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4" r:id="rId4"/>
  </p:sldMasterIdLst>
  <p:notesMasterIdLst>
    <p:notesMasterId r:id="rId40"/>
  </p:notesMasterIdLst>
  <p:handoutMasterIdLst>
    <p:handoutMasterId r:id="rId41"/>
  </p:handoutMasterIdLst>
  <p:sldIdLst>
    <p:sldId id="1396" r:id="rId5"/>
    <p:sldId id="1397" r:id="rId6"/>
    <p:sldId id="1401" r:id="rId7"/>
    <p:sldId id="1409" r:id="rId8"/>
    <p:sldId id="1412" r:id="rId9"/>
    <p:sldId id="1274" r:id="rId10"/>
    <p:sldId id="1276" r:id="rId11"/>
    <p:sldId id="1281" r:id="rId12"/>
    <p:sldId id="1284" r:id="rId13"/>
    <p:sldId id="276" r:id="rId14"/>
    <p:sldId id="275" r:id="rId15"/>
    <p:sldId id="1286" r:id="rId16"/>
    <p:sldId id="1333" r:id="rId17"/>
    <p:sldId id="1337" r:id="rId18"/>
    <p:sldId id="1384" r:id="rId19"/>
    <p:sldId id="1341" r:id="rId20"/>
    <p:sldId id="1352" r:id="rId21"/>
    <p:sldId id="1353" r:id="rId22"/>
    <p:sldId id="1345" r:id="rId23"/>
    <p:sldId id="1351" r:id="rId24"/>
    <p:sldId id="1364" r:id="rId25"/>
    <p:sldId id="1355" r:id="rId26"/>
    <p:sldId id="1356" r:id="rId27"/>
    <p:sldId id="334" r:id="rId28"/>
    <p:sldId id="302" r:id="rId29"/>
    <p:sldId id="303" r:id="rId30"/>
    <p:sldId id="304" r:id="rId31"/>
    <p:sldId id="1450" r:id="rId32"/>
    <p:sldId id="1383" r:id="rId33"/>
    <p:sldId id="1375" r:id="rId34"/>
    <p:sldId id="1376" r:id="rId35"/>
    <p:sldId id="315" r:id="rId36"/>
    <p:sldId id="314" r:id="rId37"/>
    <p:sldId id="316" r:id="rId38"/>
    <p:sldId id="1390"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 userDrawn="1">
          <p15:clr>
            <a:srgbClr val="A4A3A4"/>
          </p15:clr>
        </p15:guide>
        <p15:guide id="2" orient="horz" pos="2436" userDrawn="1">
          <p15:clr>
            <a:srgbClr val="A4A3A4"/>
          </p15:clr>
        </p15:guide>
        <p15:guide id="3" orient="horz" pos="756" userDrawn="1">
          <p15:clr>
            <a:srgbClr val="A4A3A4"/>
          </p15:clr>
        </p15:guide>
        <p15:guide id="4" pos="5520" userDrawn="1">
          <p15:clr>
            <a:srgbClr val="A4A3A4"/>
          </p15:clr>
        </p15:guide>
        <p15:guide id="5" pos="2937">
          <p15:clr>
            <a:srgbClr val="A4A3A4"/>
          </p15:clr>
        </p15:guide>
        <p15:guide id="6" pos="192" userDrawn="1">
          <p15:clr>
            <a:srgbClr val="A4A3A4"/>
          </p15:clr>
        </p15:guide>
        <p15:guide id="7" pos="2824" userDrawn="1">
          <p15:clr>
            <a:srgbClr val="A4A3A4"/>
          </p15:clr>
        </p15:guide>
        <p15:guide id="8" orient="horz" pos="1332" userDrawn="1">
          <p15:clr>
            <a:srgbClr val="A4A3A4"/>
          </p15:clr>
        </p15:guide>
        <p15:guide id="9" pos="2208" userDrawn="1">
          <p15:clr>
            <a:srgbClr val="A4A3A4"/>
          </p15:clr>
        </p15:guide>
        <p15:guide id="10" pos="576" userDrawn="1">
          <p15:clr>
            <a:srgbClr val="A4A3A4"/>
          </p15:clr>
        </p15:guide>
        <p15:guide id="11" orient="horz" pos="4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atil, Ashwini" initials="PA" lastIdx="65" clrIdx="4">
    <p:extLst>
      <p:ext uri="{19B8F6BF-5375-455C-9EA6-DF929625EA0E}">
        <p15:presenceInfo xmlns:p15="http://schemas.microsoft.com/office/powerpoint/2012/main" userId="S-1-5-21-220523388-1563985344-839522115-532238" providerId="AD"/>
      </p:ext>
    </p:extLst>
  </p:cmAuthor>
  <p:cmAuthor id="1" name="Sood, Sumeet" initials="SS" lastIdx="2" clrIdx="2">
    <p:extLst>
      <p:ext uri="{19B8F6BF-5375-455C-9EA6-DF929625EA0E}">
        <p15:presenceInfo xmlns:p15="http://schemas.microsoft.com/office/powerpoint/2012/main" userId="S-1-5-21-220523388-1563985344-839522115-491950" providerId="AD"/>
      </p:ext>
    </p:extLst>
  </p:cmAuthor>
  <p:cmAuthor id="8" name="Muthyala, Vimal Kumar" initials="MVK" lastIdx="197" clrIdx="5">
    <p:extLst>
      <p:ext uri="{19B8F6BF-5375-455C-9EA6-DF929625EA0E}">
        <p15:presenceInfo xmlns:p15="http://schemas.microsoft.com/office/powerpoint/2012/main" userId="S-1-5-21-220523388-1563985344-839522115-478534" providerId="AD"/>
      </p:ext>
    </p:extLst>
  </p:cmAuthor>
  <p:cmAuthor id="9" name="Editor" initials="A" lastIdx="104" clrIdx="8">
    <p:extLst>
      <p:ext uri="{19B8F6BF-5375-455C-9EA6-DF929625EA0E}">
        <p15:presenceInfo xmlns:p15="http://schemas.microsoft.com/office/powerpoint/2012/main" userId="Editor" providerId="None"/>
      </p:ext>
    </p:extLst>
  </p:cmAuthor>
  <p:cmAuthor id="10" name="Chhabra, Richa" initials="CR" lastIdx="120" clrIdx="9">
    <p:extLst>
      <p:ext uri="{19B8F6BF-5375-455C-9EA6-DF929625EA0E}">
        <p15:presenceInfo xmlns:p15="http://schemas.microsoft.com/office/powerpoint/2012/main" userId="S-1-5-21-220523388-1563985344-839522115-420651" providerId="AD"/>
      </p:ext>
    </p:extLst>
  </p:cmAuthor>
  <p:cmAuthor id="11" name="Minhas, Gillipsie" initials="GM" lastIdx="97" clrIdx="10">
    <p:extLst>
      <p:ext uri="{19B8F6BF-5375-455C-9EA6-DF929625EA0E}">
        <p15:presenceInfo xmlns:p15="http://schemas.microsoft.com/office/powerpoint/2012/main" userId="Minhas, Gillipsie" providerId="None"/>
      </p:ext>
    </p:extLst>
  </p:cmAuthor>
  <p:cmAuthor id="12" name="Benati, Sara" initials="BS" lastIdx="1" clrIdx="11">
    <p:extLst>
      <p:ext uri="{19B8F6BF-5375-455C-9EA6-DF929625EA0E}">
        <p15:presenceInfo xmlns:p15="http://schemas.microsoft.com/office/powerpoint/2012/main" userId="S::BENATSA1@novartis.net::0cafc11a-7de3-419a-aeee-4699b876c6b6" providerId="AD"/>
      </p:ext>
    </p:extLst>
  </p:cmAuthor>
  <p:cmAuthor id="6" name="Mishra, Jitendriya" initials="MJ" lastIdx="32" clrIdx="3">
    <p:extLst>
      <p:ext uri="{19B8F6BF-5375-455C-9EA6-DF929625EA0E}">
        <p15:presenceInfo xmlns:p15="http://schemas.microsoft.com/office/powerpoint/2012/main" userId="S-1-5-21-220523388-1563985344-839522115-416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03B32"/>
    <a:srgbClr val="5291DD"/>
    <a:srgbClr val="C5C5C5"/>
    <a:srgbClr val="FF0000"/>
    <a:srgbClr val="D2A000"/>
    <a:srgbClr val="B48900"/>
    <a:srgbClr val="002060"/>
    <a:srgbClr val="385B9C"/>
    <a:srgbClr val="02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4" autoAdjust="0"/>
    <p:restoredTop sz="93401" autoAdjust="0"/>
  </p:normalViewPr>
  <p:slideViewPr>
    <p:cSldViewPr showGuides="1">
      <p:cViewPr varScale="1">
        <p:scale>
          <a:sx n="159" d="100"/>
          <a:sy n="159" d="100"/>
        </p:scale>
        <p:origin x="224" y="184"/>
      </p:cViewPr>
      <p:guideLst>
        <p:guide orient="horz" pos="372"/>
        <p:guide orient="horz" pos="2436"/>
        <p:guide orient="horz" pos="756"/>
        <p:guide pos="5520"/>
        <p:guide pos="2937"/>
        <p:guide pos="192"/>
        <p:guide pos="2824"/>
        <p:guide orient="horz" pos="1332"/>
        <p:guide pos="2208"/>
        <p:guide pos="576"/>
        <p:guide orient="horz" pos="420"/>
      </p:guideLst>
    </p:cSldViewPr>
  </p:slideViewPr>
  <p:notesTextViewPr>
    <p:cViewPr>
      <p:scale>
        <a:sx n="100" d="100"/>
        <a:sy n="100" d="100"/>
      </p:scale>
      <p:origin x="0" y="0"/>
    </p:cViewPr>
  </p:notesTextViewPr>
  <p:sorterViewPr>
    <p:cViewPr>
      <p:scale>
        <a:sx n="139" d="100"/>
        <a:sy n="139" d="100"/>
      </p:scale>
      <p:origin x="0" y="-1056"/>
    </p:cViewPr>
  </p:sorterViewPr>
  <p:notesViewPr>
    <p:cSldViewPr snapToGrid="0" snapToObjects="1" showGuides="1">
      <p:cViewPr varScale="1">
        <p:scale>
          <a:sx n="52" d="100"/>
          <a:sy n="52" d="100"/>
        </p:scale>
        <p:origin x="26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14271653543304E-2"/>
          <c:y val="5.2140748031496063E-2"/>
          <c:w val="0.89356906167979"/>
          <c:h val="0.92059891732283461"/>
        </c:manualLayout>
      </c:layout>
      <c:barChart>
        <c:barDir val="col"/>
        <c:grouping val="clustered"/>
        <c:varyColors val="0"/>
        <c:ser>
          <c:idx val="0"/>
          <c:order val="0"/>
          <c:tx>
            <c:strRef>
              <c:f>Sheet1!$B$1</c:f>
              <c:strCache>
                <c:ptCount val="1"/>
                <c:pt idx="0">
                  <c:v>TER</c:v>
                </c:pt>
              </c:strCache>
            </c:strRef>
          </c:tx>
          <c:spPr>
            <a:solidFill>
              <a:srgbClr val="C5C5C5"/>
            </a:solidFill>
            <a:ln>
              <a:noFill/>
            </a:ln>
            <a:effectLst/>
          </c:spPr>
          <c:invertIfNegative val="0"/>
          <c:dPt>
            <c:idx val="0"/>
            <c:invertIfNegative val="0"/>
            <c:bubble3D val="0"/>
            <c:spPr>
              <a:solidFill>
                <a:srgbClr val="D03B32"/>
              </a:solidFill>
              <a:ln>
                <a:noFill/>
              </a:ln>
              <a:effectLst/>
            </c:spPr>
            <c:extLst>
              <c:ext xmlns:c16="http://schemas.microsoft.com/office/drawing/2014/chart" uri="{C3380CC4-5D6E-409C-BE32-E72D297353CC}">
                <c16:uniqueId val="{00000002-9BC9-4833-8A83-97926BEE9912}"/>
              </c:ext>
            </c:extLst>
          </c:dPt>
          <c:dPt>
            <c:idx val="1"/>
            <c:invertIfNegative val="0"/>
            <c:bubble3D val="0"/>
            <c:spPr>
              <a:solidFill>
                <a:srgbClr val="D03B32"/>
              </a:solidFill>
              <a:ln>
                <a:noFill/>
              </a:ln>
              <a:effectLst/>
            </c:spPr>
            <c:extLst>
              <c:ext xmlns:c16="http://schemas.microsoft.com/office/drawing/2014/chart" uri="{C3380CC4-5D6E-409C-BE32-E72D297353CC}">
                <c16:uniqueId val="{00000003-9BC9-4833-8A83-97926BEE991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0.22</c:v>
                </c:pt>
                <c:pt idx="1">
                  <c:v>0.25</c:v>
                </c:pt>
              </c:numCache>
            </c:numRef>
          </c:val>
          <c:extLst>
            <c:ext xmlns:c16="http://schemas.microsoft.com/office/drawing/2014/chart" uri="{C3380CC4-5D6E-409C-BE32-E72D297353CC}">
              <c16:uniqueId val="{00000000-333A-4605-8DB1-77BEDB443A0C}"/>
            </c:ext>
          </c:extLst>
        </c:ser>
        <c:ser>
          <c:idx val="1"/>
          <c:order val="1"/>
          <c:tx>
            <c:strRef>
              <c:f>Sheet1!$C$1</c:f>
              <c:strCache>
                <c:ptCount val="1"/>
                <c:pt idx="0">
                  <c:v>OMB</c:v>
                </c:pt>
              </c:strCache>
            </c:strRef>
          </c:tx>
          <c:spPr>
            <a:solidFill>
              <a:schemeClr val="accent2"/>
            </a:solidFill>
            <a:ln>
              <a:solidFill>
                <a:srgbClr val="0460A9"/>
              </a:solidFill>
            </a:ln>
            <a:effectLst/>
          </c:spPr>
          <c:invertIfNegative val="0"/>
          <c:dPt>
            <c:idx val="0"/>
            <c:invertIfNegative val="0"/>
            <c:bubble3D val="0"/>
            <c:spPr>
              <a:solidFill>
                <a:srgbClr val="0460A9"/>
              </a:solidFill>
              <a:ln>
                <a:solidFill>
                  <a:srgbClr val="0460A9"/>
                </a:solidFill>
              </a:ln>
              <a:effectLst/>
            </c:spPr>
            <c:extLst>
              <c:ext xmlns:c16="http://schemas.microsoft.com/office/drawing/2014/chart" uri="{C3380CC4-5D6E-409C-BE32-E72D297353CC}">
                <c16:uniqueId val="{00000001-6F89-4B76-9F33-1B3E76F95A0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0.11</c:v>
                </c:pt>
                <c:pt idx="1">
                  <c:v>0.1</c:v>
                </c:pt>
              </c:numCache>
            </c:numRef>
          </c:val>
          <c:extLst>
            <c:ext xmlns:c16="http://schemas.microsoft.com/office/drawing/2014/chart" uri="{C3380CC4-5D6E-409C-BE32-E72D297353CC}">
              <c16:uniqueId val="{00000001-333A-4605-8DB1-77BEDB443A0C}"/>
            </c:ext>
          </c:extLst>
        </c:ser>
        <c:dLbls>
          <c:showLegendKey val="0"/>
          <c:showVal val="0"/>
          <c:showCatName val="0"/>
          <c:showSerName val="0"/>
          <c:showPercent val="0"/>
          <c:showBubbleSize val="0"/>
        </c:dLbls>
        <c:gapWidth val="200"/>
        <c:overlap val="-100"/>
        <c:axId val="1366580040"/>
        <c:axId val="1366584304"/>
      </c:barChart>
      <c:catAx>
        <c:axId val="1366580040"/>
        <c:scaling>
          <c:orientation val="minMax"/>
        </c:scaling>
        <c:delete val="0"/>
        <c:axPos val="b"/>
        <c:numFmt formatCode="General" sourceLinked="1"/>
        <c:majorTickMark val="none"/>
        <c:minorTickMark val="none"/>
        <c:tickLblPos val="nextTo"/>
        <c:spPr>
          <a:noFill/>
          <a:ln w="12700" cap="sq" cmpd="sng" algn="ctr">
            <a:solidFill>
              <a:schemeClr val="dk1"/>
            </a:solidFill>
            <a:prstDash val="solid"/>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366584304"/>
        <c:crosses val="autoZero"/>
        <c:auto val="1"/>
        <c:lblAlgn val="ctr"/>
        <c:lblOffset val="100"/>
        <c:noMultiLvlLbl val="0"/>
      </c:catAx>
      <c:valAx>
        <c:axId val="1366584304"/>
        <c:scaling>
          <c:orientation val="minMax"/>
          <c:max val="0.30000000000000004"/>
        </c:scaling>
        <c:delete val="0"/>
        <c:axPos val="l"/>
        <c:numFmt formatCode="#,##0.00" sourceLinked="0"/>
        <c:majorTickMark val="out"/>
        <c:minorTickMark val="none"/>
        <c:tickLblPos val="nextTo"/>
        <c:spPr>
          <a:noFill/>
          <a:ln w="12700" cap="sq" cmpd="sng" algn="ctr">
            <a:solidFill>
              <a:schemeClr val="dk1"/>
            </a:solidFill>
            <a:prstDash val="soli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366580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07951783804803"/>
          <c:y val="3.1298723924774854E-2"/>
          <c:w val="0.79583406240886556"/>
          <c:h val="0.93740255215045032"/>
        </c:manualLayout>
      </c:layout>
      <c:barChart>
        <c:barDir val="col"/>
        <c:grouping val="clustered"/>
        <c:varyColors val="0"/>
        <c:ser>
          <c:idx val="0"/>
          <c:order val="0"/>
          <c:tx>
            <c:strRef>
              <c:f>Sheet1!$B$1</c:f>
              <c:strCache>
                <c:ptCount val="1"/>
                <c:pt idx="0">
                  <c:v>Teriflunomide 14 mg oral</c:v>
                </c:pt>
              </c:strCache>
            </c:strRef>
          </c:tx>
          <c:spPr>
            <a:solidFill>
              <a:srgbClr val="D03B32"/>
            </a:solidFill>
            <a:ln>
              <a:noFill/>
            </a:ln>
          </c:spPr>
          <c:invertIfNegative val="0"/>
          <c:dPt>
            <c:idx val="0"/>
            <c:invertIfNegative val="0"/>
            <c:bubble3D val="0"/>
            <c:extLst>
              <c:ext xmlns:c16="http://schemas.microsoft.com/office/drawing/2014/chart" uri="{C3380CC4-5D6E-409C-BE32-E72D297353CC}">
                <c16:uniqueId val="{00000001-E388-4248-B5C2-646B3B0587BB}"/>
              </c:ext>
            </c:extLst>
          </c:dPt>
          <c:dPt>
            <c:idx val="1"/>
            <c:invertIfNegative val="0"/>
            <c:bubble3D val="0"/>
            <c:extLst>
              <c:ext xmlns:c16="http://schemas.microsoft.com/office/drawing/2014/chart" uri="{C3380CC4-5D6E-409C-BE32-E72D297353CC}">
                <c16:uniqueId val="{00000003-E388-4248-B5C2-646B3B0587BB}"/>
              </c:ext>
            </c:extLst>
          </c:dPt>
          <c:dLbls>
            <c:spPr>
              <a:noFill/>
              <a:ln>
                <a:noFill/>
              </a:ln>
              <a:effectLst/>
            </c:spPr>
            <c:txPr>
              <a:bodyPr/>
              <a:lstStyle/>
              <a:p>
                <a:pPr>
                  <a:defRPr sz="1000" b="1">
                    <a:solidFill>
                      <a:schemeClr val="tx1"/>
                    </a:solidFil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c:v>
                </c:pt>
                <c:pt idx="1">
                  <c:v>n=</c:v>
                </c:pt>
              </c:strCache>
            </c:strRef>
          </c:cat>
          <c:val>
            <c:numRef>
              <c:f>Sheet1!$B$2:$B$3</c:f>
              <c:numCache>
                <c:formatCode>0.00</c:formatCode>
                <c:ptCount val="2"/>
                <c:pt idx="0">
                  <c:v>0.45229999999999998</c:v>
                </c:pt>
                <c:pt idx="1">
                  <c:v>0.5141</c:v>
                </c:pt>
              </c:numCache>
            </c:numRef>
          </c:val>
          <c:extLst>
            <c:ext xmlns:c16="http://schemas.microsoft.com/office/drawing/2014/chart" uri="{C3380CC4-5D6E-409C-BE32-E72D297353CC}">
              <c16:uniqueId val="{00000004-E388-4248-B5C2-646B3B0587BB}"/>
            </c:ext>
          </c:extLst>
        </c:ser>
        <c:ser>
          <c:idx val="1"/>
          <c:order val="1"/>
          <c:tx>
            <c:strRef>
              <c:f>Sheet1!$C$1</c:f>
              <c:strCache>
                <c:ptCount val="1"/>
                <c:pt idx="0">
                  <c:v>Ofatumumab 20 mg s.c.</c:v>
                </c:pt>
              </c:strCache>
            </c:strRef>
          </c:tx>
          <c:spPr>
            <a:solidFill>
              <a:srgbClr val="0460A9"/>
            </a:solidFill>
            <a:ln>
              <a:solidFill>
                <a:srgbClr val="0460A9"/>
              </a:solidFill>
            </a:ln>
          </c:spPr>
          <c:invertIfNegative val="0"/>
          <c:dPt>
            <c:idx val="0"/>
            <c:invertIfNegative val="0"/>
            <c:bubble3D val="0"/>
            <c:extLst>
              <c:ext xmlns:c16="http://schemas.microsoft.com/office/drawing/2014/chart" uri="{C3380CC4-5D6E-409C-BE32-E72D297353CC}">
                <c16:uniqueId val="{00000005-E388-4248-B5C2-646B3B0587BB}"/>
              </c:ext>
            </c:extLst>
          </c:dPt>
          <c:dLbls>
            <c:spPr>
              <a:noFill/>
              <a:ln>
                <a:noFill/>
              </a:ln>
              <a:effectLst/>
            </c:spPr>
            <c:txPr>
              <a:bodyPr/>
              <a:lstStyle/>
              <a:p>
                <a:pPr>
                  <a:defRPr sz="1000" b="1">
                    <a:solidFill>
                      <a:schemeClr val="tx1"/>
                    </a:solidFil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c:v>
                </c:pt>
                <c:pt idx="1">
                  <c:v>n=</c:v>
                </c:pt>
              </c:strCache>
            </c:strRef>
          </c:cat>
          <c:val>
            <c:numRef>
              <c:f>Sheet1!$C$2:$C$3</c:f>
              <c:numCache>
                <c:formatCode>0.00</c:formatCode>
                <c:ptCount val="2"/>
                <c:pt idx="0">
                  <c:v>1.15E-2</c:v>
                </c:pt>
                <c:pt idx="1">
                  <c:v>3.1699999999999999E-2</c:v>
                </c:pt>
              </c:numCache>
            </c:numRef>
          </c:val>
          <c:extLst>
            <c:ext xmlns:c16="http://schemas.microsoft.com/office/drawing/2014/chart" uri="{C3380CC4-5D6E-409C-BE32-E72D297353CC}">
              <c16:uniqueId val="{00000006-E388-4248-B5C2-646B3B0587BB}"/>
            </c:ext>
          </c:extLst>
        </c:ser>
        <c:dLbls>
          <c:showLegendKey val="0"/>
          <c:showVal val="0"/>
          <c:showCatName val="0"/>
          <c:showSerName val="0"/>
          <c:showPercent val="0"/>
          <c:showBubbleSize val="0"/>
        </c:dLbls>
        <c:gapWidth val="200"/>
        <c:overlap val="-100"/>
        <c:axId val="106280832"/>
        <c:axId val="106282368"/>
      </c:barChart>
      <c:catAx>
        <c:axId val="106280832"/>
        <c:scaling>
          <c:orientation val="minMax"/>
        </c:scaling>
        <c:delete val="0"/>
        <c:axPos val="b"/>
        <c:numFmt formatCode="General" sourceLinked="0"/>
        <c:majorTickMark val="out"/>
        <c:minorTickMark val="none"/>
        <c:tickLblPos val="none"/>
        <c:spPr>
          <a:ln w="19050">
            <a:solidFill>
              <a:schemeClr val="tx1"/>
            </a:solidFill>
          </a:ln>
        </c:spPr>
        <c:crossAx val="106282368"/>
        <c:crosses val="autoZero"/>
        <c:auto val="1"/>
        <c:lblAlgn val="ctr"/>
        <c:lblOffset val="1"/>
        <c:noMultiLvlLbl val="0"/>
      </c:catAx>
      <c:valAx>
        <c:axId val="106282368"/>
        <c:scaling>
          <c:orientation val="minMax"/>
          <c:max val="0.60000000000000009"/>
          <c:min val="0"/>
        </c:scaling>
        <c:delete val="0"/>
        <c:axPos val="l"/>
        <c:numFmt formatCode="#,##0.0" sourceLinked="0"/>
        <c:majorTickMark val="out"/>
        <c:minorTickMark val="none"/>
        <c:tickLblPos val="nextTo"/>
        <c:spPr>
          <a:ln w="19050">
            <a:solidFill>
              <a:schemeClr val="tx1"/>
            </a:solidFill>
          </a:ln>
        </c:spPr>
        <c:txPr>
          <a:bodyPr/>
          <a:lstStyle/>
          <a:p>
            <a:pPr>
              <a:defRPr sz="1200"/>
            </a:pPr>
            <a:endParaRPr lang="it-IT"/>
          </a:p>
        </c:txPr>
        <c:crossAx val="106280832"/>
        <c:crosses val="autoZero"/>
        <c:crossBetween val="between"/>
        <c:majorUnit val="0.1"/>
        <c:minorUnit val="0.1"/>
      </c:valAx>
    </c:plotArea>
    <c:plotVisOnly val="1"/>
    <c:dispBlanksAs val="gap"/>
    <c:showDLblsOverMax val="0"/>
  </c:chart>
  <c:txPr>
    <a:bodyPr/>
    <a:lstStyle/>
    <a:p>
      <a:pPr>
        <a:defRPr sz="105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45191076348805E-2"/>
          <c:y val="3.7629858895762452E-2"/>
          <c:w val="0.86023749050997655"/>
          <c:h val="0.86881824558016574"/>
        </c:manualLayout>
      </c:layout>
      <c:barChart>
        <c:barDir val="col"/>
        <c:grouping val="clustered"/>
        <c:varyColors val="0"/>
        <c:ser>
          <c:idx val="0"/>
          <c:order val="0"/>
          <c:tx>
            <c:strRef>
              <c:f>Sheet1!$B$1</c:f>
              <c:strCache>
                <c:ptCount val="1"/>
                <c:pt idx="0">
                  <c:v>Teriflunomide 14 mg oral</c:v>
                </c:pt>
              </c:strCache>
            </c:strRef>
          </c:tx>
          <c:spPr>
            <a:solidFill>
              <a:srgbClr val="D03B32"/>
            </a:solidFill>
            <a:ln>
              <a:noFill/>
            </a:ln>
          </c:spPr>
          <c:invertIfNegative val="0"/>
          <c:dLbls>
            <c:spPr>
              <a:noFill/>
              <a:ln>
                <a:noFill/>
              </a:ln>
              <a:effectLst/>
            </c:spPr>
            <c:txPr>
              <a:bodyPr/>
              <a:lstStyle/>
              <a:p>
                <a:pPr>
                  <a:defRPr sz="1000" b="1">
                    <a:solidFill>
                      <a:schemeClr val="tx1"/>
                    </a:solidFil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c:v>
                </c:pt>
                <c:pt idx="1">
                  <c:v>n=</c:v>
                </c:pt>
              </c:strCache>
            </c:strRef>
          </c:cat>
          <c:val>
            <c:numRef>
              <c:f>Sheet1!$B$2:$B$3</c:f>
              <c:numCache>
                <c:formatCode>General</c:formatCode>
                <c:ptCount val="2"/>
                <c:pt idx="0" formatCode="0.00">
                  <c:v>4</c:v>
                </c:pt>
                <c:pt idx="1">
                  <c:v>4.1500000000000004</c:v>
                </c:pt>
              </c:numCache>
            </c:numRef>
          </c:val>
          <c:extLst>
            <c:ext xmlns:c16="http://schemas.microsoft.com/office/drawing/2014/chart" uri="{C3380CC4-5D6E-409C-BE32-E72D297353CC}">
              <c16:uniqueId val="{00000000-439D-4D89-A2F7-0F8FA0CAF3BD}"/>
            </c:ext>
          </c:extLst>
        </c:ser>
        <c:ser>
          <c:idx val="1"/>
          <c:order val="1"/>
          <c:tx>
            <c:strRef>
              <c:f>Sheet1!$C$1</c:f>
              <c:strCache>
                <c:ptCount val="1"/>
                <c:pt idx="0">
                  <c:v>Ofatumumab 20 mg s.c.</c:v>
                </c:pt>
              </c:strCache>
            </c:strRef>
          </c:tx>
          <c:spPr>
            <a:solidFill>
              <a:srgbClr val="0460A9"/>
            </a:solidFill>
            <a:ln>
              <a:solidFill>
                <a:srgbClr val="0460A9"/>
              </a:solidFill>
            </a:ln>
          </c:spPr>
          <c:invertIfNegative val="0"/>
          <c:dPt>
            <c:idx val="0"/>
            <c:invertIfNegative val="0"/>
            <c:bubble3D val="0"/>
            <c:extLst>
              <c:ext xmlns:c16="http://schemas.microsoft.com/office/drawing/2014/chart" uri="{C3380CC4-5D6E-409C-BE32-E72D297353CC}">
                <c16:uniqueId val="{00000001-439D-4D89-A2F7-0F8FA0CAF3BD}"/>
              </c:ext>
            </c:extLst>
          </c:dPt>
          <c:dLbls>
            <c:spPr>
              <a:noFill/>
              <a:ln>
                <a:noFill/>
              </a:ln>
              <a:effectLst/>
            </c:spPr>
            <c:txPr>
              <a:bodyPr/>
              <a:lstStyle/>
              <a:p>
                <a:pPr>
                  <a:defRPr sz="1000" b="1">
                    <a:solidFill>
                      <a:schemeClr val="tx1"/>
                    </a:solidFil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c:v>
                </c:pt>
                <c:pt idx="1">
                  <c:v>n=</c:v>
                </c:pt>
              </c:strCache>
            </c:strRef>
          </c:cat>
          <c:val>
            <c:numRef>
              <c:f>Sheet1!$C$2:$C$3</c:f>
              <c:numCache>
                <c:formatCode>General</c:formatCode>
                <c:ptCount val="2"/>
                <c:pt idx="0">
                  <c:v>0.72</c:v>
                </c:pt>
                <c:pt idx="1">
                  <c:v>0.64</c:v>
                </c:pt>
              </c:numCache>
            </c:numRef>
          </c:val>
          <c:extLst>
            <c:ext xmlns:c16="http://schemas.microsoft.com/office/drawing/2014/chart" uri="{C3380CC4-5D6E-409C-BE32-E72D297353CC}">
              <c16:uniqueId val="{00000002-439D-4D89-A2F7-0F8FA0CAF3BD}"/>
            </c:ext>
          </c:extLst>
        </c:ser>
        <c:dLbls>
          <c:showLegendKey val="0"/>
          <c:showVal val="0"/>
          <c:showCatName val="0"/>
          <c:showSerName val="0"/>
          <c:showPercent val="0"/>
          <c:showBubbleSize val="0"/>
        </c:dLbls>
        <c:gapWidth val="200"/>
        <c:overlap val="-100"/>
        <c:axId val="106280832"/>
        <c:axId val="106282368"/>
      </c:barChart>
      <c:catAx>
        <c:axId val="106280832"/>
        <c:scaling>
          <c:orientation val="minMax"/>
        </c:scaling>
        <c:delete val="0"/>
        <c:axPos val="b"/>
        <c:numFmt formatCode="General" sourceLinked="0"/>
        <c:majorTickMark val="out"/>
        <c:minorTickMark val="none"/>
        <c:tickLblPos val="none"/>
        <c:spPr>
          <a:ln w="19050">
            <a:solidFill>
              <a:schemeClr val="tx1"/>
            </a:solidFill>
          </a:ln>
        </c:spPr>
        <c:crossAx val="106282368"/>
        <c:crosses val="autoZero"/>
        <c:auto val="1"/>
        <c:lblAlgn val="ctr"/>
        <c:lblOffset val="1"/>
        <c:noMultiLvlLbl val="0"/>
      </c:catAx>
      <c:valAx>
        <c:axId val="106282368"/>
        <c:scaling>
          <c:orientation val="minMax"/>
          <c:max val="5"/>
          <c:min val="0"/>
        </c:scaling>
        <c:delete val="0"/>
        <c:axPos val="l"/>
        <c:numFmt formatCode="#,##0.0" sourceLinked="0"/>
        <c:majorTickMark val="out"/>
        <c:minorTickMark val="none"/>
        <c:tickLblPos val="nextTo"/>
        <c:spPr>
          <a:ln w="19050">
            <a:solidFill>
              <a:schemeClr val="tx1"/>
            </a:solidFill>
          </a:ln>
        </c:spPr>
        <c:txPr>
          <a:bodyPr/>
          <a:lstStyle/>
          <a:p>
            <a:pPr>
              <a:defRPr sz="1200"/>
            </a:pPr>
            <a:endParaRPr lang="it-IT"/>
          </a:p>
        </c:txPr>
        <c:crossAx val="106280832"/>
        <c:crosses val="autoZero"/>
        <c:crossBetween val="between"/>
        <c:majorUnit val="1"/>
        <c:minorUnit val="0.5"/>
      </c:valAx>
    </c:plotArea>
    <c:plotVisOnly val="1"/>
    <c:dispBlanksAs val="gap"/>
    <c:showDLblsOverMax val="0"/>
  </c:chart>
  <c:txPr>
    <a:bodyPr/>
    <a:lstStyle/>
    <a:p>
      <a:pPr>
        <a:defRPr sz="105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21056801862031"/>
          <c:y val="4.2094748773098788E-2"/>
          <c:w val="0.53941322781376766"/>
          <c:h val="0.77477294547079956"/>
        </c:manualLayout>
      </c:layout>
      <c:barChart>
        <c:barDir val="col"/>
        <c:grouping val="clustered"/>
        <c:varyColors val="0"/>
        <c:ser>
          <c:idx val="0"/>
          <c:order val="0"/>
          <c:tx>
            <c:strRef>
              <c:f>Sheet1!$B$1</c:f>
              <c:strCache>
                <c:ptCount val="1"/>
                <c:pt idx="0">
                  <c:v>Teriflunomide</c:v>
                </c:pt>
              </c:strCache>
            </c:strRef>
          </c:tx>
          <c:spPr>
            <a:solidFill>
              <a:srgbClr val="D03B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M0‒24</c:v>
                </c:pt>
                <c:pt idx="1">
                  <c:v>M0‒12</c:v>
                </c:pt>
              </c:strCache>
            </c:strRef>
          </c:cat>
          <c:val>
            <c:numRef>
              <c:f>Sheet1!$B$2:$B$3</c:f>
              <c:numCache>
                <c:formatCode>0.0</c:formatCode>
                <c:ptCount val="2"/>
                <c:pt idx="0">
                  <c:v>19</c:v>
                </c:pt>
                <c:pt idx="1">
                  <c:v>24.5</c:v>
                </c:pt>
              </c:numCache>
            </c:numRef>
          </c:val>
          <c:extLst>
            <c:ext xmlns:c16="http://schemas.microsoft.com/office/drawing/2014/chart" uri="{C3380CC4-5D6E-409C-BE32-E72D297353CC}">
              <c16:uniqueId val="{00000000-A4EE-4706-A0C4-2ECC573DDD47}"/>
            </c:ext>
          </c:extLst>
        </c:ser>
        <c:ser>
          <c:idx val="1"/>
          <c:order val="1"/>
          <c:tx>
            <c:strRef>
              <c:f>Sheet1!$C$1</c:f>
              <c:strCache>
                <c:ptCount val="1"/>
                <c:pt idx="0">
                  <c:v>Ofatumumab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M0‒24</c:v>
                </c:pt>
                <c:pt idx="1">
                  <c:v>M0‒12</c:v>
                </c:pt>
              </c:strCache>
            </c:strRef>
          </c:cat>
          <c:val>
            <c:numRef>
              <c:f>Sheet1!$C$2:$C$3</c:f>
              <c:numCache>
                <c:formatCode>0.0</c:formatCode>
                <c:ptCount val="2"/>
                <c:pt idx="0">
                  <c:v>41.7</c:v>
                </c:pt>
                <c:pt idx="1">
                  <c:v>47</c:v>
                </c:pt>
              </c:numCache>
            </c:numRef>
          </c:val>
          <c:extLst>
            <c:ext xmlns:c16="http://schemas.microsoft.com/office/drawing/2014/chart" uri="{C3380CC4-5D6E-409C-BE32-E72D297353CC}">
              <c16:uniqueId val="{00000001-A4EE-4706-A0C4-2ECC573DDD47}"/>
            </c:ext>
          </c:extLst>
        </c:ser>
        <c:dLbls>
          <c:dLblPos val="outEnd"/>
          <c:showLegendKey val="0"/>
          <c:showVal val="1"/>
          <c:showCatName val="0"/>
          <c:showSerName val="0"/>
          <c:showPercent val="0"/>
          <c:showBubbleSize val="0"/>
        </c:dLbls>
        <c:gapWidth val="182"/>
        <c:overlap val="-10"/>
        <c:axId val="578955128"/>
        <c:axId val="578953160"/>
      </c:barChart>
      <c:catAx>
        <c:axId val="57895512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it-IT"/>
          </a:p>
        </c:txPr>
        <c:crossAx val="578953160"/>
        <c:crosses val="autoZero"/>
        <c:auto val="1"/>
        <c:lblAlgn val="ctr"/>
        <c:lblOffset val="100"/>
        <c:noMultiLvlLbl val="0"/>
      </c:catAx>
      <c:valAx>
        <c:axId val="578953160"/>
        <c:scaling>
          <c:orientation val="minMax"/>
          <c:max val="100"/>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it-IT"/>
          </a:p>
        </c:txPr>
        <c:crossAx val="578955128"/>
        <c:crosses val="autoZero"/>
        <c:crossBetween val="between"/>
        <c:majorUnit val="20"/>
      </c:valAx>
      <c:spPr>
        <a:noFill/>
        <a:ln>
          <a:noFill/>
        </a:ln>
        <a:effectLst/>
      </c:spPr>
    </c:plotArea>
    <c:legend>
      <c:legendPos val="b"/>
      <c:layout>
        <c:manualLayout>
          <c:xMode val="edge"/>
          <c:yMode val="edge"/>
          <c:x val="0.17748300669906936"/>
          <c:y val="0.14611143779738198"/>
          <c:w val="0.15836877318291095"/>
          <c:h val="0.140449809518812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74750690101657"/>
          <c:y val="0.14090923397478267"/>
          <c:w val="0.77588211523328121"/>
          <c:h val="0.66922782983725482"/>
        </c:manualLayout>
      </c:layout>
      <c:barChart>
        <c:barDir val="col"/>
        <c:grouping val="clustered"/>
        <c:varyColors val="0"/>
        <c:ser>
          <c:idx val="0"/>
          <c:order val="0"/>
          <c:tx>
            <c:strRef>
              <c:f>Sheet1!$B$1</c:f>
              <c:strCache>
                <c:ptCount val="1"/>
                <c:pt idx="0">
                  <c:v>Teriflunomide</c:v>
                </c:pt>
              </c:strCache>
            </c:strRef>
          </c:tx>
          <c:spPr>
            <a:solidFill>
              <a:srgbClr val="D03B32"/>
            </a:solidFill>
            <a:ln>
              <a:noFill/>
            </a:ln>
            <a:effectLst/>
          </c:spPr>
          <c:invertIfNegative val="0"/>
          <c:dPt>
            <c:idx val="0"/>
            <c:invertIfNegative val="0"/>
            <c:bubble3D val="0"/>
            <c:spPr>
              <a:solidFill>
                <a:srgbClr val="D03B32"/>
              </a:solidFill>
              <a:ln>
                <a:noFill/>
              </a:ln>
              <a:effectLst/>
            </c:spPr>
            <c:extLst>
              <c:ext xmlns:c16="http://schemas.microsoft.com/office/drawing/2014/chart" uri="{C3380CC4-5D6E-409C-BE32-E72D297353CC}">
                <c16:uniqueId val="{00000001-E27B-4358-A206-166A4647E81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M12‒24</c:v>
                </c:pt>
              </c:strCache>
            </c:strRef>
          </c:cat>
          <c:val>
            <c:numRef>
              <c:f>Sheet1!$B$2</c:f>
              <c:numCache>
                <c:formatCode>General</c:formatCode>
                <c:ptCount val="1"/>
                <c:pt idx="0">
                  <c:v>48.2</c:v>
                </c:pt>
              </c:numCache>
            </c:numRef>
          </c:val>
          <c:extLst>
            <c:ext xmlns:c16="http://schemas.microsoft.com/office/drawing/2014/chart" uri="{C3380CC4-5D6E-409C-BE32-E72D297353CC}">
              <c16:uniqueId val="{00000002-E27B-4358-A206-166A4647E813}"/>
            </c:ext>
          </c:extLst>
        </c:ser>
        <c:ser>
          <c:idx val="1"/>
          <c:order val="1"/>
          <c:tx>
            <c:strRef>
              <c:f>Sheet1!$C$1</c:f>
              <c:strCache>
                <c:ptCount val="1"/>
                <c:pt idx="0">
                  <c:v>Ofatumumab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M12‒24</c:v>
                </c:pt>
              </c:strCache>
            </c:strRef>
          </c:cat>
          <c:val>
            <c:numRef>
              <c:f>Sheet1!$C$2</c:f>
              <c:numCache>
                <c:formatCode>General</c:formatCode>
                <c:ptCount val="1"/>
                <c:pt idx="0">
                  <c:v>87.8</c:v>
                </c:pt>
              </c:numCache>
            </c:numRef>
          </c:val>
          <c:extLst>
            <c:ext xmlns:c16="http://schemas.microsoft.com/office/drawing/2014/chart" uri="{C3380CC4-5D6E-409C-BE32-E72D297353CC}">
              <c16:uniqueId val="{00000003-E27B-4358-A206-166A4647E813}"/>
            </c:ext>
          </c:extLst>
        </c:ser>
        <c:dLbls>
          <c:dLblPos val="outEnd"/>
          <c:showLegendKey val="0"/>
          <c:showVal val="1"/>
          <c:showCatName val="0"/>
          <c:showSerName val="0"/>
          <c:showPercent val="0"/>
          <c:showBubbleSize val="0"/>
        </c:dLbls>
        <c:gapWidth val="219"/>
        <c:overlap val="-27"/>
        <c:axId val="1166223680"/>
        <c:axId val="1166221384"/>
      </c:barChart>
      <c:catAx>
        <c:axId val="116622368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it-IT"/>
          </a:p>
        </c:txPr>
        <c:crossAx val="1166221384"/>
        <c:crosses val="autoZero"/>
        <c:auto val="1"/>
        <c:lblAlgn val="ctr"/>
        <c:lblOffset val="100"/>
        <c:noMultiLvlLbl val="0"/>
      </c:catAx>
      <c:valAx>
        <c:axId val="1166221384"/>
        <c:scaling>
          <c:orientation val="minMax"/>
        </c:scaling>
        <c:delete val="1"/>
        <c:axPos val="l"/>
        <c:numFmt formatCode="General" sourceLinked="1"/>
        <c:majorTickMark val="none"/>
        <c:minorTickMark val="none"/>
        <c:tickLblPos val="nextTo"/>
        <c:crossAx val="116622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0.27348</cdr:x>
      <cdr:y>0.28707</cdr:y>
    </cdr:from>
    <cdr:to>
      <cdr:x>0.32841</cdr:x>
      <cdr:y>0.62555</cdr:y>
    </cdr:to>
    <cdr:sp macro="" textlink="">
      <cdr:nvSpPr>
        <cdr:cNvPr id="2" name="Down Arrow 1"/>
        <cdr:cNvSpPr/>
      </cdr:nvSpPr>
      <cdr:spPr>
        <a:xfrm xmlns:a="http://schemas.openxmlformats.org/drawingml/2006/main">
          <a:off x="1969354" y="706073"/>
          <a:ext cx="395545" cy="832521"/>
        </a:xfrm>
        <a:prstGeom xmlns:a="http://schemas.openxmlformats.org/drawingml/2006/main" prst="downArrow">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8/23/22</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‹N›</a:t>
            </a:fld>
            <a:endParaRPr lang="en-US" dirty="0">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8/23/22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‹N›</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6330BE-D91A-D240-B266-E5D5F99B4CCE}" type="slidenum">
              <a:rPr lang="en-US" smtClean="0"/>
              <a:pPr/>
              <a:t>3</a:t>
            </a:fld>
            <a:endParaRPr lang="en-US" dirty="0"/>
          </a:p>
        </p:txBody>
      </p:sp>
    </p:spTree>
    <p:extLst>
      <p:ext uri="{BB962C8B-B14F-4D97-AF65-F5344CB8AC3E}">
        <p14:creationId xmlns:p14="http://schemas.microsoft.com/office/powerpoint/2010/main" val="100183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16</a:t>
            </a:fld>
            <a:endParaRPr lang="en-US" dirty="0"/>
          </a:p>
        </p:txBody>
      </p:sp>
    </p:spTree>
    <p:extLst>
      <p:ext uri="{BB962C8B-B14F-4D97-AF65-F5344CB8AC3E}">
        <p14:creationId xmlns:p14="http://schemas.microsoft.com/office/powerpoint/2010/main" val="110569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3602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3812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7165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6292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5087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526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967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Profilo di eventi avversi basso</a:t>
            </a:r>
          </a:p>
          <a:p>
            <a:r>
              <a:rPr lang="it-IT" dirty="0"/>
              <a:t>Leggermente di più per ofa</a:t>
            </a:r>
            <a:r>
              <a:rPr lang="it-IT" baseline="0" dirty="0"/>
              <a:t> rispetto a teri</a:t>
            </a:r>
            <a:endParaRPr lang="en-US" dirty="0"/>
          </a:p>
        </p:txBody>
      </p:sp>
      <p:sp>
        <p:nvSpPr>
          <p:cNvPr id="4" name="Slide Number Placeholder 3"/>
          <p:cNvSpPr>
            <a:spLocks noGrp="1"/>
          </p:cNvSpPr>
          <p:nvPr>
            <p:ph type="sldNum" sz="quarter" idx="10"/>
          </p:nvPr>
        </p:nvSpPr>
        <p:spPr/>
        <p:txBody>
          <a:bodyPr/>
          <a:lstStyle/>
          <a:p>
            <a:fld id="{A4D55B5F-5339-47CC-B575-9CA919EDB82F}" type="slidenum">
              <a:rPr lang="it-IT" smtClean="0"/>
              <a:t>25</a:t>
            </a:fld>
            <a:endParaRPr lang="it-IT"/>
          </a:p>
        </p:txBody>
      </p:sp>
    </p:spTree>
    <p:extLst>
      <p:ext uri="{BB962C8B-B14F-4D97-AF65-F5344CB8AC3E}">
        <p14:creationId xmlns:p14="http://schemas.microsoft.com/office/powerpoint/2010/main" val="373209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IRR</a:t>
            </a:r>
            <a:r>
              <a:rPr lang="it-IT" baseline="0" dirty="0"/>
              <a:t> sono state soprattutto da lievi a moderate</a:t>
            </a:r>
            <a:endParaRPr lang="it-IT" dirty="0"/>
          </a:p>
          <a:p>
            <a:r>
              <a:rPr lang="it-IT" dirty="0"/>
              <a:t>Le reazioni avverse da infusione di ocre sono</a:t>
            </a:r>
            <a:r>
              <a:rPr lang="it-IT" baseline="0" dirty="0"/>
              <a:t> state numericamente maggiori e di severità maggiore (grado 3)</a:t>
            </a:r>
          </a:p>
          <a:p>
            <a:r>
              <a:rPr lang="en-US" sz="1200" b="0" i="0" u="none" strike="noStrike" kern="1200" baseline="0" dirty="0">
                <a:solidFill>
                  <a:schemeClr val="tx1"/>
                </a:solidFill>
                <a:latin typeface="+mn-lt"/>
                <a:ea typeface="+mn-ea"/>
                <a:cs typeface="+mn-cs"/>
              </a:rPr>
              <a:t>Premedication with </a:t>
            </a:r>
            <a:r>
              <a:rPr lang="en-US" sz="1200" b="0" i="0" u="none" strike="noStrike" kern="1200" baseline="0" dirty="0" err="1">
                <a:solidFill>
                  <a:schemeClr val="tx1"/>
                </a:solidFill>
                <a:latin typeface="+mn-lt"/>
                <a:ea typeface="+mn-ea"/>
                <a:cs typeface="+mn-cs"/>
              </a:rPr>
              <a:t>paracetamolo</a:t>
            </a:r>
            <a:r>
              <a:rPr lang="en-US" sz="1200" b="0" i="0" u="none" strike="noStrike" kern="1200" baseline="0" dirty="0">
                <a:solidFill>
                  <a:schemeClr val="tx1"/>
                </a:solidFill>
                <a:latin typeface="+mn-lt"/>
                <a:ea typeface="+mn-ea"/>
                <a:cs typeface="+mn-cs"/>
              </a:rPr>
              <a:t> and/or antihistamines (or equivalent) is recommended and</a:t>
            </a:r>
          </a:p>
          <a:p>
            <a:r>
              <a:rPr lang="en-US" sz="1200" b="0" i="0" u="none" strike="noStrike" kern="1200" baseline="0" dirty="0">
                <a:solidFill>
                  <a:schemeClr val="tx1"/>
                </a:solidFill>
                <a:latin typeface="+mn-lt"/>
                <a:ea typeface="+mn-ea"/>
                <a:cs typeface="+mn-cs"/>
              </a:rPr>
              <a:t>may be administered at the discretion of the Investigator. For the first injection only, the</a:t>
            </a:r>
          </a:p>
          <a:p>
            <a:r>
              <a:rPr lang="en-US" sz="1200" b="0" i="0" u="none" strike="noStrike" kern="1200" baseline="0" dirty="0">
                <a:solidFill>
                  <a:schemeClr val="tx1"/>
                </a:solidFill>
                <a:latin typeface="+mn-lt"/>
                <a:ea typeface="+mn-ea"/>
                <a:cs typeface="+mn-cs"/>
              </a:rPr>
              <a:t>addition of premedication with steroids (methylprednisolone 100 mg iv or equivalent) is</a:t>
            </a:r>
          </a:p>
          <a:p>
            <a:r>
              <a:rPr lang="en-US" sz="1200" b="0" i="0" u="none" strike="noStrike" kern="1200" baseline="0" dirty="0">
                <a:solidFill>
                  <a:schemeClr val="tx1"/>
                </a:solidFill>
                <a:latin typeface="+mn-lt"/>
                <a:ea typeface="+mn-ea"/>
                <a:cs typeface="+mn-cs"/>
              </a:rPr>
              <a:t>recommended. Premedication should be administered 30 to 60 minutes prior to study drug</a:t>
            </a:r>
          </a:p>
          <a:p>
            <a:r>
              <a:rPr lang="en-US" sz="1200" b="0" i="0" u="none" strike="noStrike" kern="1200" baseline="0" dirty="0">
                <a:solidFill>
                  <a:schemeClr val="tx1"/>
                </a:solidFill>
                <a:latin typeface="+mn-lt"/>
                <a:ea typeface="+mn-ea"/>
                <a:cs typeface="+mn-cs"/>
              </a:rPr>
              <a:t>injection.</a:t>
            </a:r>
            <a:endParaRPr lang="en-US" dirty="0"/>
          </a:p>
        </p:txBody>
      </p:sp>
      <p:sp>
        <p:nvSpPr>
          <p:cNvPr id="4" name="Slide Number Placeholder 3"/>
          <p:cNvSpPr>
            <a:spLocks noGrp="1"/>
          </p:cNvSpPr>
          <p:nvPr>
            <p:ph type="sldNum" sz="quarter" idx="10"/>
          </p:nvPr>
        </p:nvSpPr>
        <p:spPr/>
        <p:txBody>
          <a:bodyPr/>
          <a:lstStyle/>
          <a:p>
            <a:fld id="{A4D55B5F-5339-47CC-B575-9CA919EDB82F}" type="slidenum">
              <a:rPr lang="it-IT" smtClean="0"/>
              <a:t>26</a:t>
            </a:fld>
            <a:endParaRPr lang="it-IT"/>
          </a:p>
        </p:txBody>
      </p:sp>
    </p:spTree>
    <p:extLst>
      <p:ext uri="{BB962C8B-B14F-4D97-AF65-F5344CB8AC3E}">
        <p14:creationId xmlns:p14="http://schemas.microsoft.com/office/powerpoint/2010/main" val="137665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6330BE-D91A-D240-B266-E5D5F99B4CCE}" type="slidenum">
              <a:rPr lang="en-US" smtClean="0"/>
              <a:pPr/>
              <a:t>4</a:t>
            </a:fld>
            <a:endParaRPr lang="en-US" dirty="0"/>
          </a:p>
        </p:txBody>
      </p:sp>
    </p:spTree>
    <p:extLst>
      <p:ext uri="{BB962C8B-B14F-4D97-AF65-F5344CB8AC3E}">
        <p14:creationId xmlns:p14="http://schemas.microsoft.com/office/powerpoint/2010/main" val="358236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6330BE-D91A-D240-B266-E5D5F99B4CCE}" type="slidenum">
              <a:rPr lang="en-US" smtClean="0"/>
              <a:pPr/>
              <a:t>5</a:t>
            </a:fld>
            <a:endParaRPr lang="en-US" dirty="0"/>
          </a:p>
        </p:txBody>
      </p:sp>
    </p:spTree>
    <p:extLst>
      <p:ext uri="{BB962C8B-B14F-4D97-AF65-F5344CB8AC3E}">
        <p14:creationId xmlns:p14="http://schemas.microsoft.com/office/powerpoint/2010/main" val="333330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514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095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368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8323C-FB11-4E06-950D-9C6729DAC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43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595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Clr>
                <a:schemeClr val="tx1"/>
              </a:buClr>
              <a:buFont typeface="Wingdings" panose="05000000000000000000" pitchFamily="2" charset="2"/>
              <a:buNone/>
            </a:pPr>
            <a:endParaRPr lang="en-US" sz="1200"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7911-7D22-484A-B85F-65127704859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780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19546E-3BD5-46B1-9E03-D1A7D544E82E}"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247205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9546E-3BD5-46B1-9E03-D1A7D544E82E}"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411519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9546E-3BD5-46B1-9E03-D1A7D544E82E}"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93915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9546E-3BD5-46B1-9E03-D1A7D544E82E}"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285607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19546E-3BD5-46B1-9E03-D1A7D544E82E}"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295729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19546E-3BD5-46B1-9E03-D1A7D544E82E}"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279024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19546E-3BD5-46B1-9E03-D1A7D544E82E}" type="datetimeFigureOut">
              <a:rPr lang="en-US" smtClean="0"/>
              <a:t>8/23/22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108741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19546E-3BD5-46B1-9E03-D1A7D544E82E}" type="datetimeFigureOut">
              <a:rPr lang="en-US" smtClean="0"/>
              <a:t>8/23/22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242718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9546E-3BD5-46B1-9E03-D1A7D544E82E}" type="datetimeFigureOut">
              <a:rPr lang="en-US" smtClean="0"/>
              <a:t>8/23/22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42544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19546E-3BD5-46B1-9E03-D1A7D544E82E}"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252928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19546E-3BD5-46B1-9E03-D1A7D544E82E}"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5C4B-F9F0-4417-AE63-24695ED72DE1}" type="slidenum">
              <a:rPr lang="en-US" smtClean="0"/>
              <a:t>‹N›</a:t>
            </a:fld>
            <a:endParaRPr lang="en-US"/>
          </a:p>
        </p:txBody>
      </p:sp>
    </p:spTree>
    <p:extLst>
      <p:ext uri="{BB962C8B-B14F-4D97-AF65-F5344CB8AC3E}">
        <p14:creationId xmlns:p14="http://schemas.microsoft.com/office/powerpoint/2010/main" val="415331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8/23/22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7773572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slide" Target="slide6.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ncbi.nlm.nih.gov/pubmed/?term=25007392" TargetMode="Externa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7.xml"/><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18.xml"/><Relationship Id="rId4" Type="http://schemas.openxmlformats.org/officeDocument/2006/relationships/slide" Target="slide2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27.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7.xml"/><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23.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slide" Target="slide23.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ovartis.us/sites/www.novartis.us/files/kesimpta.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2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25.svg"/><Relationship Id="rId7" Type="http://schemas.openxmlformats.org/officeDocument/2006/relationships/slide" Target="slide23.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slide" Target="slide21.xml"/><Relationship Id="rId5" Type="http://schemas.openxmlformats.org/officeDocument/2006/relationships/slide" Target="slide1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slide" Target="slide18.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slide" Target="slide3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slide" Target="slide22.xml"/><Relationship Id="rId5" Type="http://schemas.openxmlformats.org/officeDocument/2006/relationships/image" Target="../media/image7.png"/><Relationship Id="rId10" Type="http://schemas.openxmlformats.org/officeDocument/2006/relationships/slide" Target="slide8.xml"/><Relationship Id="rId4" Type="http://schemas.openxmlformats.org/officeDocument/2006/relationships/image" Target="../media/image6.png"/><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a:xfrm>
            <a:off x="415283" y="479842"/>
            <a:ext cx="8254263" cy="3959747"/>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grpSp>
        <p:nvGrpSpPr>
          <p:cNvPr id="2" name="Group 1"/>
          <p:cNvGrpSpPr/>
          <p:nvPr/>
        </p:nvGrpSpPr>
        <p:grpSpPr>
          <a:xfrm>
            <a:off x="609600" y="2973806"/>
            <a:ext cx="2982841" cy="737947"/>
            <a:chOff x="416329" y="2876203"/>
            <a:chExt cx="2982841" cy="737947"/>
          </a:xfrm>
        </p:grpSpPr>
        <p:sp>
          <p:nvSpPr>
            <p:cNvPr id="3" name="Right Arrow 2"/>
            <p:cNvSpPr/>
            <p:nvPr/>
          </p:nvSpPr>
          <p:spPr>
            <a:xfrm>
              <a:off x="416329" y="2876203"/>
              <a:ext cx="2982841" cy="737947"/>
            </a:xfrm>
            <a:prstGeom prst="rightArrow">
              <a:avLst/>
            </a:prstGeom>
            <a:gradFill>
              <a:gsLst>
                <a:gs pos="0">
                  <a:srgbClr val="FF0000"/>
                </a:gs>
                <a:gs pos="100000">
                  <a:schemeClr val="accent3"/>
                </a:gs>
                <a:gs pos="48000">
                  <a:schemeClr val="bg1"/>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 name="TextBox 3"/>
            <p:cNvSpPr txBox="1"/>
            <p:nvPr/>
          </p:nvSpPr>
          <p:spPr>
            <a:xfrm>
              <a:off x="498702" y="3143696"/>
              <a:ext cx="2742744" cy="230832"/>
            </a:xfrm>
            <a:prstGeom prst="rect">
              <a:avLst/>
            </a:prstGeom>
            <a:noFill/>
            <a:ln>
              <a:noFill/>
            </a:ln>
            <a:scene3d>
              <a:camera prst="orthographicFront">
                <a:rot lat="0" lon="0" rev="0"/>
              </a:camera>
              <a:lightRig rig="threePt" dir="t"/>
            </a:scene3d>
          </p:spPr>
          <p:txBody>
            <a:bodyPr wrap="square" rtlCol="0">
              <a:spAutoFit/>
            </a:bodyPr>
            <a:lstStyle/>
            <a:p>
              <a:pPr algn="ctr"/>
              <a:r>
                <a:rPr lang="en-US" sz="900" b="1" dirty="0"/>
                <a:t>Decreased Immunogenic Potential</a:t>
              </a:r>
              <a:endParaRPr lang="en-US" sz="900" b="1" baseline="30000" dirty="0"/>
            </a:p>
          </p:txBody>
        </p:sp>
      </p:grpSp>
      <p:grpSp>
        <p:nvGrpSpPr>
          <p:cNvPr id="5" name="Group 4"/>
          <p:cNvGrpSpPr/>
          <p:nvPr/>
        </p:nvGrpSpPr>
        <p:grpSpPr>
          <a:xfrm>
            <a:off x="824742" y="3651706"/>
            <a:ext cx="2609975" cy="215444"/>
            <a:chOff x="630451" y="3365227"/>
            <a:chExt cx="2609975" cy="215444"/>
          </a:xfrm>
        </p:grpSpPr>
        <p:grpSp>
          <p:nvGrpSpPr>
            <p:cNvPr id="6" name="Group 5"/>
            <p:cNvGrpSpPr/>
            <p:nvPr/>
          </p:nvGrpSpPr>
          <p:grpSpPr>
            <a:xfrm>
              <a:off x="630451" y="3365227"/>
              <a:ext cx="1140842" cy="215444"/>
              <a:chOff x="630451" y="3362600"/>
              <a:chExt cx="1140842" cy="215444"/>
            </a:xfrm>
          </p:grpSpPr>
          <p:sp>
            <p:nvSpPr>
              <p:cNvPr id="10" name="Rectangle 9"/>
              <p:cNvSpPr/>
              <p:nvPr/>
            </p:nvSpPr>
            <p:spPr>
              <a:xfrm>
                <a:off x="630451" y="3399681"/>
                <a:ext cx="128906" cy="141283"/>
              </a:xfrm>
              <a:prstGeom prst="rect">
                <a:avLst/>
              </a:prstGeom>
              <a:solidFill>
                <a:srgbClr val="FF3300"/>
              </a:solidFill>
              <a:ln w="3175" cmpd="sng">
                <a:solidFill>
                  <a:srgbClr val="FF3300"/>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11" name="Rectangle 10"/>
              <p:cNvSpPr/>
              <p:nvPr/>
            </p:nvSpPr>
            <p:spPr>
              <a:xfrm>
                <a:off x="716915" y="3362600"/>
                <a:ext cx="1054378" cy="215444"/>
              </a:xfrm>
              <a:prstGeom prst="rect">
                <a:avLst/>
              </a:prstGeom>
            </p:spPr>
            <p:txBody>
              <a:bodyPr wrap="square" anchor="ctr">
                <a:spAutoFit/>
              </a:bodyPr>
              <a:lstStyle/>
              <a:p>
                <a:pPr algn="ctr"/>
                <a:r>
                  <a:rPr lang="en-US" sz="800" b="1" dirty="0"/>
                  <a:t>Mouse sequence</a:t>
                </a:r>
              </a:p>
            </p:txBody>
          </p:sp>
        </p:grpSp>
        <p:grpSp>
          <p:nvGrpSpPr>
            <p:cNvPr id="7" name="Group 6"/>
            <p:cNvGrpSpPr/>
            <p:nvPr/>
          </p:nvGrpSpPr>
          <p:grpSpPr>
            <a:xfrm>
              <a:off x="2028074" y="3365227"/>
              <a:ext cx="1212352" cy="215444"/>
              <a:chOff x="630451" y="3605837"/>
              <a:chExt cx="1212352" cy="215444"/>
            </a:xfrm>
          </p:grpSpPr>
          <p:sp>
            <p:nvSpPr>
              <p:cNvPr id="8" name="Rectangle 7"/>
              <p:cNvSpPr/>
              <p:nvPr/>
            </p:nvSpPr>
            <p:spPr>
              <a:xfrm>
                <a:off x="630451" y="3642918"/>
                <a:ext cx="128906" cy="141283"/>
              </a:xfrm>
              <a:prstGeom prst="rect">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9" name="Rectangle 8"/>
              <p:cNvSpPr/>
              <p:nvPr/>
            </p:nvSpPr>
            <p:spPr>
              <a:xfrm>
                <a:off x="716915" y="3605837"/>
                <a:ext cx="1125888" cy="215444"/>
              </a:xfrm>
              <a:prstGeom prst="rect">
                <a:avLst/>
              </a:prstGeom>
            </p:spPr>
            <p:txBody>
              <a:bodyPr wrap="square" anchor="ctr">
                <a:spAutoFit/>
              </a:bodyPr>
              <a:lstStyle/>
              <a:p>
                <a:pPr algn="ctr"/>
                <a:r>
                  <a:rPr lang="en-US" sz="800" b="1" dirty="0"/>
                  <a:t>Human sequence</a:t>
                </a:r>
              </a:p>
            </p:txBody>
          </p:sp>
        </p:grpSp>
      </p:grpSp>
      <p:grpSp>
        <p:nvGrpSpPr>
          <p:cNvPr id="12" name="Group 11"/>
          <p:cNvGrpSpPr/>
          <p:nvPr/>
        </p:nvGrpSpPr>
        <p:grpSpPr>
          <a:xfrm>
            <a:off x="652069" y="1586400"/>
            <a:ext cx="2997790" cy="1167249"/>
            <a:chOff x="458798" y="1488797"/>
            <a:chExt cx="2997790" cy="1167249"/>
          </a:xfrm>
        </p:grpSpPr>
        <p:grpSp>
          <p:nvGrpSpPr>
            <p:cNvPr id="13" name="Group 12"/>
            <p:cNvGrpSpPr/>
            <p:nvPr/>
          </p:nvGrpSpPr>
          <p:grpSpPr>
            <a:xfrm>
              <a:off x="2508081" y="1488797"/>
              <a:ext cx="948507" cy="1167249"/>
              <a:chOff x="2508081" y="1646718"/>
              <a:chExt cx="948507" cy="1167249"/>
            </a:xfrm>
          </p:grpSpPr>
          <p:sp>
            <p:nvSpPr>
              <p:cNvPr id="53" name="Rounded Rectangle 52"/>
              <p:cNvSpPr/>
              <p:nvPr/>
            </p:nvSpPr>
            <p:spPr>
              <a:xfrm>
                <a:off x="2726585" y="2575604"/>
                <a:ext cx="511494" cy="238363"/>
              </a:xfrm>
              <a:prstGeom prst="roundRect">
                <a:avLst/>
              </a:prstGeom>
              <a:solidFill>
                <a:srgbClr val="385B9C"/>
              </a:solidFill>
              <a:ln>
                <a:noFill/>
              </a:ln>
              <a:effectLst/>
              <a:scene3d>
                <a:camera prst="orthographicFront">
                  <a:rot lat="0" lon="0" rev="0"/>
                </a:camera>
                <a:lightRig rig="contrasting" dir="t">
                  <a:rot lat="0" lon="0" rev="7800000"/>
                </a:lightRig>
              </a:scene3d>
              <a:sp3d>
                <a:bevelT w="139700" h="139700"/>
              </a:sp3d>
            </p:spPr>
            <p:txBody>
              <a:bodyPr wrap="none">
                <a:spAutoFit/>
              </a:bodyPr>
              <a:lstStyle/>
              <a:p>
                <a:pPr algn="ctr"/>
                <a:r>
                  <a:rPr lang="en-US" sz="800" b="1" dirty="0">
                    <a:solidFill>
                      <a:schemeClr val="bg1"/>
                    </a:solidFill>
                  </a:rPr>
                  <a:t>-</a:t>
                </a:r>
                <a:r>
                  <a:rPr lang="en-US" sz="800" b="1" dirty="0" err="1">
                    <a:solidFill>
                      <a:schemeClr val="bg1"/>
                    </a:solidFill>
                  </a:rPr>
                  <a:t>umab</a:t>
                </a:r>
                <a:endParaRPr lang="en-US" sz="800" b="1" dirty="0">
                  <a:solidFill>
                    <a:schemeClr val="bg1"/>
                  </a:solidFill>
                </a:endParaRPr>
              </a:p>
            </p:txBody>
          </p:sp>
          <p:grpSp>
            <p:nvGrpSpPr>
              <p:cNvPr id="54" name="Group 53"/>
              <p:cNvGrpSpPr/>
              <p:nvPr/>
            </p:nvGrpSpPr>
            <p:grpSpPr>
              <a:xfrm>
                <a:off x="2508081" y="1646718"/>
                <a:ext cx="948507" cy="825104"/>
                <a:chOff x="2508081" y="2942118"/>
                <a:chExt cx="948507" cy="825104"/>
              </a:xfrm>
            </p:grpSpPr>
            <p:sp>
              <p:nvSpPr>
                <p:cNvPr id="55" name="Rectangle 54"/>
                <p:cNvSpPr/>
                <p:nvPr/>
              </p:nvSpPr>
              <p:spPr>
                <a:xfrm>
                  <a:off x="2508081" y="2942118"/>
                  <a:ext cx="948507" cy="215444"/>
                </a:xfrm>
                <a:prstGeom prst="rect">
                  <a:avLst/>
                </a:prstGeom>
              </p:spPr>
              <p:txBody>
                <a:bodyPr wrap="square">
                  <a:spAutoFit/>
                </a:bodyPr>
                <a:lstStyle/>
                <a:p>
                  <a:pPr algn="ctr"/>
                  <a:r>
                    <a:rPr lang="en-US" sz="800" b="1" dirty="0"/>
                    <a:t>Fully human</a:t>
                  </a:r>
                </a:p>
              </p:txBody>
            </p:sp>
            <p:grpSp>
              <p:nvGrpSpPr>
                <p:cNvPr id="56" name="Group 55"/>
                <p:cNvGrpSpPr/>
                <p:nvPr/>
              </p:nvGrpSpPr>
              <p:grpSpPr>
                <a:xfrm>
                  <a:off x="2666025" y="3144132"/>
                  <a:ext cx="632619" cy="623090"/>
                  <a:chOff x="6228998" y="4858161"/>
                  <a:chExt cx="988988" cy="923364"/>
                </a:xfrm>
              </p:grpSpPr>
              <p:sp>
                <p:nvSpPr>
                  <p:cNvPr id="57" name="Arc 56"/>
                  <p:cNvSpPr/>
                  <p:nvPr/>
                </p:nvSpPr>
                <p:spPr>
                  <a:xfrm rot="226628">
                    <a:off x="6471871" y="5146373"/>
                    <a:ext cx="256399" cy="205053"/>
                  </a:xfrm>
                  <a:prstGeom prst="arc">
                    <a:avLst>
                      <a:gd name="adj1" fmla="val 16200000"/>
                      <a:gd name="adj2" fmla="val 1895754"/>
                    </a:avLst>
                  </a:prstGeom>
                  <a:ln w="38100">
                    <a:solidFill>
                      <a:srgbClr val="385B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58" name="Oval 57"/>
                  <p:cNvSpPr/>
                  <p:nvPr/>
                </p:nvSpPr>
                <p:spPr>
                  <a:xfrm rot="16867746">
                    <a:off x="6390923" y="5065424"/>
                    <a:ext cx="137642" cy="260004"/>
                  </a:xfrm>
                  <a:prstGeom prst="ellipse">
                    <a:avLst/>
                  </a:prstGeom>
                  <a:solidFill>
                    <a:srgbClr val="7695D0"/>
                  </a:solidFill>
                  <a:ln w="3175" cmpd="sng">
                    <a:solidFill>
                      <a:srgbClr val="9BB4DD"/>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59" name="Oval 58"/>
                  <p:cNvSpPr/>
                  <p:nvPr/>
                </p:nvSpPr>
                <p:spPr>
                  <a:xfrm rot="19188593">
                    <a:off x="6448670" y="4927583"/>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0" name="Oval 59"/>
                  <p:cNvSpPr/>
                  <p:nvPr/>
                </p:nvSpPr>
                <p:spPr>
                  <a:xfrm rot="16426628">
                    <a:off x="6290376" y="4838045"/>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1" name="Oval 60"/>
                  <p:cNvSpPr/>
                  <p:nvPr/>
                </p:nvSpPr>
                <p:spPr>
                  <a:xfrm rot="19216360" flipV="1">
                    <a:off x="6228998" y="4948109"/>
                    <a:ext cx="137642" cy="260004"/>
                  </a:xfrm>
                  <a:prstGeom prst="ellipse">
                    <a:avLst/>
                  </a:prstGeom>
                  <a:solidFill>
                    <a:srgbClr val="7695D0"/>
                  </a:solidFill>
                  <a:ln w="3175" cmpd="sng">
                    <a:solidFill>
                      <a:srgbClr val="9BB4DD"/>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2" name="Arc 61"/>
                  <p:cNvSpPr/>
                  <p:nvPr/>
                </p:nvSpPr>
                <p:spPr>
                  <a:xfrm rot="20875949" flipH="1">
                    <a:off x="6746499" y="5137105"/>
                    <a:ext cx="256399" cy="205053"/>
                  </a:xfrm>
                  <a:prstGeom prst="arc">
                    <a:avLst>
                      <a:gd name="adj1" fmla="val 16200000"/>
                      <a:gd name="adj2" fmla="val 1613667"/>
                    </a:avLst>
                  </a:prstGeom>
                  <a:ln w="38100">
                    <a:solidFill>
                      <a:srgbClr val="385B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63" name="Oval 62"/>
                  <p:cNvSpPr/>
                  <p:nvPr/>
                </p:nvSpPr>
                <p:spPr>
                  <a:xfrm rot="4234831" flipH="1">
                    <a:off x="6937028" y="5036481"/>
                    <a:ext cx="137642" cy="260004"/>
                  </a:xfrm>
                  <a:prstGeom prst="ellipse">
                    <a:avLst/>
                  </a:prstGeom>
                  <a:solidFill>
                    <a:srgbClr val="7695D0"/>
                  </a:solidFill>
                  <a:ln w="3175" cmpd="sng">
                    <a:solidFill>
                      <a:srgbClr val="9BB4DD"/>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4" name="Oval 63"/>
                  <p:cNvSpPr/>
                  <p:nvPr/>
                </p:nvSpPr>
                <p:spPr>
                  <a:xfrm rot="1913984" flipH="1">
                    <a:off x="6860008" y="4908406"/>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5" name="Oval 64"/>
                  <p:cNvSpPr/>
                  <p:nvPr/>
                </p:nvSpPr>
                <p:spPr>
                  <a:xfrm rot="4675949" flipH="1">
                    <a:off x="7003738" y="4796980"/>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6" name="Oval 65"/>
                  <p:cNvSpPr/>
                  <p:nvPr/>
                </p:nvSpPr>
                <p:spPr>
                  <a:xfrm rot="1886217" flipH="1" flipV="1">
                    <a:off x="7080344" y="4897044"/>
                    <a:ext cx="137642" cy="260004"/>
                  </a:xfrm>
                  <a:prstGeom prst="ellipse">
                    <a:avLst/>
                  </a:prstGeom>
                  <a:solidFill>
                    <a:srgbClr val="7695D0"/>
                  </a:solidFill>
                  <a:ln w="3175" cmpd="sng">
                    <a:solidFill>
                      <a:srgbClr val="9BB4DD"/>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7" name="Oval 66"/>
                  <p:cNvSpPr/>
                  <p:nvPr/>
                </p:nvSpPr>
                <p:spPr>
                  <a:xfrm rot="19792740">
                    <a:off x="6599393" y="5521522"/>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8" name="Oval 67"/>
                  <p:cNvSpPr/>
                  <p:nvPr/>
                </p:nvSpPr>
                <p:spPr>
                  <a:xfrm rot="1635966">
                    <a:off x="6750232" y="5520131"/>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69" name="Oval 68"/>
                  <p:cNvSpPr/>
                  <p:nvPr/>
                </p:nvSpPr>
                <p:spPr>
                  <a:xfrm rot="19938880">
                    <a:off x="6750232" y="5286542"/>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70" name="Oval 69"/>
                  <p:cNvSpPr/>
                  <p:nvPr/>
                </p:nvSpPr>
                <p:spPr>
                  <a:xfrm rot="1500377" flipV="1">
                    <a:off x="6595180" y="5286356"/>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grpSp>
          </p:grpSp>
        </p:grpSp>
        <p:grpSp>
          <p:nvGrpSpPr>
            <p:cNvPr id="14" name="Group 13"/>
            <p:cNvGrpSpPr/>
            <p:nvPr/>
          </p:nvGrpSpPr>
          <p:grpSpPr>
            <a:xfrm>
              <a:off x="458798" y="1488797"/>
              <a:ext cx="717933" cy="1147513"/>
              <a:chOff x="583005" y="1646718"/>
              <a:chExt cx="717933" cy="1147513"/>
            </a:xfrm>
          </p:grpSpPr>
          <p:sp>
            <p:nvSpPr>
              <p:cNvPr id="35" name="Rounded Rectangle 34"/>
              <p:cNvSpPr/>
              <p:nvPr/>
            </p:nvSpPr>
            <p:spPr>
              <a:xfrm>
                <a:off x="673735" y="2555868"/>
                <a:ext cx="536468" cy="238363"/>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none">
                <a:spAutoFit/>
              </a:bodyPr>
              <a:lstStyle/>
              <a:p>
                <a:pPr algn="ctr"/>
                <a:r>
                  <a:rPr lang="en-US" sz="800" b="1" dirty="0"/>
                  <a:t>-</a:t>
                </a:r>
                <a:r>
                  <a:rPr lang="en-US" sz="800" b="1" dirty="0" err="1"/>
                  <a:t>ximab</a:t>
                </a:r>
                <a:endParaRPr lang="en-US" sz="800" b="1" dirty="0"/>
              </a:p>
            </p:txBody>
          </p:sp>
          <p:grpSp>
            <p:nvGrpSpPr>
              <p:cNvPr id="36" name="Group 35"/>
              <p:cNvGrpSpPr/>
              <p:nvPr/>
            </p:nvGrpSpPr>
            <p:grpSpPr>
              <a:xfrm>
                <a:off x="583005" y="1646718"/>
                <a:ext cx="717933" cy="811651"/>
                <a:chOff x="442613" y="1646718"/>
                <a:chExt cx="717933" cy="811651"/>
              </a:xfrm>
            </p:grpSpPr>
            <p:sp>
              <p:nvSpPr>
                <p:cNvPr id="37" name="Rectangle 36"/>
                <p:cNvSpPr/>
                <p:nvPr/>
              </p:nvSpPr>
              <p:spPr>
                <a:xfrm>
                  <a:off x="442613" y="1646718"/>
                  <a:ext cx="717933" cy="215444"/>
                </a:xfrm>
                <a:prstGeom prst="rect">
                  <a:avLst/>
                </a:prstGeom>
              </p:spPr>
              <p:txBody>
                <a:bodyPr wrap="square">
                  <a:spAutoFit/>
                </a:bodyPr>
                <a:lstStyle/>
                <a:p>
                  <a:pPr algn="ctr"/>
                  <a:r>
                    <a:rPr lang="en-US" sz="800" b="1" dirty="0"/>
                    <a:t>Chimeric</a:t>
                  </a:r>
                </a:p>
              </p:txBody>
            </p:sp>
            <p:grpSp>
              <p:nvGrpSpPr>
                <p:cNvPr id="38" name="Group 37"/>
                <p:cNvGrpSpPr/>
                <p:nvPr/>
              </p:nvGrpSpPr>
              <p:grpSpPr>
                <a:xfrm>
                  <a:off x="485270" y="1835279"/>
                  <a:ext cx="632619" cy="623090"/>
                  <a:chOff x="2988216" y="2918556"/>
                  <a:chExt cx="988988" cy="923364"/>
                </a:xfrm>
              </p:grpSpPr>
              <p:sp>
                <p:nvSpPr>
                  <p:cNvPr id="39" name="Arc 38"/>
                  <p:cNvSpPr/>
                  <p:nvPr/>
                </p:nvSpPr>
                <p:spPr>
                  <a:xfrm rot="226628">
                    <a:off x="3231089" y="3206768"/>
                    <a:ext cx="256399" cy="205053"/>
                  </a:xfrm>
                  <a:prstGeom prst="arc">
                    <a:avLst>
                      <a:gd name="adj1" fmla="val 16200000"/>
                      <a:gd name="adj2" fmla="val 1895754"/>
                    </a:avLst>
                  </a:prstGeom>
                  <a:ln w="38100">
                    <a:solidFill>
                      <a:srgbClr val="385B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40" name="Oval 39"/>
                  <p:cNvSpPr/>
                  <p:nvPr/>
                </p:nvSpPr>
                <p:spPr>
                  <a:xfrm rot="16867746">
                    <a:off x="3150141" y="3125819"/>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1" name="Oval 40"/>
                  <p:cNvSpPr/>
                  <p:nvPr/>
                </p:nvSpPr>
                <p:spPr>
                  <a:xfrm rot="19188593">
                    <a:off x="3207888" y="2987978"/>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2" name="Oval 41"/>
                  <p:cNvSpPr/>
                  <p:nvPr/>
                </p:nvSpPr>
                <p:spPr>
                  <a:xfrm rot="16426628">
                    <a:off x="3049594" y="2898440"/>
                    <a:ext cx="137642" cy="260004"/>
                  </a:xfrm>
                  <a:prstGeom prst="ellipse">
                    <a:avLst/>
                  </a:prstGeom>
                  <a:solidFill>
                    <a:srgbClr val="FF3300"/>
                  </a:solidFill>
                  <a:ln w="3175" cmpd="sng">
                    <a:solidFill>
                      <a:srgbClr val="FF3300"/>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3" name="Oval 42"/>
                  <p:cNvSpPr/>
                  <p:nvPr/>
                </p:nvSpPr>
                <p:spPr>
                  <a:xfrm rot="19216360" flipV="1">
                    <a:off x="2988216" y="3008504"/>
                    <a:ext cx="137642" cy="260004"/>
                  </a:xfrm>
                  <a:prstGeom prst="ellipse">
                    <a:avLst/>
                  </a:prstGeom>
                  <a:solidFill>
                    <a:schemeClr val="accent3">
                      <a:lumMod val="60000"/>
                      <a:lumOff val="40000"/>
                    </a:schemeClr>
                  </a:solidFill>
                  <a:ln w="3175" cmpd="sng">
                    <a:solidFill>
                      <a:schemeClr val="accent3">
                        <a:lumMod val="40000"/>
                        <a:lumOff val="60000"/>
                      </a:schemeClr>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4" name="Arc 43"/>
                  <p:cNvSpPr/>
                  <p:nvPr/>
                </p:nvSpPr>
                <p:spPr>
                  <a:xfrm rot="20875949" flipH="1">
                    <a:off x="3505717" y="3197500"/>
                    <a:ext cx="256399" cy="205053"/>
                  </a:xfrm>
                  <a:prstGeom prst="arc">
                    <a:avLst>
                      <a:gd name="adj1" fmla="val 16200000"/>
                      <a:gd name="adj2" fmla="val 1613667"/>
                    </a:avLst>
                  </a:prstGeom>
                  <a:ln w="38100">
                    <a:solidFill>
                      <a:srgbClr val="385B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45" name="Oval 44"/>
                  <p:cNvSpPr/>
                  <p:nvPr/>
                </p:nvSpPr>
                <p:spPr>
                  <a:xfrm rot="4234831" flipH="1">
                    <a:off x="3696246" y="3096876"/>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6" name="Oval 45"/>
                  <p:cNvSpPr/>
                  <p:nvPr/>
                </p:nvSpPr>
                <p:spPr>
                  <a:xfrm rot="1913984" flipH="1">
                    <a:off x="3619226" y="2968801"/>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7" name="Oval 46"/>
                  <p:cNvSpPr/>
                  <p:nvPr/>
                </p:nvSpPr>
                <p:spPr>
                  <a:xfrm rot="1886217" flipH="1" flipV="1">
                    <a:off x="3839562" y="2957439"/>
                    <a:ext cx="137642" cy="260004"/>
                  </a:xfrm>
                  <a:prstGeom prst="ellipse">
                    <a:avLst/>
                  </a:prstGeom>
                  <a:solidFill>
                    <a:schemeClr val="accent3">
                      <a:lumMod val="60000"/>
                      <a:lumOff val="40000"/>
                    </a:schemeClr>
                  </a:solidFill>
                  <a:ln w="3175" cmpd="sng">
                    <a:solidFill>
                      <a:schemeClr val="accent3">
                        <a:lumMod val="40000"/>
                        <a:lumOff val="60000"/>
                      </a:schemeClr>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8" name="Oval 47"/>
                  <p:cNvSpPr/>
                  <p:nvPr/>
                </p:nvSpPr>
                <p:spPr>
                  <a:xfrm rot="19792740">
                    <a:off x="3358611" y="3581917"/>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49" name="Oval 48"/>
                  <p:cNvSpPr/>
                  <p:nvPr/>
                </p:nvSpPr>
                <p:spPr>
                  <a:xfrm rot="1635966">
                    <a:off x="3509450" y="3580526"/>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50" name="Oval 49"/>
                  <p:cNvSpPr/>
                  <p:nvPr/>
                </p:nvSpPr>
                <p:spPr>
                  <a:xfrm rot="19938880">
                    <a:off x="3509450" y="3346937"/>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51" name="Oval 50"/>
                  <p:cNvSpPr/>
                  <p:nvPr/>
                </p:nvSpPr>
                <p:spPr>
                  <a:xfrm rot="1500377" flipV="1">
                    <a:off x="3354398" y="3346751"/>
                    <a:ext cx="137643" cy="260003"/>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52" name="Oval 51"/>
                  <p:cNvSpPr/>
                  <p:nvPr/>
                </p:nvSpPr>
                <p:spPr>
                  <a:xfrm rot="4675949" flipH="1">
                    <a:off x="3762956" y="2857375"/>
                    <a:ext cx="137642" cy="260004"/>
                  </a:xfrm>
                  <a:prstGeom prst="ellipse">
                    <a:avLst/>
                  </a:prstGeom>
                  <a:solidFill>
                    <a:srgbClr val="FF3300"/>
                  </a:solidFill>
                  <a:ln w="3175" cmpd="sng">
                    <a:solidFill>
                      <a:srgbClr val="FF3300"/>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grpSp>
          </p:grpSp>
        </p:grpSp>
        <p:grpSp>
          <p:nvGrpSpPr>
            <p:cNvPr id="15" name="Group 14"/>
            <p:cNvGrpSpPr/>
            <p:nvPr/>
          </p:nvGrpSpPr>
          <p:grpSpPr>
            <a:xfrm>
              <a:off x="1419056" y="1488797"/>
              <a:ext cx="889169" cy="1167249"/>
              <a:chOff x="1441091" y="1646718"/>
              <a:chExt cx="889169" cy="1167249"/>
            </a:xfrm>
          </p:grpSpPr>
          <p:sp>
            <p:nvSpPr>
              <p:cNvPr id="16" name="Rounded Rectangle 15"/>
              <p:cNvSpPr/>
              <p:nvPr/>
            </p:nvSpPr>
            <p:spPr>
              <a:xfrm>
                <a:off x="1603287" y="2575604"/>
                <a:ext cx="564773" cy="238363"/>
              </a:xfrm>
              <a:prstGeom prst="roundRect">
                <a:avLst/>
              </a:prstGeom>
              <a:solidFill>
                <a:srgbClr val="C6C6C6"/>
              </a:solidFill>
              <a:ln>
                <a:noFill/>
              </a:ln>
              <a:effectLst/>
              <a:scene3d>
                <a:camera prst="orthographicFront">
                  <a:rot lat="0" lon="0" rev="0"/>
                </a:camera>
                <a:lightRig rig="contrasting" dir="t">
                  <a:rot lat="0" lon="0" rev="7800000"/>
                </a:lightRig>
              </a:scene3d>
              <a:sp3d>
                <a:bevelT w="139700" h="139700"/>
              </a:sp3d>
            </p:spPr>
            <p:txBody>
              <a:bodyPr wrap="none">
                <a:spAutoFit/>
              </a:bodyPr>
              <a:lstStyle/>
              <a:p>
                <a:pPr algn="ctr"/>
                <a:r>
                  <a:rPr lang="en-US" sz="800" b="1" dirty="0"/>
                  <a:t>-</a:t>
                </a:r>
                <a:r>
                  <a:rPr lang="en-US" sz="800" b="1" dirty="0" err="1"/>
                  <a:t>zumab</a:t>
                </a:r>
                <a:endParaRPr lang="en-US" sz="800" b="1" dirty="0"/>
              </a:p>
            </p:txBody>
          </p:sp>
          <p:grpSp>
            <p:nvGrpSpPr>
              <p:cNvPr id="17" name="Group 16"/>
              <p:cNvGrpSpPr/>
              <p:nvPr/>
            </p:nvGrpSpPr>
            <p:grpSpPr>
              <a:xfrm>
                <a:off x="1441091" y="1646718"/>
                <a:ext cx="889169" cy="822848"/>
                <a:chOff x="1516519" y="2250061"/>
                <a:chExt cx="889169" cy="822848"/>
              </a:xfrm>
            </p:grpSpPr>
            <p:sp>
              <p:nvSpPr>
                <p:cNvPr id="18" name="Rectangle 17"/>
                <p:cNvSpPr/>
                <p:nvPr/>
              </p:nvSpPr>
              <p:spPr>
                <a:xfrm>
                  <a:off x="1516519" y="2250061"/>
                  <a:ext cx="889169" cy="215444"/>
                </a:xfrm>
                <a:prstGeom prst="rect">
                  <a:avLst/>
                </a:prstGeom>
              </p:spPr>
              <p:txBody>
                <a:bodyPr wrap="square">
                  <a:spAutoFit/>
                </a:bodyPr>
                <a:lstStyle/>
                <a:p>
                  <a:pPr algn="ctr"/>
                  <a:r>
                    <a:rPr lang="en-US" sz="800" b="1" dirty="0"/>
                    <a:t>Humanized</a:t>
                  </a:r>
                </a:p>
              </p:txBody>
            </p:sp>
            <p:grpSp>
              <p:nvGrpSpPr>
                <p:cNvPr id="19" name="Group 18"/>
                <p:cNvGrpSpPr/>
                <p:nvPr/>
              </p:nvGrpSpPr>
              <p:grpSpPr>
                <a:xfrm>
                  <a:off x="1635578" y="2461216"/>
                  <a:ext cx="651051" cy="611693"/>
                  <a:chOff x="4683799" y="3846140"/>
                  <a:chExt cx="1017803" cy="906475"/>
                </a:xfrm>
              </p:grpSpPr>
              <p:sp>
                <p:nvSpPr>
                  <p:cNvPr id="20" name="Arc 19"/>
                  <p:cNvSpPr/>
                  <p:nvPr/>
                </p:nvSpPr>
                <p:spPr>
                  <a:xfrm rot="226628">
                    <a:off x="4941183" y="4117463"/>
                    <a:ext cx="256399" cy="205053"/>
                  </a:xfrm>
                  <a:prstGeom prst="arc">
                    <a:avLst>
                      <a:gd name="adj1" fmla="val 16200000"/>
                      <a:gd name="adj2" fmla="val 1895754"/>
                    </a:avLst>
                  </a:prstGeom>
                  <a:ln w="38100">
                    <a:solidFill>
                      <a:srgbClr val="385B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21" name="Oval 20"/>
                  <p:cNvSpPr/>
                  <p:nvPr/>
                </p:nvSpPr>
                <p:spPr>
                  <a:xfrm rot="16867746">
                    <a:off x="4860235" y="4036514"/>
                    <a:ext cx="137642" cy="260004"/>
                  </a:xfrm>
                  <a:prstGeom prst="ellipse">
                    <a:avLst/>
                  </a:prstGeom>
                  <a:solidFill>
                    <a:srgbClr val="7695D0"/>
                  </a:solidFill>
                  <a:ln w="3175" cmpd="sng">
                    <a:solidFill>
                      <a:srgbClr val="9BB4DD"/>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22" name="Oval 21"/>
                  <p:cNvSpPr/>
                  <p:nvPr/>
                </p:nvSpPr>
                <p:spPr>
                  <a:xfrm rot="19188593">
                    <a:off x="4917982" y="3898673"/>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23" name="Arc 22"/>
                  <p:cNvSpPr/>
                  <p:nvPr/>
                </p:nvSpPr>
                <p:spPr>
                  <a:xfrm rot="20875949" flipH="1">
                    <a:off x="5215811" y="4108195"/>
                    <a:ext cx="256399" cy="205053"/>
                  </a:xfrm>
                  <a:prstGeom prst="arc">
                    <a:avLst>
                      <a:gd name="adj1" fmla="val 16200000"/>
                      <a:gd name="adj2" fmla="val 1613667"/>
                    </a:avLst>
                  </a:prstGeom>
                  <a:ln w="38100">
                    <a:solidFill>
                      <a:srgbClr val="385B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24" name="Oval 23"/>
                  <p:cNvSpPr/>
                  <p:nvPr/>
                </p:nvSpPr>
                <p:spPr>
                  <a:xfrm rot="4234831" flipH="1">
                    <a:off x="5406340" y="4007571"/>
                    <a:ext cx="137642" cy="260004"/>
                  </a:xfrm>
                  <a:prstGeom prst="ellipse">
                    <a:avLst/>
                  </a:prstGeom>
                  <a:solidFill>
                    <a:srgbClr val="7695D0"/>
                  </a:solidFill>
                  <a:ln w="3175" cmpd="sng">
                    <a:solidFill>
                      <a:srgbClr val="9BB4DD"/>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25" name="Oval 24"/>
                  <p:cNvSpPr/>
                  <p:nvPr/>
                </p:nvSpPr>
                <p:spPr>
                  <a:xfrm rot="1913984" flipH="1">
                    <a:off x="5329320" y="3879496"/>
                    <a:ext cx="137642" cy="260004"/>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grpSp>
                <p:nvGrpSpPr>
                  <p:cNvPr id="26" name="Group 25"/>
                  <p:cNvGrpSpPr/>
                  <p:nvPr/>
                </p:nvGrpSpPr>
                <p:grpSpPr>
                  <a:xfrm>
                    <a:off x="5064492" y="4257446"/>
                    <a:ext cx="292695" cy="495169"/>
                    <a:chOff x="5534169" y="5678065"/>
                    <a:chExt cx="389576" cy="659071"/>
                  </a:xfrm>
                </p:grpSpPr>
                <p:sp>
                  <p:nvSpPr>
                    <p:cNvPr id="31" name="Oval 30"/>
                    <p:cNvSpPr/>
                    <p:nvPr/>
                  </p:nvSpPr>
                  <p:spPr>
                    <a:xfrm rot="19792740">
                      <a:off x="5539776" y="5991071"/>
                      <a:ext cx="183202" cy="346065"/>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32" name="Oval 31"/>
                    <p:cNvSpPr/>
                    <p:nvPr/>
                  </p:nvSpPr>
                  <p:spPr>
                    <a:xfrm rot="1635966">
                      <a:off x="5740543" y="5989220"/>
                      <a:ext cx="183202" cy="346065"/>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33" name="Oval 32"/>
                    <p:cNvSpPr/>
                    <p:nvPr/>
                  </p:nvSpPr>
                  <p:spPr>
                    <a:xfrm rot="19938880">
                      <a:off x="5740543" y="5678313"/>
                      <a:ext cx="183202" cy="346065"/>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34" name="Oval 33"/>
                    <p:cNvSpPr/>
                    <p:nvPr/>
                  </p:nvSpPr>
                  <p:spPr>
                    <a:xfrm rot="1500377" flipV="1">
                      <a:off x="5534169" y="5678065"/>
                      <a:ext cx="183202" cy="346065"/>
                    </a:xfrm>
                    <a:prstGeom prst="ellipse">
                      <a:avLst/>
                    </a:prstGeom>
                    <a:gradFill flip="none" rotWithShape="1">
                      <a:gsLst>
                        <a:gs pos="1000">
                          <a:srgbClr val="05409F"/>
                        </a:gs>
                        <a:gs pos="53000">
                          <a:srgbClr val="1595FF"/>
                        </a:gs>
                        <a:gs pos="97000">
                          <a:srgbClr val="05409F"/>
                        </a:gs>
                      </a:gsLst>
                      <a:lin ang="0" scaled="1"/>
                      <a:tileRect/>
                    </a:gradFill>
                    <a:ln w="3175" cmpd="sng">
                      <a:solidFill>
                        <a:srgbClr val="385B9C"/>
                      </a:solid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grpSp>
              <p:sp>
                <p:nvSpPr>
                  <p:cNvPr id="27" name="Oval 26"/>
                  <p:cNvSpPr>
                    <a:spLocks noChangeAspect="1"/>
                  </p:cNvSpPr>
                  <p:nvPr/>
                </p:nvSpPr>
                <p:spPr>
                  <a:xfrm rot="19279315">
                    <a:off x="4683799" y="3902153"/>
                    <a:ext cx="159743" cy="301752"/>
                  </a:xfrm>
                  <a:prstGeom prst="ellipse">
                    <a:avLst/>
                  </a:prstGeom>
                  <a:gradFill>
                    <a:gsLst>
                      <a:gs pos="0">
                        <a:srgbClr val="FF0000"/>
                      </a:gs>
                      <a:gs pos="38000">
                        <a:schemeClr val="accent1">
                          <a:lumMod val="40000"/>
                          <a:lumOff val="60000"/>
                        </a:schemeClr>
                      </a:gs>
                      <a:gs pos="58000">
                        <a:srgbClr val="7695D0"/>
                      </a:gs>
                    </a:gsLst>
                    <a:lin ang="5400000" scaled="0"/>
                  </a:gradFill>
                  <a:ln w="3175" cmpd="sng">
                    <a:no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28" name="Oval 27"/>
                  <p:cNvSpPr>
                    <a:spLocks noChangeAspect="1"/>
                  </p:cNvSpPr>
                  <p:nvPr/>
                </p:nvSpPr>
                <p:spPr>
                  <a:xfrm rot="16917015">
                    <a:off x="4758946" y="3798059"/>
                    <a:ext cx="159743" cy="301752"/>
                  </a:xfrm>
                  <a:prstGeom prst="ellipse">
                    <a:avLst/>
                  </a:prstGeom>
                  <a:gradFill>
                    <a:gsLst>
                      <a:gs pos="0">
                        <a:srgbClr val="FF0000"/>
                      </a:gs>
                      <a:gs pos="38000">
                        <a:schemeClr val="accent1">
                          <a:lumMod val="40000"/>
                          <a:lumOff val="60000"/>
                        </a:schemeClr>
                      </a:gs>
                      <a:gs pos="68000">
                        <a:srgbClr val="0070C0"/>
                      </a:gs>
                    </a:gsLst>
                    <a:lin ang="5400000" scaled="0"/>
                  </a:gradFill>
                  <a:ln w="3175" cmpd="sng">
                    <a:no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29" name="Oval 28"/>
                  <p:cNvSpPr>
                    <a:spLocks noChangeAspect="1"/>
                  </p:cNvSpPr>
                  <p:nvPr/>
                </p:nvSpPr>
                <p:spPr>
                  <a:xfrm rot="1621364">
                    <a:off x="5540777" y="3886645"/>
                    <a:ext cx="159743" cy="301752"/>
                  </a:xfrm>
                  <a:prstGeom prst="ellipse">
                    <a:avLst/>
                  </a:prstGeom>
                  <a:gradFill>
                    <a:gsLst>
                      <a:gs pos="0">
                        <a:srgbClr val="FF0000"/>
                      </a:gs>
                      <a:gs pos="38000">
                        <a:schemeClr val="accent1">
                          <a:lumMod val="40000"/>
                          <a:lumOff val="60000"/>
                        </a:schemeClr>
                      </a:gs>
                      <a:gs pos="58000">
                        <a:srgbClr val="7695D0"/>
                      </a:gs>
                    </a:gsLst>
                    <a:lin ang="5400000" scaled="0"/>
                  </a:gradFill>
                  <a:ln w="3175" cmpd="sng">
                    <a:no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sp>
                <p:nvSpPr>
                  <p:cNvPr id="30" name="Oval 29"/>
                  <p:cNvSpPr>
                    <a:spLocks noChangeAspect="1"/>
                  </p:cNvSpPr>
                  <p:nvPr/>
                </p:nvSpPr>
                <p:spPr>
                  <a:xfrm rot="5248049">
                    <a:off x="5470854" y="3775136"/>
                    <a:ext cx="159743" cy="301752"/>
                  </a:xfrm>
                  <a:prstGeom prst="ellipse">
                    <a:avLst/>
                  </a:prstGeom>
                  <a:gradFill>
                    <a:gsLst>
                      <a:gs pos="0">
                        <a:srgbClr val="FF0000"/>
                      </a:gs>
                      <a:gs pos="38000">
                        <a:schemeClr val="accent1">
                          <a:lumMod val="40000"/>
                          <a:lumOff val="60000"/>
                        </a:schemeClr>
                      </a:gs>
                      <a:gs pos="68000">
                        <a:srgbClr val="0070C0"/>
                      </a:gs>
                    </a:gsLst>
                    <a:lin ang="5400000" scaled="0"/>
                  </a:gradFill>
                  <a:ln w="3175" cmpd="sng">
                    <a:noFill/>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3175" cmpd="sng">
                        <a:solidFill>
                          <a:schemeClr val="tx1"/>
                        </a:solidFill>
                      </a:ln>
                    </a:endParaRPr>
                  </a:p>
                </p:txBody>
              </p:sp>
            </p:grpSp>
          </p:grpSp>
        </p:grpSp>
      </p:grpSp>
      <p:cxnSp>
        <p:nvCxnSpPr>
          <p:cNvPr id="71" name="Straight Connector 70"/>
          <p:cNvCxnSpPr/>
          <p:nvPr/>
        </p:nvCxnSpPr>
        <p:spPr>
          <a:xfrm>
            <a:off x="3674831" y="1157508"/>
            <a:ext cx="17161" cy="2808853"/>
          </a:xfrm>
          <a:prstGeom prst="line">
            <a:avLst/>
          </a:prstGeom>
          <a:ln w="190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30395" y="4119228"/>
            <a:ext cx="2135521" cy="184666"/>
          </a:xfrm>
          <a:prstGeom prst="rect">
            <a:avLst/>
          </a:prstGeom>
        </p:spPr>
        <p:txBody>
          <a:bodyPr wrap="none">
            <a:spAutoFit/>
          </a:bodyPr>
          <a:lstStyle/>
          <a:p>
            <a:r>
              <a:rPr lang="en-GB" sz="600" dirty="0">
                <a:latin typeface="Arial" panose="020B0604020202020204" pitchFamily="34" charset="0"/>
                <a:cs typeface="Arial" panose="020B0604020202020204" pitchFamily="34" charset="0"/>
              </a:rPr>
              <a:t>Figure adapted from: Ruuls SR, et al. Biotechnol J. 2008.</a:t>
            </a:r>
          </a:p>
        </p:txBody>
      </p:sp>
      <p:grpSp>
        <p:nvGrpSpPr>
          <p:cNvPr id="90" name="Group 89"/>
          <p:cNvGrpSpPr/>
          <p:nvPr/>
        </p:nvGrpSpPr>
        <p:grpSpPr>
          <a:xfrm>
            <a:off x="3788515" y="869263"/>
            <a:ext cx="4832965" cy="3537521"/>
            <a:chOff x="3788515" y="572171"/>
            <a:chExt cx="4832965" cy="3537521"/>
          </a:xfrm>
        </p:grpSpPr>
        <p:sp>
          <p:nvSpPr>
            <p:cNvPr id="81" name="Rectangular Callout 80"/>
            <p:cNvSpPr/>
            <p:nvPr/>
          </p:nvSpPr>
          <p:spPr>
            <a:xfrm>
              <a:off x="7436894" y="2337074"/>
              <a:ext cx="1184586" cy="625697"/>
            </a:xfrm>
            <a:prstGeom prst="wedgeRectCallout">
              <a:avLst>
                <a:gd name="adj1" fmla="val -63044"/>
                <a:gd name="adj2" fmla="val -34927"/>
              </a:avLst>
            </a:prstGeom>
            <a:solidFill>
              <a:srgbClr val="F4EDF9"/>
            </a:solidFill>
            <a:ln w="15875">
              <a:solidFill>
                <a:srgbClr val="7030A0"/>
              </a:solidFill>
              <a:headEnd type="arrow" w="sm" len="sm"/>
              <a:tailEnd type="none" w="lg" len="lg"/>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b="1" dirty="0">
                  <a:solidFill>
                    <a:schemeClr val="tx1"/>
                  </a:solidFill>
                </a:rPr>
                <a:t>Ocrelizumab </a:t>
              </a:r>
              <a:r>
                <a:rPr lang="en-US" sz="800" dirty="0">
                  <a:solidFill>
                    <a:schemeClr val="tx1"/>
                  </a:solidFill>
                </a:rPr>
                <a:t>binds to a region </a:t>
              </a:r>
              <a:r>
                <a:rPr lang="en-US" sz="800" b="1" dirty="0">
                  <a:solidFill>
                    <a:schemeClr val="tx1"/>
                  </a:solidFill>
                </a:rPr>
                <a:t>(170−178) </a:t>
              </a:r>
              <a:r>
                <a:rPr lang="en-US" sz="800" dirty="0">
                  <a:solidFill>
                    <a:schemeClr val="tx1"/>
                  </a:solidFill>
                </a:rPr>
                <a:t>largely overlapping with that of rituximab</a:t>
              </a:r>
              <a:r>
                <a:rPr lang="en-US" sz="800" baseline="30000" dirty="0">
                  <a:solidFill>
                    <a:schemeClr val="tx1"/>
                  </a:solidFill>
                </a:rPr>
                <a:t>5</a:t>
              </a:r>
              <a:endParaRPr lang="en-US" sz="800" dirty="0">
                <a:solidFill>
                  <a:schemeClr val="tx1"/>
                </a:solidFill>
              </a:endParaRPr>
            </a:p>
          </p:txBody>
        </p:sp>
        <p:sp>
          <p:nvSpPr>
            <p:cNvPr id="83" name="Rectangular Callout 82"/>
            <p:cNvSpPr/>
            <p:nvPr/>
          </p:nvSpPr>
          <p:spPr>
            <a:xfrm>
              <a:off x="3788515" y="1303028"/>
              <a:ext cx="1618716" cy="661520"/>
            </a:xfrm>
            <a:prstGeom prst="wedgeRectCallout">
              <a:avLst>
                <a:gd name="adj1" fmla="val 37630"/>
                <a:gd name="adj2" fmla="val 82849"/>
              </a:avLst>
            </a:prstGeom>
            <a:solidFill>
              <a:schemeClr val="accent3">
                <a:lumMod val="20000"/>
                <a:lumOff val="80000"/>
              </a:schemeClr>
            </a:solidFill>
            <a:ln w="15875">
              <a:headEnd type="arrow" w="sm" len="sm"/>
              <a:tailEnd type="none" w="lg" len="lg"/>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b="1" dirty="0">
                  <a:solidFill>
                    <a:schemeClr val="tx1"/>
                  </a:solidFill>
                </a:rPr>
                <a:t>Ofatumumab</a:t>
              </a:r>
              <a:r>
                <a:rPr lang="en-US" sz="800" dirty="0">
                  <a:solidFill>
                    <a:schemeClr val="tx1"/>
                  </a:solidFill>
                </a:rPr>
                <a:t> binds to a motif that includes residues from the large </a:t>
              </a:r>
              <a:r>
                <a:rPr lang="en-US" sz="800" b="1" dirty="0">
                  <a:solidFill>
                    <a:schemeClr val="tx1"/>
                  </a:solidFill>
                </a:rPr>
                <a:t>(145−161) </a:t>
              </a:r>
              <a:r>
                <a:rPr lang="en-US" sz="800" dirty="0">
                  <a:solidFill>
                    <a:schemeClr val="tx1"/>
                  </a:solidFill>
                </a:rPr>
                <a:t>and small </a:t>
              </a:r>
              <a:r>
                <a:rPr lang="en-US" sz="800" b="1" dirty="0">
                  <a:solidFill>
                    <a:schemeClr val="tx1"/>
                  </a:solidFill>
                </a:rPr>
                <a:t>(74−80) </a:t>
              </a:r>
              <a:r>
                <a:rPr lang="en-US" sz="800" dirty="0">
                  <a:solidFill>
                    <a:schemeClr val="tx1"/>
                  </a:solidFill>
                </a:rPr>
                <a:t>extracellular loop</a:t>
              </a:r>
              <a:r>
                <a:rPr lang="en-US" sz="800" baseline="30000" dirty="0">
                  <a:solidFill>
                    <a:schemeClr val="tx1"/>
                  </a:solidFill>
                </a:rPr>
                <a:t>3,4</a:t>
              </a:r>
            </a:p>
          </p:txBody>
        </p:sp>
        <p:sp>
          <p:nvSpPr>
            <p:cNvPr id="84" name="Rectangular Callout 83"/>
            <p:cNvSpPr/>
            <p:nvPr/>
          </p:nvSpPr>
          <p:spPr>
            <a:xfrm>
              <a:off x="6254472" y="572834"/>
              <a:ext cx="1645920" cy="559940"/>
            </a:xfrm>
            <a:prstGeom prst="wedgeRectCallout">
              <a:avLst>
                <a:gd name="adj1" fmla="val 10031"/>
                <a:gd name="adj2" fmla="val 80630"/>
              </a:avLst>
            </a:prstGeom>
            <a:solidFill>
              <a:srgbClr val="92D050">
                <a:alpha val="15000"/>
              </a:srgbClr>
            </a:solidFill>
            <a:ln w="15875">
              <a:solidFill>
                <a:srgbClr val="00B050"/>
              </a:solidFill>
              <a:headEnd type="arrow" w="sm" len="sm"/>
              <a:tailEnd type="none" w="lg" len="lg"/>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800" b="1" dirty="0">
                  <a:solidFill>
                    <a:schemeClr val="tx1"/>
                  </a:solidFill>
                </a:rPr>
                <a:t>Rituximab</a:t>
              </a:r>
              <a:r>
                <a:rPr lang="en-US" sz="800" dirty="0">
                  <a:solidFill>
                    <a:schemeClr val="tx1"/>
                  </a:solidFill>
                </a:rPr>
                <a:t> region involves only the residues of the large </a:t>
              </a:r>
              <a:r>
                <a:rPr lang="en-US" sz="800" b="1" dirty="0">
                  <a:solidFill>
                    <a:schemeClr val="tx1"/>
                  </a:solidFill>
                </a:rPr>
                <a:t>(168−175) </a:t>
              </a:r>
              <a:r>
                <a:rPr lang="en-US" sz="800" dirty="0">
                  <a:solidFill>
                    <a:schemeClr val="tx1"/>
                  </a:solidFill>
                </a:rPr>
                <a:t>extracellular loops</a:t>
              </a:r>
              <a:r>
                <a:rPr lang="en-US" sz="800" baseline="30000" dirty="0">
                  <a:solidFill>
                    <a:schemeClr val="tx1"/>
                  </a:solidFill>
                </a:rPr>
                <a:t>2-4</a:t>
              </a:r>
              <a:endParaRPr lang="en-US" sz="800" dirty="0">
                <a:solidFill>
                  <a:schemeClr val="tx1"/>
                </a:solidFill>
              </a:endParaRPr>
            </a:p>
          </p:txBody>
        </p:sp>
        <p:grpSp>
          <p:nvGrpSpPr>
            <p:cNvPr id="75" name="Group 74"/>
            <p:cNvGrpSpPr/>
            <p:nvPr/>
          </p:nvGrpSpPr>
          <p:grpSpPr>
            <a:xfrm>
              <a:off x="4114800" y="1244330"/>
              <a:ext cx="3813444" cy="2865362"/>
              <a:chOff x="2738668" y="1475891"/>
              <a:chExt cx="3754263" cy="2865362"/>
            </a:xfrm>
          </p:grpSpPr>
          <p:sp>
            <p:nvSpPr>
              <p:cNvPr id="76" name="Oval 75"/>
              <p:cNvSpPr/>
              <p:nvPr/>
            </p:nvSpPr>
            <p:spPr>
              <a:xfrm rot="2067807">
                <a:off x="5154490" y="1475891"/>
                <a:ext cx="680192" cy="1324885"/>
              </a:xfrm>
              <a:prstGeom prst="ellipse">
                <a:avLst/>
              </a:prstGeom>
              <a:noFill/>
              <a:ln w="31750" cmpd="sng">
                <a:solidFill>
                  <a:srgbClr val="00B050"/>
                </a:solidFill>
                <a:prstDash val="sysDot"/>
                <a:headEnd type="arrow" w="sm" len="sm"/>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Oval 76"/>
              <p:cNvSpPr/>
              <p:nvPr/>
            </p:nvSpPr>
            <p:spPr>
              <a:xfrm rot="3222653">
                <a:off x="3879283" y="1716807"/>
                <a:ext cx="742592" cy="1640244"/>
              </a:xfrm>
              <a:prstGeom prst="ellipse">
                <a:avLst/>
              </a:prstGeom>
              <a:noFill/>
              <a:ln w="31750" cmpd="sng">
                <a:solidFill>
                  <a:srgbClr val="385B9C"/>
                </a:solidFill>
                <a:prstDash val="sysDot"/>
                <a:headEnd type="arrow" w="sm" len="sm"/>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8" name="Picture 7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38668" y="2343159"/>
                <a:ext cx="3754263" cy="1998094"/>
              </a:xfrm>
              <a:prstGeom prst="rect">
                <a:avLst/>
              </a:prstGeom>
            </p:spPr>
          </p:pic>
          <p:sp>
            <p:nvSpPr>
              <p:cNvPr id="79" name="Oval 78"/>
              <p:cNvSpPr/>
              <p:nvPr/>
            </p:nvSpPr>
            <p:spPr>
              <a:xfrm rot="4251770">
                <a:off x="5343284" y="2027561"/>
                <a:ext cx="574943" cy="845566"/>
              </a:xfrm>
              <a:prstGeom prst="ellipse">
                <a:avLst/>
              </a:prstGeom>
              <a:noFill/>
              <a:ln w="31750" cmpd="sng">
                <a:solidFill>
                  <a:srgbClr val="7030A0"/>
                </a:solidFill>
                <a:prstDash val="sysDot"/>
                <a:headEnd type="arrow" w="sm" len="sm"/>
                <a:tailEnd type="none"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a:pPr algn="ctr"/>
                <a:endParaRPr lang="en-US" dirty="0"/>
              </a:p>
            </p:txBody>
          </p:sp>
          <p:sp>
            <p:nvSpPr>
              <p:cNvPr id="80" name="Oval 79"/>
              <p:cNvSpPr/>
              <p:nvPr/>
            </p:nvSpPr>
            <p:spPr>
              <a:xfrm rot="5231348">
                <a:off x="4254811" y="1807450"/>
                <a:ext cx="1280834" cy="819784"/>
              </a:xfrm>
              <a:prstGeom prst="ellipse">
                <a:avLst/>
              </a:prstGeom>
              <a:noFill/>
              <a:ln w="31750" cmpd="sng">
                <a:solidFill>
                  <a:srgbClr val="CF7523"/>
                </a:solidFill>
                <a:prstDash val="sysDot"/>
                <a:headEnd type="arrow" w="sm" len="sm"/>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5" name="Rectangular Callout 84"/>
            <p:cNvSpPr/>
            <p:nvPr/>
          </p:nvSpPr>
          <p:spPr>
            <a:xfrm>
              <a:off x="4371315" y="572171"/>
              <a:ext cx="1645920" cy="560603"/>
            </a:xfrm>
            <a:prstGeom prst="wedgeRectCallout">
              <a:avLst>
                <a:gd name="adj1" fmla="val 51234"/>
                <a:gd name="adj2" fmla="val 100559"/>
              </a:avLst>
            </a:prstGeom>
            <a:solidFill>
              <a:srgbClr val="F9E9DB"/>
            </a:solidFill>
            <a:ln w="15875">
              <a:solidFill>
                <a:srgbClr val="C00000"/>
              </a:solidFill>
              <a:headEnd type="arrow" w="sm" len="sm"/>
              <a:tailEnd type="none" w="lg" len="lg"/>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b="1" kern="0" dirty="0"/>
                <a:t>Ublituximab</a:t>
              </a:r>
              <a:r>
                <a:rPr lang="en-US" sz="800" b="1" dirty="0"/>
                <a:t> </a:t>
              </a:r>
              <a:r>
                <a:rPr lang="en-US" sz="800" dirty="0"/>
                <a:t>binds to a motif that include residues </a:t>
              </a:r>
              <a:r>
                <a:rPr lang="en-US" sz="800" b="1" dirty="0"/>
                <a:t>168–171</a:t>
              </a:r>
              <a:r>
                <a:rPr lang="en-US" sz="800" dirty="0"/>
                <a:t> and the residues </a:t>
              </a:r>
              <a:r>
                <a:rPr lang="en-US" sz="800" b="1" dirty="0"/>
                <a:t>158–159</a:t>
              </a:r>
              <a:r>
                <a:rPr lang="en-US" sz="800" baseline="30000" dirty="0"/>
                <a:t>6</a:t>
              </a:r>
              <a:endParaRPr lang="en-US" sz="800" baseline="30000" dirty="0">
                <a:solidFill>
                  <a:schemeClr val="tx1"/>
                </a:solidFill>
              </a:endParaRPr>
            </a:p>
          </p:txBody>
        </p:sp>
      </p:grpSp>
      <p:sp>
        <p:nvSpPr>
          <p:cNvPr id="89" name="Rectangle 88"/>
          <p:cNvSpPr/>
          <p:nvPr/>
        </p:nvSpPr>
        <p:spPr>
          <a:xfrm>
            <a:off x="335279" y="517588"/>
            <a:ext cx="8334267" cy="461665"/>
          </a:xfrm>
          <a:prstGeom prst="rect">
            <a:avLst/>
          </a:prstGeom>
          <a:noFill/>
          <a:ln w="19050">
            <a:noFill/>
            <a:miter lim="800000"/>
            <a:headEnd/>
            <a:tailEnd/>
          </a:ln>
        </p:spPr>
        <p:txBody>
          <a:bodyPr vert="horz" wrap="square" lIns="48252" tIns="24126" rIns="48252" bIns="24126" numCol="1" anchor="t" anchorCtr="0" compatLnSpc="1">
            <a:prstTxWarp prst="textNoShape">
              <a:avLst/>
            </a:prstTxWarp>
            <a:noAutofit/>
          </a:bodyPr>
          <a:lstStyle/>
          <a:p>
            <a:pPr algn="ctr" defTabSz="482529" eaLnBrk="0" fontAlgn="base" hangingPunct="0">
              <a:buClr>
                <a:srgbClr val="FCAF17"/>
              </a:buClr>
              <a:buSzPct val="110000"/>
              <a:buFont typeface="Wingdings" pitchFamily="2" charset="2"/>
              <a:buNone/>
            </a:pPr>
            <a:r>
              <a:rPr lang="en-US" sz="1400" b="1" dirty="0">
                <a:solidFill>
                  <a:srgbClr val="002060"/>
                </a:solidFill>
                <a:latin typeface="Arial Black" panose="020B0A04020102020204" pitchFamily="34" charset="0"/>
              </a:rPr>
              <a:t>Ofatumumab, first fully human monoclonal antibody being investigated for MS</a:t>
            </a:r>
          </a:p>
        </p:txBody>
      </p:sp>
      <p:sp>
        <p:nvSpPr>
          <p:cNvPr id="91" name="Footer Placeholder 90"/>
          <p:cNvSpPr>
            <a:spLocks noGrp="1"/>
          </p:cNvSpPr>
          <p:nvPr>
            <p:ph type="ftr" sz="quarter" idx="11"/>
          </p:nvPr>
        </p:nvSpPr>
        <p:spPr>
          <a:xfrm>
            <a:off x="530395" y="4767263"/>
            <a:ext cx="7927805" cy="358287"/>
          </a:xfrm>
        </p:spPr>
        <p:txBody>
          <a:bodyPr/>
          <a:lstStyle/>
          <a:p>
            <a:pPr algn="l"/>
            <a:r>
              <a:rPr lang="en-US" dirty="0"/>
              <a:t>1. </a:t>
            </a:r>
            <a:r>
              <a:rPr lang="en-US" dirty="0" err="1"/>
              <a:t>Gasperi</a:t>
            </a:r>
            <a:r>
              <a:rPr lang="en-US" dirty="0"/>
              <a:t> C, et al. </a:t>
            </a:r>
            <a:r>
              <a:rPr lang="en-US" dirty="0" err="1"/>
              <a:t>Neurodegener</a:t>
            </a:r>
            <a:r>
              <a:rPr lang="en-US" dirty="0"/>
              <a:t> Dis </a:t>
            </a:r>
            <a:r>
              <a:rPr lang="en-US" dirty="0" err="1"/>
              <a:t>Manag</a:t>
            </a:r>
            <a:r>
              <a:rPr lang="en-US" dirty="0"/>
              <a:t>. 2016;6:37–47; 2. </a:t>
            </a:r>
            <a:r>
              <a:rPr lang="en-US" dirty="0" err="1"/>
              <a:t>Ruuls</a:t>
            </a:r>
            <a:r>
              <a:rPr lang="en-US" dirty="0"/>
              <a:t> SR, et al. </a:t>
            </a:r>
            <a:r>
              <a:rPr lang="en-US" i="1" dirty="0" err="1"/>
              <a:t>Biotechnol</a:t>
            </a:r>
            <a:r>
              <a:rPr lang="en-US" i="1" dirty="0"/>
              <a:t> J.</a:t>
            </a:r>
            <a:r>
              <a:rPr lang="en-US" dirty="0"/>
              <a:t> 2008;3:1157–1171; 3. </a:t>
            </a:r>
            <a:r>
              <a:rPr lang="da-DK" dirty="0" err="1"/>
              <a:t>Teeling</a:t>
            </a:r>
            <a:r>
              <a:rPr lang="da-DK" dirty="0"/>
              <a:t> JL, et al. </a:t>
            </a:r>
            <a:r>
              <a:rPr lang="da-DK" i="1" dirty="0"/>
              <a:t>J </a:t>
            </a:r>
            <a:r>
              <a:rPr lang="da-DK" i="1" dirty="0" err="1"/>
              <a:t>Immunol</a:t>
            </a:r>
            <a:r>
              <a:rPr lang="da-DK" i="1" dirty="0"/>
              <a:t>. </a:t>
            </a:r>
            <a:r>
              <a:rPr lang="da-DK" dirty="0"/>
              <a:t>2006;177:362–371; </a:t>
            </a:r>
            <a:r>
              <a:rPr lang="en-US" dirty="0"/>
              <a:t>4. Smith P, et al. Presented at </a:t>
            </a:r>
            <a:r>
              <a:rPr lang="en-US" i="1" dirty="0"/>
              <a:t>ECTRIMS</a:t>
            </a:r>
            <a:r>
              <a:rPr lang="en-US" dirty="0"/>
              <a:t> 2016,P.1143; 5. Genovese MC, et al. </a:t>
            </a:r>
            <a:r>
              <a:rPr lang="en-US" i="1" dirty="0"/>
              <a:t>Arthritis Rheum. </a:t>
            </a:r>
            <a:r>
              <a:rPr lang="en-US" dirty="0"/>
              <a:t>2008;58:2652–2661</a:t>
            </a:r>
            <a:r>
              <a:rPr lang="da-DK" dirty="0"/>
              <a:t>; 6. . Sawas A et al. BJHaem 2017;177:243-253. </a:t>
            </a:r>
          </a:p>
        </p:txBody>
      </p:sp>
      <p:sp>
        <p:nvSpPr>
          <p:cNvPr id="126" name="Rounded Rectangle 125"/>
          <p:cNvSpPr/>
          <p:nvPr/>
        </p:nvSpPr>
        <p:spPr>
          <a:xfrm>
            <a:off x="7573849" y="17950"/>
            <a:ext cx="1047631" cy="391236"/>
          </a:xfrm>
          <a:prstGeom prst="roundRect">
            <a:avLst>
              <a:gd name="adj" fmla="val 13421"/>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GB" sz="1200" b="1" dirty="0">
                <a:ln w="0"/>
                <a:solidFill>
                  <a:srgbClr val="D2A000"/>
                </a:solidFill>
              </a:rPr>
              <a:t>Molecular attributes of ofatumumab</a:t>
            </a:r>
          </a:p>
        </p:txBody>
      </p:sp>
      <p:sp>
        <p:nvSpPr>
          <p:cNvPr id="92" name="Rectangle 91">
            <a:hlinkClick r:id="" action="ppaction://noaction"/>
          </p:cNvPr>
          <p:cNvSpPr/>
          <p:nvPr/>
        </p:nvSpPr>
        <p:spPr>
          <a:xfrm>
            <a:off x="19155" y="9334"/>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3" name="Rectangle 92">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4" name="Rectangle 93">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5" name="Rectangle 94">
            <a:hlinkClick r:id="" action="ppaction://noaction"/>
          </p:cNvPr>
          <p:cNvSpPr/>
          <p:nvPr/>
        </p:nvSpPr>
        <p:spPr>
          <a:xfrm>
            <a:off x="955528" y="1198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grpSp>
        <p:nvGrpSpPr>
          <p:cNvPr id="99" name="Group 98"/>
          <p:cNvGrpSpPr/>
          <p:nvPr/>
        </p:nvGrpSpPr>
        <p:grpSpPr>
          <a:xfrm>
            <a:off x="8792355" y="2278673"/>
            <a:ext cx="351645" cy="763308"/>
            <a:chOff x="8792355" y="2278673"/>
            <a:chExt cx="351645" cy="763308"/>
          </a:xfrm>
        </p:grpSpPr>
        <p:sp>
          <p:nvSpPr>
            <p:cNvPr id="100" name="Isosceles Triangle 99"/>
            <p:cNvSpPr/>
            <p:nvPr/>
          </p:nvSpPr>
          <p:spPr>
            <a:xfrm rot="5400000">
              <a:off x="8634514" y="2542794"/>
              <a:ext cx="656259" cy="210312"/>
            </a:xfrm>
            <a:prstGeom prst="triangle">
              <a:avLst/>
            </a:prstGeom>
            <a:gradFill>
              <a:gsLst>
                <a:gs pos="16000">
                  <a:schemeClr val="accent2">
                    <a:lumMod val="20000"/>
                    <a:lumOff val="80000"/>
                  </a:schemeClr>
                </a:gs>
                <a:gs pos="0">
                  <a:schemeClr val="accent1"/>
                </a:gs>
                <a:gs pos="100000">
                  <a:schemeClr val="accent3">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1" name="Rectangle 100">
              <a:hlinkClick r:id="" action="ppaction://hlinkshowjump?jump=nextslide"/>
            </p:cNvPr>
            <p:cNvSpPr/>
            <p:nvPr/>
          </p:nvSpPr>
          <p:spPr>
            <a:xfrm>
              <a:off x="8792355" y="2303427"/>
              <a:ext cx="351645" cy="7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02" name="Rectangle 101">
              <a:hlinkClick r:id="" action="ppaction://hlinkshowjump?jump=nextslide"/>
            </p:cNvPr>
            <p:cNvSpPr/>
            <p:nvPr/>
          </p:nvSpPr>
          <p:spPr>
            <a:xfrm>
              <a:off x="8792355" y="2278673"/>
              <a:ext cx="351645" cy="7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sp>
        <p:nvSpPr>
          <p:cNvPr id="103" name="Rectangle 102"/>
          <p:cNvSpPr/>
          <p:nvPr/>
        </p:nvSpPr>
        <p:spPr>
          <a:xfrm>
            <a:off x="6753627" y="4422835"/>
            <a:ext cx="191693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journal</a:t>
            </a:r>
            <a:endParaRPr lang="en-GB" sz="700" i="1" dirty="0">
              <a:solidFill>
                <a:schemeClr val="bg1">
                  <a:lumMod val="50000"/>
                </a:schemeClr>
              </a:solidFill>
            </a:endParaRPr>
          </a:p>
        </p:txBody>
      </p:sp>
      <p:sp>
        <p:nvSpPr>
          <p:cNvPr id="72" name="Rectangle 71"/>
          <p:cNvSpPr/>
          <p:nvPr/>
        </p:nvSpPr>
        <p:spPr>
          <a:xfrm>
            <a:off x="655274" y="971550"/>
            <a:ext cx="3018544" cy="390806"/>
          </a:xfrm>
          <a:prstGeom prst="rect">
            <a:avLst/>
          </a:prstGeom>
          <a:noFill/>
          <a:ln w="19050">
            <a:noFill/>
            <a:miter lim="800000"/>
            <a:headEnd/>
            <a:tailEnd/>
          </a:ln>
        </p:spPr>
        <p:txBody>
          <a:bodyPr vert="horz" wrap="square" lIns="48252" tIns="24126" rIns="48252" bIns="24126" numCol="1" anchor="t" anchorCtr="0" compatLnSpc="1">
            <a:prstTxWarp prst="textNoShape">
              <a:avLst/>
            </a:prstTxWarp>
            <a:noAutofit/>
          </a:bodyPr>
          <a:lstStyle/>
          <a:p>
            <a:pPr algn="ctr" defTabSz="482529" eaLnBrk="0" fontAlgn="base" hangingPunct="0">
              <a:buClr>
                <a:srgbClr val="FCAF17"/>
              </a:buClr>
              <a:buSzPct val="110000"/>
              <a:buFont typeface="Wingdings" pitchFamily="2" charset="2"/>
              <a:buNone/>
            </a:pPr>
            <a:r>
              <a:rPr lang="en-US" sz="1000" b="1" dirty="0">
                <a:solidFill>
                  <a:srgbClr val="002060"/>
                </a:solidFill>
                <a:latin typeface="Arial Black" panose="020B0A04020102020204" pitchFamily="34" charset="0"/>
              </a:rPr>
              <a:t>Ofatumumab is a fully human monoclonal antibody devoid of mouse sequences</a:t>
            </a:r>
            <a:r>
              <a:rPr lang="en-US" sz="1000" b="1" baseline="30000" dirty="0">
                <a:solidFill>
                  <a:srgbClr val="002060"/>
                </a:solidFill>
                <a:latin typeface="Arial Black" panose="020B0A04020102020204" pitchFamily="34" charset="0"/>
              </a:rPr>
              <a:t>1,2</a:t>
            </a:r>
          </a:p>
        </p:txBody>
      </p:sp>
      <p:sp>
        <p:nvSpPr>
          <p:cNvPr id="104" name="Rectangle 103"/>
          <p:cNvSpPr/>
          <p:nvPr/>
        </p:nvSpPr>
        <p:spPr>
          <a:xfrm>
            <a:off x="6726409" y="4113218"/>
            <a:ext cx="1895071" cy="276999"/>
          </a:xfrm>
          <a:prstGeom prst="rect">
            <a:avLst/>
          </a:prstGeom>
        </p:spPr>
        <p:txBody>
          <a:bodyPr wrap="none">
            <a:spAutoFit/>
          </a:bodyPr>
          <a:lstStyle/>
          <a:p>
            <a:r>
              <a:rPr lang="en-GB" sz="600" dirty="0">
                <a:latin typeface="Arial" panose="020B0604020202020204" pitchFamily="34" charset="0"/>
                <a:cs typeface="Arial" panose="020B0604020202020204" pitchFamily="34" charset="0"/>
              </a:rPr>
              <a:t>Figure adapted from: </a:t>
            </a:r>
            <a:r>
              <a:rPr lang="en-US" sz="600" dirty="0">
                <a:latin typeface="Arial" panose="020B0604020202020204" pitchFamily="34" charset="0"/>
                <a:cs typeface="Arial" panose="020B0604020202020204" pitchFamily="34" charset="0"/>
              </a:rPr>
              <a:t>Pacheco-Fernandez T</a:t>
            </a:r>
            <a:r>
              <a:rPr lang="en-GB" sz="600" dirty="0">
                <a:latin typeface="Arial" panose="020B0604020202020204" pitchFamily="34" charset="0"/>
                <a:cs typeface="Arial" panose="020B0604020202020204" pitchFamily="34" charset="0"/>
              </a:rPr>
              <a:t>, et al.</a:t>
            </a:r>
          </a:p>
          <a:p>
            <a:r>
              <a:rPr lang="en-GB" sz="600" dirty="0">
                <a:latin typeface="Arial" panose="020B0604020202020204" pitchFamily="34" charset="0"/>
                <a:cs typeface="Arial" panose="020B0604020202020204" pitchFamily="34" charset="0"/>
              </a:rPr>
              <a:t>Presented at EAN2018 [EPR3098].</a:t>
            </a:r>
          </a:p>
        </p:txBody>
      </p:sp>
    </p:spTree>
    <p:extLst>
      <p:ext uri="{BB962C8B-B14F-4D97-AF65-F5344CB8AC3E}">
        <p14:creationId xmlns:p14="http://schemas.microsoft.com/office/powerpoint/2010/main" val="103566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ounded Rectangle 201"/>
          <p:cNvSpPr/>
          <p:nvPr/>
        </p:nvSpPr>
        <p:spPr>
          <a:xfrm>
            <a:off x="193716" y="800677"/>
            <a:ext cx="8729302" cy="3981636"/>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graphicFrame>
        <p:nvGraphicFramePr>
          <p:cNvPr id="5" name="Object 4" hidden="1">
            <a:extLst>
              <a:ext uri="{FF2B5EF4-FFF2-40B4-BE49-F238E27FC236}">
                <a16:creationId xmlns:a16="http://schemas.microsoft.com/office/drawing/2014/main" id="{FE6370BF-5F9F-476D-AF0C-FC04D77ADC41}"/>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5" name="Object 4" hidden="1">
                        <a:extLst>
                          <a:ext uri="{FF2B5EF4-FFF2-40B4-BE49-F238E27FC236}">
                            <a16:creationId xmlns:a16="http://schemas.microsoft.com/office/drawing/2014/main" id="{FE6370BF-5F9F-476D-AF0C-FC04D77ADC4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FA5F1823-FC7A-43E7-A833-4125F79FF876}"/>
              </a:ext>
            </a:extLst>
          </p:cNvPr>
          <p:cNvSpPr>
            <a:spLocks noGrp="1"/>
          </p:cNvSpPr>
          <p:nvPr>
            <p:ph type="title"/>
          </p:nvPr>
        </p:nvSpPr>
        <p:spPr>
          <a:xfrm>
            <a:off x="193716" y="141504"/>
            <a:ext cx="8579644" cy="650947"/>
          </a:xfrm>
        </p:spPr>
        <p:txBody>
          <a:bodyPr vert="horz" wrap="square" lIns="68580" tIns="34290" rIns="68580" bIns="34290" rtlCol="0" anchor="ctr">
            <a:spAutoFit/>
          </a:bodyPr>
          <a:lstStyle/>
          <a:p>
            <a:r>
              <a:rPr lang="en-GB" sz="2100" b="1" dirty="0">
                <a:solidFill>
                  <a:srgbClr val="002060"/>
                </a:solidFill>
                <a:latin typeface="+mn-lt"/>
                <a:ea typeface="+mn-ea"/>
                <a:cs typeface="+mn-cs"/>
              </a:rPr>
              <a:t>Ofatumumab results in a rapid reduction in B cells, as early as 2 weeks after treatment initiation, with no evidence of reconstitution between doses</a:t>
            </a:r>
          </a:p>
        </p:txBody>
      </p:sp>
      <p:grpSp>
        <p:nvGrpSpPr>
          <p:cNvPr id="2" name="Group 1">
            <a:extLst>
              <a:ext uri="{FF2B5EF4-FFF2-40B4-BE49-F238E27FC236}">
                <a16:creationId xmlns:a16="http://schemas.microsoft.com/office/drawing/2014/main" id="{AF7E0FAA-D46E-44E7-A1F3-010DFECFEF3D}"/>
              </a:ext>
            </a:extLst>
          </p:cNvPr>
          <p:cNvGrpSpPr>
            <a:grpSpLocks noChangeAspect="1"/>
          </p:cNvGrpSpPr>
          <p:nvPr/>
        </p:nvGrpSpPr>
        <p:grpSpPr>
          <a:xfrm>
            <a:off x="402894" y="891673"/>
            <a:ext cx="2785428" cy="1658169"/>
            <a:chOff x="535113" y="1509523"/>
            <a:chExt cx="5287184" cy="3147468"/>
          </a:xfrm>
        </p:grpSpPr>
        <p:sp>
          <p:nvSpPr>
            <p:cNvPr id="836" name="Freeform: Shape 76">
              <a:extLst>
                <a:ext uri="{FF2B5EF4-FFF2-40B4-BE49-F238E27FC236}">
                  <a16:creationId xmlns:a16="http://schemas.microsoft.com/office/drawing/2014/main" id="{3021D0E1-9F59-4DB5-B6D1-050B7C99294C}"/>
                </a:ext>
              </a:extLst>
            </p:cNvPr>
            <p:cNvSpPr/>
            <p:nvPr/>
          </p:nvSpPr>
          <p:spPr>
            <a:xfrm>
              <a:off x="1325060" y="1899659"/>
              <a:ext cx="4444224" cy="2217315"/>
            </a:xfrm>
            <a:custGeom>
              <a:avLst/>
              <a:gdLst>
                <a:gd name="connsiteX0" fmla="*/ 0 w 3246120"/>
                <a:gd name="connsiteY0" fmla="*/ 0 h 1950720"/>
                <a:gd name="connsiteX1" fmla="*/ 0 w 3246120"/>
                <a:gd name="connsiteY1" fmla="*/ 1950720 h 1950720"/>
                <a:gd name="connsiteX2" fmla="*/ 3246120 w 3246120"/>
                <a:gd name="connsiteY2" fmla="*/ 1950720 h 1950720"/>
              </a:gdLst>
              <a:ahLst/>
              <a:cxnLst>
                <a:cxn ang="0">
                  <a:pos x="connsiteX0" y="connsiteY0"/>
                </a:cxn>
                <a:cxn ang="0">
                  <a:pos x="connsiteX1" y="connsiteY1"/>
                </a:cxn>
                <a:cxn ang="0">
                  <a:pos x="connsiteX2" y="connsiteY2"/>
                </a:cxn>
              </a:cxnLst>
              <a:rect l="l" t="t" r="r" b="b"/>
              <a:pathLst>
                <a:path w="3246120" h="1950720">
                  <a:moveTo>
                    <a:pt x="0" y="0"/>
                  </a:moveTo>
                  <a:lnTo>
                    <a:pt x="0" y="1950720"/>
                  </a:lnTo>
                  <a:lnTo>
                    <a:pt x="3246120" y="195072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a:defRPr/>
              </a:pPr>
              <a:endParaRPr lang="en-GB" sz="750" dirty="0">
                <a:solidFill>
                  <a:prstClr val="black"/>
                </a:solidFill>
                <a:latin typeface="Arial" panose="020B0604020202020204"/>
              </a:endParaRPr>
            </a:p>
          </p:txBody>
        </p:sp>
        <p:cxnSp>
          <p:nvCxnSpPr>
            <p:cNvPr id="849" name="Straight Connector 848">
              <a:extLst>
                <a:ext uri="{FF2B5EF4-FFF2-40B4-BE49-F238E27FC236}">
                  <a16:creationId xmlns:a16="http://schemas.microsoft.com/office/drawing/2014/main" id="{E63ACDFA-F93E-4BF1-AC17-EFF6F8DF1BC6}"/>
                </a:ext>
              </a:extLst>
            </p:cNvPr>
            <p:cNvCxnSpPr>
              <a:cxnSpLocks/>
            </p:cNvCxnSpPr>
            <p:nvPr/>
          </p:nvCxnSpPr>
          <p:spPr>
            <a:xfrm rot="5400000">
              <a:off x="1296060" y="4078566"/>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850" name="Rectangle 61">
              <a:extLst>
                <a:ext uri="{FF2B5EF4-FFF2-40B4-BE49-F238E27FC236}">
                  <a16:creationId xmlns:a16="http://schemas.microsoft.com/office/drawing/2014/main" id="{D292A482-C71E-45DF-B600-8502A5E39EDC}"/>
                </a:ext>
              </a:extLst>
            </p:cNvPr>
            <p:cNvSpPr>
              <a:spLocks noChangeArrowheads="1"/>
            </p:cNvSpPr>
            <p:nvPr/>
          </p:nvSpPr>
          <p:spPr bwMode="auto">
            <a:xfrm>
              <a:off x="950210" y="4007944"/>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0</a:t>
              </a:r>
            </a:p>
          </p:txBody>
        </p:sp>
        <p:cxnSp>
          <p:nvCxnSpPr>
            <p:cNvPr id="851" name="Straight Connector 850">
              <a:extLst>
                <a:ext uri="{FF2B5EF4-FFF2-40B4-BE49-F238E27FC236}">
                  <a16:creationId xmlns:a16="http://schemas.microsoft.com/office/drawing/2014/main" id="{F27BABD6-D413-41C5-B3AB-629D99B3ECFD}"/>
                </a:ext>
              </a:extLst>
            </p:cNvPr>
            <p:cNvCxnSpPr>
              <a:cxnSpLocks/>
            </p:cNvCxnSpPr>
            <p:nvPr/>
          </p:nvCxnSpPr>
          <p:spPr>
            <a:xfrm rot="5400000">
              <a:off x="1296060" y="2751016"/>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852" name="Rectangle 61">
              <a:extLst>
                <a:ext uri="{FF2B5EF4-FFF2-40B4-BE49-F238E27FC236}">
                  <a16:creationId xmlns:a16="http://schemas.microsoft.com/office/drawing/2014/main" id="{013D1CBB-4379-40ED-91DE-E32634268328}"/>
                </a:ext>
              </a:extLst>
            </p:cNvPr>
            <p:cNvSpPr>
              <a:spLocks noChangeArrowheads="1"/>
            </p:cNvSpPr>
            <p:nvPr/>
          </p:nvSpPr>
          <p:spPr bwMode="auto">
            <a:xfrm>
              <a:off x="950210" y="2680395"/>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300</a:t>
              </a:r>
            </a:p>
          </p:txBody>
        </p:sp>
        <p:cxnSp>
          <p:nvCxnSpPr>
            <p:cNvPr id="853" name="Straight Connector 852">
              <a:extLst>
                <a:ext uri="{FF2B5EF4-FFF2-40B4-BE49-F238E27FC236}">
                  <a16:creationId xmlns:a16="http://schemas.microsoft.com/office/drawing/2014/main" id="{6A707DFB-6B8E-4FCB-90E3-D258BEE2CF24}"/>
                </a:ext>
              </a:extLst>
            </p:cNvPr>
            <p:cNvCxnSpPr>
              <a:cxnSpLocks/>
            </p:cNvCxnSpPr>
            <p:nvPr/>
          </p:nvCxnSpPr>
          <p:spPr>
            <a:xfrm rot="5400000">
              <a:off x="1296060" y="2308499"/>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854" name="Rectangle 61">
              <a:extLst>
                <a:ext uri="{FF2B5EF4-FFF2-40B4-BE49-F238E27FC236}">
                  <a16:creationId xmlns:a16="http://schemas.microsoft.com/office/drawing/2014/main" id="{1E1F85B2-2354-4B14-98F6-804F63B8D75C}"/>
                </a:ext>
              </a:extLst>
            </p:cNvPr>
            <p:cNvSpPr>
              <a:spLocks noChangeArrowheads="1"/>
            </p:cNvSpPr>
            <p:nvPr/>
          </p:nvSpPr>
          <p:spPr bwMode="auto">
            <a:xfrm>
              <a:off x="950210" y="2237877"/>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400</a:t>
              </a:r>
            </a:p>
          </p:txBody>
        </p:sp>
        <p:cxnSp>
          <p:nvCxnSpPr>
            <p:cNvPr id="855" name="Straight Connector 854">
              <a:extLst>
                <a:ext uri="{FF2B5EF4-FFF2-40B4-BE49-F238E27FC236}">
                  <a16:creationId xmlns:a16="http://schemas.microsoft.com/office/drawing/2014/main" id="{81EF2C1D-EDBC-4FB7-88C4-F591BF051722}"/>
                </a:ext>
              </a:extLst>
            </p:cNvPr>
            <p:cNvCxnSpPr>
              <a:cxnSpLocks/>
            </p:cNvCxnSpPr>
            <p:nvPr/>
          </p:nvCxnSpPr>
          <p:spPr>
            <a:xfrm rot="5400000">
              <a:off x="1296060" y="1865982"/>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856" name="Rectangle 61">
              <a:extLst>
                <a:ext uri="{FF2B5EF4-FFF2-40B4-BE49-F238E27FC236}">
                  <a16:creationId xmlns:a16="http://schemas.microsoft.com/office/drawing/2014/main" id="{C77BBDB9-2C16-49D5-88FD-FF65F0573C65}"/>
                </a:ext>
              </a:extLst>
            </p:cNvPr>
            <p:cNvSpPr>
              <a:spLocks noChangeArrowheads="1"/>
            </p:cNvSpPr>
            <p:nvPr/>
          </p:nvSpPr>
          <p:spPr bwMode="auto">
            <a:xfrm>
              <a:off x="950210" y="1795360"/>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500</a:t>
              </a:r>
            </a:p>
          </p:txBody>
        </p:sp>
        <p:sp>
          <p:nvSpPr>
            <p:cNvPr id="857" name="Rectangle 61">
              <a:extLst>
                <a:ext uri="{FF2B5EF4-FFF2-40B4-BE49-F238E27FC236}">
                  <a16:creationId xmlns:a16="http://schemas.microsoft.com/office/drawing/2014/main" id="{8280DBB3-A08B-4AF6-8449-46B307D8A473}"/>
                </a:ext>
              </a:extLst>
            </p:cNvPr>
            <p:cNvSpPr>
              <a:spLocks noChangeArrowheads="1"/>
            </p:cNvSpPr>
            <p:nvPr/>
          </p:nvSpPr>
          <p:spPr bwMode="auto">
            <a:xfrm rot="16200000">
              <a:off x="-324465" y="2876924"/>
              <a:ext cx="1938234" cy="21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eaLnBrk="1" fontAlgn="auto" hangingPunct="1">
                <a:spcBef>
                  <a:spcPts val="0"/>
                </a:spcBef>
                <a:spcAft>
                  <a:spcPts val="0"/>
                </a:spcAft>
                <a:defRPr/>
              </a:pPr>
              <a:r>
                <a:rPr lang="en-GB" sz="750" dirty="0">
                  <a:solidFill>
                    <a:srgbClr val="000000"/>
                  </a:solidFill>
                  <a:latin typeface="Arial" panose="020B0604020202020204"/>
                  <a:cs typeface="Arial" panose="020B0604020202020204" pitchFamily="34" charset="0"/>
                </a:rPr>
                <a:t>B-cell counts (cells</a:t>
              </a:r>
              <a:r>
                <a:rPr lang="el-GR" sz="750" dirty="0">
                  <a:solidFill>
                    <a:srgbClr val="000000"/>
                  </a:solidFill>
                  <a:latin typeface="Arial" panose="020B0604020202020204"/>
                  <a:cs typeface="Arial" panose="020B0604020202020204" pitchFamily="34" charset="0"/>
                </a:rPr>
                <a:t> / μ</a:t>
              </a:r>
              <a:r>
                <a:rPr lang="en-GB" sz="750" dirty="0">
                  <a:solidFill>
                    <a:srgbClr val="000000"/>
                  </a:solidFill>
                  <a:latin typeface="Arial" panose="020B0604020202020204"/>
                  <a:cs typeface="Arial" panose="020B0604020202020204" pitchFamily="34" charset="0"/>
                </a:rPr>
                <a:t>L)</a:t>
              </a:r>
            </a:p>
          </p:txBody>
        </p:sp>
        <p:sp>
          <p:nvSpPr>
            <p:cNvPr id="604" name="Rectangle 603">
              <a:extLst>
                <a:ext uri="{FF2B5EF4-FFF2-40B4-BE49-F238E27FC236}">
                  <a16:creationId xmlns:a16="http://schemas.microsoft.com/office/drawing/2014/main" id="{4BA68C17-FC9F-472B-857B-D115870130D1}"/>
                </a:ext>
              </a:extLst>
            </p:cNvPr>
            <p:cNvSpPr/>
            <p:nvPr/>
          </p:nvSpPr>
          <p:spPr>
            <a:xfrm>
              <a:off x="2208497" y="1509523"/>
              <a:ext cx="2632592" cy="394341"/>
            </a:xfrm>
            <a:prstGeom prst="rect">
              <a:avLst/>
            </a:prstGeom>
          </p:spPr>
          <p:txBody>
            <a:bodyPr wrap="none">
              <a:spAutoFit/>
            </a:bodyPr>
            <a:lstStyle/>
            <a:p>
              <a:pPr algn="ctr" defTabSz="914378">
                <a:defRPr/>
              </a:pPr>
              <a:r>
                <a:rPr lang="en-GB" sz="750" b="1" dirty="0">
                  <a:solidFill>
                    <a:srgbClr val="000000"/>
                  </a:solidFill>
                  <a:latin typeface="Arial" panose="020B0604020202020204"/>
                </a:rPr>
                <a:t>Median number of B cells</a:t>
              </a:r>
              <a:r>
                <a:rPr lang="en-GB" sz="750" b="1" baseline="30000" dirty="0">
                  <a:solidFill>
                    <a:srgbClr val="000000"/>
                  </a:solidFill>
                  <a:latin typeface="Arial" panose="020B0604020202020204"/>
                </a:rPr>
                <a:t>1</a:t>
              </a:r>
            </a:p>
          </p:txBody>
        </p:sp>
        <p:cxnSp>
          <p:nvCxnSpPr>
            <p:cNvPr id="1102" name="Straight Connector 1101">
              <a:extLst>
                <a:ext uri="{FF2B5EF4-FFF2-40B4-BE49-F238E27FC236}">
                  <a16:creationId xmlns:a16="http://schemas.microsoft.com/office/drawing/2014/main" id="{4D2ECA67-BD48-4CB7-9B46-5752FBCD2DFD}"/>
                </a:ext>
              </a:extLst>
            </p:cNvPr>
            <p:cNvCxnSpPr>
              <a:cxnSpLocks/>
            </p:cNvCxnSpPr>
            <p:nvPr/>
          </p:nvCxnSpPr>
          <p:spPr>
            <a:xfrm rot="5400000">
              <a:off x="1296060" y="3193534"/>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03" name="Rectangle 61">
              <a:extLst>
                <a:ext uri="{FF2B5EF4-FFF2-40B4-BE49-F238E27FC236}">
                  <a16:creationId xmlns:a16="http://schemas.microsoft.com/office/drawing/2014/main" id="{F5E2A354-C527-41D6-BA7F-F335DE2A6EF1}"/>
                </a:ext>
              </a:extLst>
            </p:cNvPr>
            <p:cNvSpPr>
              <a:spLocks noChangeArrowheads="1"/>
            </p:cNvSpPr>
            <p:nvPr/>
          </p:nvSpPr>
          <p:spPr bwMode="auto">
            <a:xfrm>
              <a:off x="950210" y="3122912"/>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200</a:t>
              </a:r>
            </a:p>
          </p:txBody>
        </p:sp>
        <p:cxnSp>
          <p:nvCxnSpPr>
            <p:cNvPr id="1104" name="Straight Connector 1103">
              <a:extLst>
                <a:ext uri="{FF2B5EF4-FFF2-40B4-BE49-F238E27FC236}">
                  <a16:creationId xmlns:a16="http://schemas.microsoft.com/office/drawing/2014/main" id="{8354A0DB-F1A4-4C79-8C79-B811284128AF}"/>
                </a:ext>
              </a:extLst>
            </p:cNvPr>
            <p:cNvCxnSpPr>
              <a:cxnSpLocks/>
            </p:cNvCxnSpPr>
            <p:nvPr/>
          </p:nvCxnSpPr>
          <p:spPr>
            <a:xfrm rot="5400000">
              <a:off x="1296060" y="3636051"/>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05" name="Rectangle 61">
              <a:extLst>
                <a:ext uri="{FF2B5EF4-FFF2-40B4-BE49-F238E27FC236}">
                  <a16:creationId xmlns:a16="http://schemas.microsoft.com/office/drawing/2014/main" id="{8F1925F6-A535-4655-8050-D66E6FAA3484}"/>
                </a:ext>
              </a:extLst>
            </p:cNvPr>
            <p:cNvSpPr>
              <a:spLocks noChangeArrowheads="1"/>
            </p:cNvSpPr>
            <p:nvPr/>
          </p:nvSpPr>
          <p:spPr bwMode="auto">
            <a:xfrm>
              <a:off x="950210" y="3565429"/>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100</a:t>
              </a:r>
            </a:p>
          </p:txBody>
        </p:sp>
        <p:sp>
          <p:nvSpPr>
            <p:cNvPr id="1133" name="Freeform 206">
              <a:extLst>
                <a:ext uri="{FF2B5EF4-FFF2-40B4-BE49-F238E27FC236}">
                  <a16:creationId xmlns:a16="http://schemas.microsoft.com/office/drawing/2014/main" id="{B61F7125-2A8A-41F3-ADF2-7C4A5F630EF8}"/>
                </a:ext>
              </a:extLst>
            </p:cNvPr>
            <p:cNvSpPr>
              <a:spLocks/>
            </p:cNvSpPr>
            <p:nvPr/>
          </p:nvSpPr>
          <p:spPr bwMode="auto">
            <a:xfrm>
              <a:off x="1584754" y="1899123"/>
              <a:ext cx="3774975" cy="2220412"/>
            </a:xfrm>
            <a:custGeom>
              <a:avLst/>
              <a:gdLst>
                <a:gd name="T0" fmla="*/ 0 w 3619"/>
                <a:gd name="T1" fmla="*/ 0 h 1965"/>
                <a:gd name="T2" fmla="*/ 127 w 3619"/>
                <a:gd name="T3" fmla="*/ 1562 h 1965"/>
                <a:gd name="T4" fmla="*/ 260 w 3619"/>
                <a:gd name="T5" fmla="*/ 1717 h 1965"/>
                <a:gd name="T6" fmla="*/ 260 w 3619"/>
                <a:gd name="T7" fmla="*/ 1717 h 1965"/>
                <a:gd name="T8" fmla="*/ 415 w 3619"/>
                <a:gd name="T9" fmla="*/ 1800 h 1965"/>
                <a:gd name="T10" fmla="*/ 565 w 3619"/>
                <a:gd name="T11" fmla="*/ 1878 h 1965"/>
                <a:gd name="T12" fmla="*/ 565 w 3619"/>
                <a:gd name="T13" fmla="*/ 1878 h 1965"/>
                <a:gd name="T14" fmla="*/ 562 w 3619"/>
                <a:gd name="T15" fmla="*/ 1876 h 1965"/>
                <a:gd name="T16" fmla="*/ 560 w 3619"/>
                <a:gd name="T17" fmla="*/ 1874 h 1965"/>
                <a:gd name="T18" fmla="*/ 558 w 3619"/>
                <a:gd name="T19" fmla="*/ 1869 h 1965"/>
                <a:gd name="T20" fmla="*/ 557 w 3619"/>
                <a:gd name="T21" fmla="*/ 1866 h 1965"/>
                <a:gd name="T22" fmla="*/ 558 w 3619"/>
                <a:gd name="T23" fmla="*/ 1865 h 1965"/>
                <a:gd name="T24" fmla="*/ 1166 w 3619"/>
                <a:gd name="T25" fmla="*/ 1920 h 1965"/>
                <a:gd name="T26" fmla="*/ 3619 w 3619"/>
                <a:gd name="T27" fmla="*/ 1947 h 1965"/>
                <a:gd name="T28" fmla="*/ 3618 w 3619"/>
                <a:gd name="T29" fmla="*/ 1965 h 1965"/>
                <a:gd name="T30" fmla="*/ 586 w 3619"/>
                <a:gd name="T31" fmla="*/ 1953 h 1965"/>
                <a:gd name="T32" fmla="*/ 127 w 3619"/>
                <a:gd name="T33" fmla="*/ 1957 h 1965"/>
                <a:gd name="T34" fmla="*/ 0 w 3619"/>
                <a:gd name="T35" fmla="*/ 1595 h 1965"/>
                <a:gd name="T36" fmla="*/ 0 w 3619"/>
                <a:gd name="T37" fmla="*/ 0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19" h="1965">
                  <a:moveTo>
                    <a:pt x="0" y="0"/>
                  </a:moveTo>
                  <a:lnTo>
                    <a:pt x="127" y="1562"/>
                  </a:lnTo>
                  <a:lnTo>
                    <a:pt x="260" y="1717"/>
                  </a:lnTo>
                  <a:lnTo>
                    <a:pt x="260" y="1717"/>
                  </a:lnTo>
                  <a:lnTo>
                    <a:pt x="415" y="1800"/>
                  </a:lnTo>
                  <a:lnTo>
                    <a:pt x="565" y="1878"/>
                  </a:lnTo>
                  <a:lnTo>
                    <a:pt x="565" y="1878"/>
                  </a:lnTo>
                  <a:lnTo>
                    <a:pt x="562" y="1876"/>
                  </a:lnTo>
                  <a:lnTo>
                    <a:pt x="560" y="1874"/>
                  </a:lnTo>
                  <a:lnTo>
                    <a:pt x="558" y="1869"/>
                  </a:lnTo>
                  <a:lnTo>
                    <a:pt x="557" y="1866"/>
                  </a:lnTo>
                  <a:lnTo>
                    <a:pt x="558" y="1865"/>
                  </a:lnTo>
                  <a:lnTo>
                    <a:pt x="1166" y="1920"/>
                  </a:lnTo>
                  <a:lnTo>
                    <a:pt x="3619" y="1947"/>
                  </a:lnTo>
                  <a:lnTo>
                    <a:pt x="3618" y="1965"/>
                  </a:lnTo>
                  <a:lnTo>
                    <a:pt x="586" y="1953"/>
                  </a:lnTo>
                  <a:lnTo>
                    <a:pt x="127" y="1957"/>
                  </a:lnTo>
                  <a:lnTo>
                    <a:pt x="0" y="1595"/>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0" name="Line 85">
              <a:extLst>
                <a:ext uri="{FF2B5EF4-FFF2-40B4-BE49-F238E27FC236}">
                  <a16:creationId xmlns:a16="http://schemas.microsoft.com/office/drawing/2014/main" id="{598650E4-BD93-4CAA-927B-331CD99C7038}"/>
                </a:ext>
              </a:extLst>
            </p:cNvPr>
            <p:cNvSpPr>
              <a:spLocks noChangeShapeType="1"/>
            </p:cNvSpPr>
            <p:nvPr/>
          </p:nvSpPr>
          <p:spPr bwMode="auto">
            <a:xfrm>
              <a:off x="1584753"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1" name="Line 86">
              <a:extLst>
                <a:ext uri="{FF2B5EF4-FFF2-40B4-BE49-F238E27FC236}">
                  <a16:creationId xmlns:a16="http://schemas.microsoft.com/office/drawing/2014/main" id="{152AEC5D-A5F5-414B-B6CA-D80C461A5FA0}"/>
                </a:ext>
              </a:extLst>
            </p:cNvPr>
            <p:cNvSpPr>
              <a:spLocks noChangeShapeType="1"/>
            </p:cNvSpPr>
            <p:nvPr/>
          </p:nvSpPr>
          <p:spPr bwMode="auto">
            <a:xfrm>
              <a:off x="1716220"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2" name="Line 87">
              <a:extLst>
                <a:ext uri="{FF2B5EF4-FFF2-40B4-BE49-F238E27FC236}">
                  <a16:creationId xmlns:a16="http://schemas.microsoft.com/office/drawing/2014/main" id="{9210BB92-7AEF-4EEF-BC9B-78B81941819E}"/>
                </a:ext>
              </a:extLst>
            </p:cNvPr>
            <p:cNvSpPr>
              <a:spLocks noChangeShapeType="1"/>
            </p:cNvSpPr>
            <p:nvPr/>
          </p:nvSpPr>
          <p:spPr bwMode="auto">
            <a:xfrm>
              <a:off x="1856035"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3" name="Line 88">
              <a:extLst>
                <a:ext uri="{FF2B5EF4-FFF2-40B4-BE49-F238E27FC236}">
                  <a16:creationId xmlns:a16="http://schemas.microsoft.com/office/drawing/2014/main" id="{9769F920-10BB-4CA7-A1DD-FB8AD001E7F8}"/>
                </a:ext>
              </a:extLst>
            </p:cNvPr>
            <p:cNvSpPr>
              <a:spLocks noChangeShapeType="1"/>
            </p:cNvSpPr>
            <p:nvPr/>
          </p:nvSpPr>
          <p:spPr bwMode="auto">
            <a:xfrm>
              <a:off x="2173224"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4" name="Line 89">
              <a:extLst>
                <a:ext uri="{FF2B5EF4-FFF2-40B4-BE49-F238E27FC236}">
                  <a16:creationId xmlns:a16="http://schemas.microsoft.com/office/drawing/2014/main" id="{626ADCF4-521F-419D-8505-5778FFA500BF}"/>
                </a:ext>
              </a:extLst>
            </p:cNvPr>
            <p:cNvSpPr>
              <a:spLocks noChangeShapeType="1"/>
            </p:cNvSpPr>
            <p:nvPr/>
          </p:nvSpPr>
          <p:spPr bwMode="auto">
            <a:xfrm>
              <a:off x="2809689"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5" name="Line 90">
              <a:extLst>
                <a:ext uri="{FF2B5EF4-FFF2-40B4-BE49-F238E27FC236}">
                  <a16:creationId xmlns:a16="http://schemas.microsoft.com/office/drawing/2014/main" id="{7CA08441-524F-4FC6-A3A6-8408D75F191F}"/>
                </a:ext>
              </a:extLst>
            </p:cNvPr>
            <p:cNvSpPr>
              <a:spLocks noChangeShapeType="1"/>
            </p:cNvSpPr>
            <p:nvPr/>
          </p:nvSpPr>
          <p:spPr bwMode="auto">
            <a:xfrm>
              <a:off x="3441983"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6" name="Line 91">
              <a:extLst>
                <a:ext uri="{FF2B5EF4-FFF2-40B4-BE49-F238E27FC236}">
                  <a16:creationId xmlns:a16="http://schemas.microsoft.com/office/drawing/2014/main" id="{AE9EB931-6F16-4E08-B35F-B8F20310AC4B}"/>
                </a:ext>
              </a:extLst>
            </p:cNvPr>
            <p:cNvSpPr>
              <a:spLocks noChangeShapeType="1"/>
            </p:cNvSpPr>
            <p:nvPr/>
          </p:nvSpPr>
          <p:spPr bwMode="auto">
            <a:xfrm>
              <a:off x="4078448"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7" name="Line 92">
              <a:extLst>
                <a:ext uri="{FF2B5EF4-FFF2-40B4-BE49-F238E27FC236}">
                  <a16:creationId xmlns:a16="http://schemas.microsoft.com/office/drawing/2014/main" id="{54678889-9C89-4D73-BC9E-89B8D2F956A0}"/>
                </a:ext>
              </a:extLst>
            </p:cNvPr>
            <p:cNvSpPr>
              <a:spLocks noChangeShapeType="1"/>
            </p:cNvSpPr>
            <p:nvPr/>
          </p:nvSpPr>
          <p:spPr bwMode="auto">
            <a:xfrm>
              <a:off x="5351380"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49" name="Freeform 147">
              <a:extLst>
                <a:ext uri="{FF2B5EF4-FFF2-40B4-BE49-F238E27FC236}">
                  <a16:creationId xmlns:a16="http://schemas.microsoft.com/office/drawing/2014/main" id="{B4CBB43B-3CE6-4964-909A-F45B80458E7D}"/>
                </a:ext>
              </a:extLst>
            </p:cNvPr>
            <p:cNvSpPr>
              <a:spLocks/>
            </p:cNvSpPr>
            <p:nvPr/>
          </p:nvSpPr>
          <p:spPr bwMode="auto">
            <a:xfrm>
              <a:off x="1584754" y="3148246"/>
              <a:ext cx="3774975" cy="962253"/>
            </a:xfrm>
            <a:custGeom>
              <a:avLst/>
              <a:gdLst>
                <a:gd name="T0" fmla="*/ 0 w 3619"/>
                <a:gd name="T1" fmla="*/ 0 h 852"/>
                <a:gd name="T2" fmla="*/ 127 w 3619"/>
                <a:gd name="T3" fmla="*/ 820 h 852"/>
                <a:gd name="T4" fmla="*/ 260 w 3619"/>
                <a:gd name="T5" fmla="*/ 839 h 852"/>
                <a:gd name="T6" fmla="*/ 525 w 3619"/>
                <a:gd name="T7" fmla="*/ 845 h 852"/>
                <a:gd name="T8" fmla="*/ 3619 w 3619"/>
                <a:gd name="T9" fmla="*/ 852 h 852"/>
              </a:gdLst>
              <a:ahLst/>
              <a:cxnLst>
                <a:cxn ang="0">
                  <a:pos x="T0" y="T1"/>
                </a:cxn>
                <a:cxn ang="0">
                  <a:pos x="T2" y="T3"/>
                </a:cxn>
                <a:cxn ang="0">
                  <a:pos x="T4" y="T5"/>
                </a:cxn>
                <a:cxn ang="0">
                  <a:pos x="T6" y="T7"/>
                </a:cxn>
                <a:cxn ang="0">
                  <a:pos x="T8" y="T9"/>
                </a:cxn>
              </a:cxnLst>
              <a:rect l="0" t="0" r="r" b="b"/>
              <a:pathLst>
                <a:path w="3619" h="852">
                  <a:moveTo>
                    <a:pt x="0" y="0"/>
                  </a:moveTo>
                  <a:lnTo>
                    <a:pt x="127" y="820"/>
                  </a:lnTo>
                  <a:lnTo>
                    <a:pt x="260" y="839"/>
                  </a:lnTo>
                  <a:lnTo>
                    <a:pt x="525" y="845"/>
                  </a:lnTo>
                  <a:lnTo>
                    <a:pt x="3619" y="852"/>
                  </a:lnTo>
                </a:path>
              </a:pathLst>
            </a:custGeom>
            <a:ln w="28575">
              <a:solidFill>
                <a:srgbClr val="0460A9"/>
              </a:solidFill>
              <a:headEnd/>
              <a:tailEn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23" name="TextBox 1122">
              <a:extLst>
                <a:ext uri="{FF2B5EF4-FFF2-40B4-BE49-F238E27FC236}">
                  <a16:creationId xmlns:a16="http://schemas.microsoft.com/office/drawing/2014/main" id="{C520FFDB-6D61-4149-A132-5643E6BE6E81}"/>
                </a:ext>
              </a:extLst>
            </p:cNvPr>
            <p:cNvSpPr txBox="1"/>
            <p:nvPr/>
          </p:nvSpPr>
          <p:spPr>
            <a:xfrm>
              <a:off x="1540930" y="4198430"/>
              <a:ext cx="87646"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1</a:t>
              </a:r>
            </a:p>
          </p:txBody>
        </p:sp>
        <p:sp>
          <p:nvSpPr>
            <p:cNvPr id="1124" name="TextBox 1123">
              <a:extLst>
                <a:ext uri="{FF2B5EF4-FFF2-40B4-BE49-F238E27FC236}">
                  <a16:creationId xmlns:a16="http://schemas.microsoft.com/office/drawing/2014/main" id="{1B7458D1-4B01-4776-9A7B-89F1C8CDB4BC}"/>
                </a:ext>
              </a:extLst>
            </p:cNvPr>
            <p:cNvSpPr txBox="1"/>
            <p:nvPr/>
          </p:nvSpPr>
          <p:spPr>
            <a:xfrm>
              <a:off x="1618159" y="4198430"/>
              <a:ext cx="205504"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4</a:t>
              </a:r>
            </a:p>
          </p:txBody>
        </p:sp>
        <p:sp>
          <p:nvSpPr>
            <p:cNvPr id="1125" name="TextBox 1124">
              <a:extLst>
                <a:ext uri="{FF2B5EF4-FFF2-40B4-BE49-F238E27FC236}">
                  <a16:creationId xmlns:a16="http://schemas.microsoft.com/office/drawing/2014/main" id="{AD28A09D-BDC1-4A97-9069-FEB9B64653CC}"/>
                </a:ext>
              </a:extLst>
            </p:cNvPr>
            <p:cNvSpPr txBox="1"/>
            <p:nvPr/>
          </p:nvSpPr>
          <p:spPr>
            <a:xfrm>
              <a:off x="1730852" y="4198430"/>
              <a:ext cx="289625"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7</a:t>
              </a:r>
            </a:p>
          </p:txBody>
        </p:sp>
        <p:sp>
          <p:nvSpPr>
            <p:cNvPr id="1126" name="TextBox 1125">
              <a:extLst>
                <a:ext uri="{FF2B5EF4-FFF2-40B4-BE49-F238E27FC236}">
                  <a16:creationId xmlns:a16="http://schemas.microsoft.com/office/drawing/2014/main" id="{26020CE0-F4DA-434B-88BB-995369208E65}"/>
                </a:ext>
              </a:extLst>
            </p:cNvPr>
            <p:cNvSpPr txBox="1"/>
            <p:nvPr/>
          </p:nvSpPr>
          <p:spPr>
            <a:xfrm>
              <a:off x="1987453" y="4198430"/>
              <a:ext cx="415868"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14</a:t>
              </a:r>
            </a:p>
          </p:txBody>
        </p:sp>
        <p:sp>
          <p:nvSpPr>
            <p:cNvPr id="1127" name="TextBox 1126">
              <a:extLst>
                <a:ext uri="{FF2B5EF4-FFF2-40B4-BE49-F238E27FC236}">
                  <a16:creationId xmlns:a16="http://schemas.microsoft.com/office/drawing/2014/main" id="{67492763-0495-4EA9-81BF-0C3D8BAD48E5}"/>
                </a:ext>
              </a:extLst>
            </p:cNvPr>
            <p:cNvSpPr txBox="1"/>
            <p:nvPr/>
          </p:nvSpPr>
          <p:spPr>
            <a:xfrm>
              <a:off x="2630710" y="4198430"/>
              <a:ext cx="347940"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28</a:t>
              </a:r>
            </a:p>
          </p:txBody>
        </p:sp>
        <p:sp>
          <p:nvSpPr>
            <p:cNvPr id="1128" name="TextBox 1127">
              <a:extLst>
                <a:ext uri="{FF2B5EF4-FFF2-40B4-BE49-F238E27FC236}">
                  <a16:creationId xmlns:a16="http://schemas.microsoft.com/office/drawing/2014/main" id="{F1CE5986-34D0-4C1C-8E24-00510ABE10BF}"/>
                </a:ext>
              </a:extLst>
            </p:cNvPr>
            <p:cNvSpPr txBox="1"/>
            <p:nvPr/>
          </p:nvSpPr>
          <p:spPr>
            <a:xfrm>
              <a:off x="3299210" y="4198430"/>
              <a:ext cx="288028"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42</a:t>
              </a:r>
            </a:p>
          </p:txBody>
        </p:sp>
        <p:sp>
          <p:nvSpPr>
            <p:cNvPr id="1129" name="TextBox 1128">
              <a:extLst>
                <a:ext uri="{FF2B5EF4-FFF2-40B4-BE49-F238E27FC236}">
                  <a16:creationId xmlns:a16="http://schemas.microsoft.com/office/drawing/2014/main" id="{35618FB8-A888-41C4-81E8-6B510891C76A}"/>
                </a:ext>
              </a:extLst>
            </p:cNvPr>
            <p:cNvSpPr txBox="1"/>
            <p:nvPr/>
          </p:nvSpPr>
          <p:spPr>
            <a:xfrm>
              <a:off x="3853462" y="4198430"/>
              <a:ext cx="449938"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56</a:t>
              </a:r>
            </a:p>
          </p:txBody>
        </p:sp>
        <p:sp>
          <p:nvSpPr>
            <p:cNvPr id="1130" name="TextBox 1129">
              <a:extLst>
                <a:ext uri="{FF2B5EF4-FFF2-40B4-BE49-F238E27FC236}">
                  <a16:creationId xmlns:a16="http://schemas.microsoft.com/office/drawing/2014/main" id="{B63BFE90-1EC8-4EBD-9DAB-8E2052182CC1}"/>
                </a:ext>
              </a:extLst>
            </p:cNvPr>
            <p:cNvSpPr txBox="1"/>
            <p:nvPr/>
          </p:nvSpPr>
          <p:spPr>
            <a:xfrm>
              <a:off x="5118826" y="4198430"/>
              <a:ext cx="472583"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84</a:t>
              </a:r>
            </a:p>
          </p:txBody>
        </p:sp>
        <p:sp>
          <p:nvSpPr>
            <p:cNvPr id="1132" name="TextBox 1131">
              <a:extLst>
                <a:ext uri="{FF2B5EF4-FFF2-40B4-BE49-F238E27FC236}">
                  <a16:creationId xmlns:a16="http://schemas.microsoft.com/office/drawing/2014/main" id="{4505D4EA-C892-48D3-A96A-58AC865CD88D}"/>
                </a:ext>
              </a:extLst>
            </p:cNvPr>
            <p:cNvSpPr txBox="1"/>
            <p:nvPr/>
          </p:nvSpPr>
          <p:spPr>
            <a:xfrm flipH="1">
              <a:off x="2958689" y="4437913"/>
              <a:ext cx="952063" cy="219078"/>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Day</a:t>
              </a:r>
            </a:p>
          </p:txBody>
        </p:sp>
        <p:cxnSp>
          <p:nvCxnSpPr>
            <p:cNvPr id="1110" name="Straight Arrow Connector 1109">
              <a:extLst>
                <a:ext uri="{FF2B5EF4-FFF2-40B4-BE49-F238E27FC236}">
                  <a16:creationId xmlns:a16="http://schemas.microsoft.com/office/drawing/2014/main" id="{2B581214-83AC-4208-8E12-CB521C04B740}"/>
                </a:ext>
              </a:extLst>
            </p:cNvPr>
            <p:cNvCxnSpPr/>
            <p:nvPr/>
          </p:nvCxnSpPr>
          <p:spPr>
            <a:xfrm flipV="1">
              <a:off x="1584865"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1" name="Straight Arrow Connector 1110">
              <a:extLst>
                <a:ext uri="{FF2B5EF4-FFF2-40B4-BE49-F238E27FC236}">
                  <a16:creationId xmlns:a16="http://schemas.microsoft.com/office/drawing/2014/main" id="{BEDB3370-5E6F-486D-8719-28E6459D3A2E}"/>
                </a:ext>
              </a:extLst>
            </p:cNvPr>
            <p:cNvCxnSpPr/>
            <p:nvPr/>
          </p:nvCxnSpPr>
          <p:spPr>
            <a:xfrm flipV="1">
              <a:off x="1848845"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2" name="Straight Arrow Connector 1111">
              <a:extLst>
                <a:ext uri="{FF2B5EF4-FFF2-40B4-BE49-F238E27FC236}">
                  <a16:creationId xmlns:a16="http://schemas.microsoft.com/office/drawing/2014/main" id="{3C13B011-1CA2-4C5F-9A45-8AF878EB0B67}"/>
                </a:ext>
              </a:extLst>
            </p:cNvPr>
            <p:cNvCxnSpPr>
              <a:cxnSpLocks/>
            </p:cNvCxnSpPr>
            <p:nvPr/>
          </p:nvCxnSpPr>
          <p:spPr>
            <a:xfrm flipV="1">
              <a:off x="2177120"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3" name="Straight Arrow Connector 1112">
              <a:extLst>
                <a:ext uri="{FF2B5EF4-FFF2-40B4-BE49-F238E27FC236}">
                  <a16:creationId xmlns:a16="http://schemas.microsoft.com/office/drawing/2014/main" id="{EF6E9DA0-E07A-4794-8757-00DFCA9FA7C2}"/>
                </a:ext>
              </a:extLst>
            </p:cNvPr>
            <p:cNvCxnSpPr/>
            <p:nvPr/>
          </p:nvCxnSpPr>
          <p:spPr>
            <a:xfrm flipV="1">
              <a:off x="2809049"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4" name="Straight Arrow Connector 1113">
              <a:extLst>
                <a:ext uri="{FF2B5EF4-FFF2-40B4-BE49-F238E27FC236}">
                  <a16:creationId xmlns:a16="http://schemas.microsoft.com/office/drawing/2014/main" id="{75BE9DE2-A006-46AB-BF47-989830767EE0}"/>
                </a:ext>
              </a:extLst>
            </p:cNvPr>
            <p:cNvCxnSpPr/>
            <p:nvPr/>
          </p:nvCxnSpPr>
          <p:spPr>
            <a:xfrm flipV="1">
              <a:off x="4074541"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5" name="Straight Arrow Connector 1114">
              <a:extLst>
                <a:ext uri="{FF2B5EF4-FFF2-40B4-BE49-F238E27FC236}">
                  <a16:creationId xmlns:a16="http://schemas.microsoft.com/office/drawing/2014/main" id="{B3B6EBFA-AA99-434E-AD65-72631BCA6882}"/>
                </a:ext>
              </a:extLst>
            </p:cNvPr>
            <p:cNvCxnSpPr/>
            <p:nvPr/>
          </p:nvCxnSpPr>
          <p:spPr>
            <a:xfrm flipV="1">
              <a:off x="5343981"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50" name="Group 1149">
              <a:extLst>
                <a:ext uri="{FF2B5EF4-FFF2-40B4-BE49-F238E27FC236}">
                  <a16:creationId xmlns:a16="http://schemas.microsoft.com/office/drawing/2014/main" id="{CC5C3B38-3B20-4E01-8B14-A4DF2757FBE4}"/>
                </a:ext>
              </a:extLst>
            </p:cNvPr>
            <p:cNvGrpSpPr>
              <a:grpSpLocks noChangeAspect="1"/>
            </p:cNvGrpSpPr>
            <p:nvPr/>
          </p:nvGrpSpPr>
          <p:grpSpPr>
            <a:xfrm>
              <a:off x="4443957" y="2128465"/>
              <a:ext cx="1378340" cy="1381849"/>
              <a:chOff x="5100293" y="1132019"/>
              <a:chExt cx="1283231" cy="1286494"/>
            </a:xfrm>
          </p:grpSpPr>
          <p:grpSp>
            <p:nvGrpSpPr>
              <p:cNvPr id="1151" name="Group 1150">
                <a:extLst>
                  <a:ext uri="{FF2B5EF4-FFF2-40B4-BE49-F238E27FC236}">
                    <a16:creationId xmlns:a16="http://schemas.microsoft.com/office/drawing/2014/main" id="{CE853780-54B8-404D-9EB1-C80C56EB2B5B}"/>
                  </a:ext>
                </a:extLst>
              </p:cNvPr>
              <p:cNvGrpSpPr/>
              <p:nvPr/>
            </p:nvGrpSpPr>
            <p:grpSpPr>
              <a:xfrm>
                <a:off x="5100293" y="1132019"/>
                <a:ext cx="1283231" cy="1286494"/>
                <a:chOff x="5100293" y="1265369"/>
                <a:chExt cx="1283231" cy="1286494"/>
              </a:xfrm>
            </p:grpSpPr>
            <p:sp>
              <p:nvSpPr>
                <p:cNvPr id="1153" name="object 2440">
                  <a:extLst>
                    <a:ext uri="{FF2B5EF4-FFF2-40B4-BE49-F238E27FC236}">
                      <a16:creationId xmlns:a16="http://schemas.microsoft.com/office/drawing/2014/main" id="{2F7D7946-098C-4404-A975-1EE529CDA184}"/>
                    </a:ext>
                  </a:extLst>
                </p:cNvPr>
                <p:cNvSpPr>
                  <a:spLocks noChangeAspect="1"/>
                </p:cNvSpPr>
                <p:nvPr/>
              </p:nvSpPr>
              <p:spPr>
                <a:xfrm>
                  <a:off x="5100293" y="1265369"/>
                  <a:ext cx="1283231" cy="1286494"/>
                </a:xfrm>
                <a:custGeom>
                  <a:avLst/>
                  <a:gdLst/>
                  <a:ahLst/>
                  <a:cxnLst/>
                  <a:rect l="l" t="t" r="r" b="b"/>
                  <a:pathLst>
                    <a:path w="1497965" h="1501775">
                      <a:moveTo>
                        <a:pt x="748741" y="0"/>
                      </a:moveTo>
                      <a:lnTo>
                        <a:pt x="701390" y="1477"/>
                      </a:lnTo>
                      <a:lnTo>
                        <a:pt x="654821" y="5849"/>
                      </a:lnTo>
                      <a:lnTo>
                        <a:pt x="609123" y="13029"/>
                      </a:lnTo>
                      <a:lnTo>
                        <a:pt x="564383" y="22929"/>
                      </a:lnTo>
                      <a:lnTo>
                        <a:pt x="520689" y="35460"/>
                      </a:lnTo>
                      <a:lnTo>
                        <a:pt x="478128" y="50535"/>
                      </a:lnTo>
                      <a:lnTo>
                        <a:pt x="436788" y="68066"/>
                      </a:lnTo>
                      <a:lnTo>
                        <a:pt x="396756" y="87964"/>
                      </a:lnTo>
                      <a:lnTo>
                        <a:pt x="358122" y="110143"/>
                      </a:lnTo>
                      <a:lnTo>
                        <a:pt x="320972" y="134513"/>
                      </a:lnTo>
                      <a:lnTo>
                        <a:pt x="285393" y="160988"/>
                      </a:lnTo>
                      <a:lnTo>
                        <a:pt x="251474" y="189478"/>
                      </a:lnTo>
                      <a:lnTo>
                        <a:pt x="219303" y="219897"/>
                      </a:lnTo>
                      <a:lnTo>
                        <a:pt x="188967" y="252156"/>
                      </a:lnTo>
                      <a:lnTo>
                        <a:pt x="160554" y="286167"/>
                      </a:lnTo>
                      <a:lnTo>
                        <a:pt x="134151" y="321842"/>
                      </a:lnTo>
                      <a:lnTo>
                        <a:pt x="109846" y="359094"/>
                      </a:lnTo>
                      <a:lnTo>
                        <a:pt x="87728" y="397834"/>
                      </a:lnTo>
                      <a:lnTo>
                        <a:pt x="67883" y="437975"/>
                      </a:lnTo>
                      <a:lnTo>
                        <a:pt x="50399" y="479428"/>
                      </a:lnTo>
                      <a:lnTo>
                        <a:pt x="35365" y="522105"/>
                      </a:lnTo>
                      <a:lnTo>
                        <a:pt x="22867" y="565920"/>
                      </a:lnTo>
                      <a:lnTo>
                        <a:pt x="12994" y="610783"/>
                      </a:lnTo>
                      <a:lnTo>
                        <a:pt x="5833" y="656607"/>
                      </a:lnTo>
                      <a:lnTo>
                        <a:pt x="1473" y="703304"/>
                      </a:lnTo>
                      <a:lnTo>
                        <a:pt x="0" y="750785"/>
                      </a:lnTo>
                      <a:lnTo>
                        <a:pt x="1473" y="798267"/>
                      </a:lnTo>
                      <a:lnTo>
                        <a:pt x="5833" y="844964"/>
                      </a:lnTo>
                      <a:lnTo>
                        <a:pt x="12994" y="890788"/>
                      </a:lnTo>
                      <a:lnTo>
                        <a:pt x="22867" y="935651"/>
                      </a:lnTo>
                      <a:lnTo>
                        <a:pt x="35365" y="979465"/>
                      </a:lnTo>
                      <a:lnTo>
                        <a:pt x="50399" y="1022143"/>
                      </a:lnTo>
                      <a:lnTo>
                        <a:pt x="67883" y="1063596"/>
                      </a:lnTo>
                      <a:lnTo>
                        <a:pt x="87728" y="1103737"/>
                      </a:lnTo>
                      <a:lnTo>
                        <a:pt x="109846" y="1142477"/>
                      </a:lnTo>
                      <a:lnTo>
                        <a:pt x="134151" y="1179729"/>
                      </a:lnTo>
                      <a:lnTo>
                        <a:pt x="160554" y="1215404"/>
                      </a:lnTo>
                      <a:lnTo>
                        <a:pt x="188967" y="1249415"/>
                      </a:lnTo>
                      <a:lnTo>
                        <a:pt x="219303" y="1281674"/>
                      </a:lnTo>
                      <a:lnTo>
                        <a:pt x="251474" y="1312093"/>
                      </a:lnTo>
                      <a:lnTo>
                        <a:pt x="285393" y="1340583"/>
                      </a:lnTo>
                      <a:lnTo>
                        <a:pt x="320972" y="1367058"/>
                      </a:lnTo>
                      <a:lnTo>
                        <a:pt x="358122" y="1391428"/>
                      </a:lnTo>
                      <a:lnTo>
                        <a:pt x="396756" y="1413606"/>
                      </a:lnTo>
                      <a:lnTo>
                        <a:pt x="436788" y="1433505"/>
                      </a:lnTo>
                      <a:lnTo>
                        <a:pt x="478128" y="1451036"/>
                      </a:lnTo>
                      <a:lnTo>
                        <a:pt x="520689" y="1466111"/>
                      </a:lnTo>
                      <a:lnTo>
                        <a:pt x="564383" y="1478642"/>
                      </a:lnTo>
                      <a:lnTo>
                        <a:pt x="609123" y="1488542"/>
                      </a:lnTo>
                      <a:lnTo>
                        <a:pt x="654821" y="1495722"/>
                      </a:lnTo>
                      <a:lnTo>
                        <a:pt x="701390" y="1500094"/>
                      </a:lnTo>
                      <a:lnTo>
                        <a:pt x="748741" y="1501571"/>
                      </a:lnTo>
                      <a:lnTo>
                        <a:pt x="796092" y="1500094"/>
                      </a:lnTo>
                      <a:lnTo>
                        <a:pt x="842660" y="1495722"/>
                      </a:lnTo>
                      <a:lnTo>
                        <a:pt x="888358" y="1488542"/>
                      </a:lnTo>
                      <a:lnTo>
                        <a:pt x="933098" y="1478642"/>
                      </a:lnTo>
                      <a:lnTo>
                        <a:pt x="976793" y="1466111"/>
                      </a:lnTo>
                      <a:lnTo>
                        <a:pt x="1019354" y="1451036"/>
                      </a:lnTo>
                      <a:lnTo>
                        <a:pt x="1060694" y="1433505"/>
                      </a:lnTo>
                      <a:lnTo>
                        <a:pt x="1100725" y="1413606"/>
                      </a:lnTo>
                      <a:lnTo>
                        <a:pt x="1139360" y="1391428"/>
                      </a:lnTo>
                      <a:lnTo>
                        <a:pt x="1176510" y="1367058"/>
                      </a:lnTo>
                      <a:lnTo>
                        <a:pt x="1212088" y="1340583"/>
                      </a:lnTo>
                      <a:lnTo>
                        <a:pt x="1246007" y="1312093"/>
                      </a:lnTo>
                      <a:lnTo>
                        <a:pt x="1278178" y="1281674"/>
                      </a:lnTo>
                      <a:lnTo>
                        <a:pt x="1308515" y="1249415"/>
                      </a:lnTo>
                      <a:lnTo>
                        <a:pt x="1336928" y="1215404"/>
                      </a:lnTo>
                      <a:lnTo>
                        <a:pt x="1363331" y="1179729"/>
                      </a:lnTo>
                      <a:lnTo>
                        <a:pt x="1387635" y="1142477"/>
                      </a:lnTo>
                      <a:lnTo>
                        <a:pt x="1409754" y="1103737"/>
                      </a:lnTo>
                      <a:lnTo>
                        <a:pt x="1429599" y="1063596"/>
                      </a:lnTo>
                      <a:lnTo>
                        <a:pt x="1447082" y="1022143"/>
                      </a:lnTo>
                      <a:lnTo>
                        <a:pt x="1462117" y="979465"/>
                      </a:lnTo>
                      <a:lnTo>
                        <a:pt x="1474614" y="935651"/>
                      </a:lnTo>
                      <a:lnTo>
                        <a:pt x="1484487" y="890788"/>
                      </a:lnTo>
                      <a:lnTo>
                        <a:pt x="1491648" y="844964"/>
                      </a:lnTo>
                      <a:lnTo>
                        <a:pt x="1496009" y="798267"/>
                      </a:lnTo>
                      <a:lnTo>
                        <a:pt x="1497482" y="750785"/>
                      </a:lnTo>
                      <a:lnTo>
                        <a:pt x="1496009" y="703304"/>
                      </a:lnTo>
                      <a:lnTo>
                        <a:pt x="1491648" y="656607"/>
                      </a:lnTo>
                      <a:lnTo>
                        <a:pt x="1484487" y="610783"/>
                      </a:lnTo>
                      <a:lnTo>
                        <a:pt x="1474614" y="565920"/>
                      </a:lnTo>
                      <a:lnTo>
                        <a:pt x="1462117" y="522105"/>
                      </a:lnTo>
                      <a:lnTo>
                        <a:pt x="1447082" y="479428"/>
                      </a:lnTo>
                      <a:lnTo>
                        <a:pt x="1429599" y="437975"/>
                      </a:lnTo>
                      <a:lnTo>
                        <a:pt x="1409754" y="397834"/>
                      </a:lnTo>
                      <a:lnTo>
                        <a:pt x="1387635" y="359094"/>
                      </a:lnTo>
                      <a:lnTo>
                        <a:pt x="1363331" y="321842"/>
                      </a:lnTo>
                      <a:lnTo>
                        <a:pt x="1336928" y="286167"/>
                      </a:lnTo>
                      <a:lnTo>
                        <a:pt x="1308515" y="252156"/>
                      </a:lnTo>
                      <a:lnTo>
                        <a:pt x="1278178" y="219897"/>
                      </a:lnTo>
                      <a:lnTo>
                        <a:pt x="1246007" y="189478"/>
                      </a:lnTo>
                      <a:lnTo>
                        <a:pt x="1212088" y="160988"/>
                      </a:lnTo>
                      <a:lnTo>
                        <a:pt x="1176510" y="134513"/>
                      </a:lnTo>
                      <a:lnTo>
                        <a:pt x="1139360" y="110143"/>
                      </a:lnTo>
                      <a:lnTo>
                        <a:pt x="1100725" y="87964"/>
                      </a:lnTo>
                      <a:lnTo>
                        <a:pt x="1060694" y="68066"/>
                      </a:lnTo>
                      <a:lnTo>
                        <a:pt x="1019354" y="50535"/>
                      </a:lnTo>
                      <a:lnTo>
                        <a:pt x="976793" y="35460"/>
                      </a:lnTo>
                      <a:lnTo>
                        <a:pt x="933098" y="22929"/>
                      </a:lnTo>
                      <a:lnTo>
                        <a:pt x="888358" y="13029"/>
                      </a:lnTo>
                      <a:lnTo>
                        <a:pt x="842660" y="5849"/>
                      </a:lnTo>
                      <a:lnTo>
                        <a:pt x="796092" y="1477"/>
                      </a:lnTo>
                      <a:lnTo>
                        <a:pt x="748741" y="0"/>
                      </a:lnTo>
                      <a:close/>
                    </a:path>
                  </a:pathLst>
                </a:custGeom>
                <a:solidFill>
                  <a:srgbClr val="5291DD"/>
                </a:solidFill>
              </p:spPr>
              <p:txBody>
                <a:bodyPr wrap="square" lIns="0" tIns="0" rIns="0" bIns="0" rtlCol="0"/>
                <a:lstStyle/>
                <a:p>
                  <a:pPr defTabSz="914378">
                    <a:defRPr/>
                  </a:pPr>
                  <a:endParaRPr sz="750" dirty="0">
                    <a:solidFill>
                      <a:srgbClr val="000000"/>
                    </a:solidFill>
                    <a:latin typeface="Arial" panose="020B0604020202020204" pitchFamily="34" charset="0"/>
                    <a:cs typeface="Arial" panose="020B0604020202020204" pitchFamily="34" charset="0"/>
                  </a:endParaRPr>
                </a:p>
              </p:txBody>
            </p:sp>
            <p:sp>
              <p:nvSpPr>
                <p:cNvPr id="1154" name="object 2441">
                  <a:extLst>
                    <a:ext uri="{FF2B5EF4-FFF2-40B4-BE49-F238E27FC236}">
                      <a16:creationId xmlns:a16="http://schemas.microsoft.com/office/drawing/2014/main" id="{67E9F331-6CD9-466B-BDCF-B9FA3CB49C90}"/>
                    </a:ext>
                  </a:extLst>
                </p:cNvPr>
                <p:cNvSpPr txBox="1"/>
                <p:nvPr/>
              </p:nvSpPr>
              <p:spPr>
                <a:xfrm>
                  <a:off x="5327531" y="1283384"/>
                  <a:ext cx="779403" cy="253471"/>
                </a:xfrm>
                <a:prstGeom prst="rect">
                  <a:avLst/>
                </a:prstGeom>
              </p:spPr>
              <p:txBody>
                <a:bodyPr vert="horz" wrap="square" lIns="0" tIns="13395" rIns="0" bIns="0" rtlCol="0">
                  <a:spAutoFit/>
                </a:bodyPr>
                <a:lstStyle/>
                <a:p>
                  <a:pPr marL="8929" marR="3572" indent="19198" algn="ctr" defTabSz="914378">
                    <a:lnSpc>
                      <a:spcPts val="1132"/>
                    </a:lnSpc>
                    <a:spcBef>
                      <a:spcPts val="105"/>
                    </a:spcBef>
                    <a:defRPr/>
                  </a:pPr>
                  <a:r>
                    <a:rPr lang="en-GB" sz="825" b="1" spc="11" dirty="0">
                      <a:solidFill>
                        <a:srgbClr val="FFFFFF"/>
                      </a:solidFill>
                      <a:latin typeface="Arial" panose="020B0604020202020204"/>
                      <a:cs typeface="Arial" panose="020B0604020202020204" pitchFamily="34" charset="0"/>
                    </a:rPr>
                    <a:t>Rapid</a:t>
                  </a:r>
                  <a:endParaRPr lang="en-GB" sz="825" b="1" spc="-4" dirty="0">
                    <a:solidFill>
                      <a:srgbClr val="FFFFFF"/>
                    </a:solidFill>
                    <a:latin typeface="Arial" panose="020B0604020202020204"/>
                    <a:cs typeface="Arial" panose="020B0604020202020204" pitchFamily="34" charset="0"/>
                  </a:endParaRPr>
                </a:p>
              </p:txBody>
            </p:sp>
            <p:sp>
              <p:nvSpPr>
                <p:cNvPr id="1155" name="object 2444">
                  <a:extLst>
                    <a:ext uri="{FF2B5EF4-FFF2-40B4-BE49-F238E27FC236}">
                      <a16:creationId xmlns:a16="http://schemas.microsoft.com/office/drawing/2014/main" id="{FCC1D468-C48E-4043-B391-DADF60D2E086}"/>
                    </a:ext>
                  </a:extLst>
                </p:cNvPr>
                <p:cNvSpPr txBox="1"/>
                <p:nvPr/>
              </p:nvSpPr>
              <p:spPr>
                <a:xfrm>
                  <a:off x="5136411" y="1967825"/>
                  <a:ext cx="1227464" cy="446520"/>
                </a:xfrm>
                <a:prstGeom prst="rect">
                  <a:avLst/>
                </a:prstGeom>
              </p:spPr>
              <p:txBody>
                <a:bodyPr vert="horz" wrap="square" lIns="0" tIns="8930" rIns="0" bIns="0" rtlCol="0">
                  <a:spAutoFit/>
                </a:bodyPr>
                <a:lstStyle/>
                <a:p>
                  <a:pPr marL="7938" marR="33038" algn="ctr" defTabSz="914378">
                    <a:spcBef>
                      <a:spcPts val="70"/>
                    </a:spcBef>
                    <a:tabLst>
                      <a:tab pos="0" algn="l"/>
                    </a:tabLst>
                    <a:defRPr/>
                  </a:pPr>
                  <a:r>
                    <a:rPr lang="en-GB" sz="750" b="1" spc="-4" dirty="0">
                      <a:solidFill>
                        <a:srgbClr val="FFFFFF"/>
                      </a:solidFill>
                      <a:latin typeface="Arial" panose="020B0604020202020204"/>
                      <a:cs typeface="Arial" panose="020B0604020202020204" pitchFamily="34" charset="0"/>
                    </a:rPr>
                    <a:t>2 cells</a:t>
                  </a:r>
                  <a:r>
                    <a:rPr lang="el-GR" sz="750" b="1" spc="-4" dirty="0">
                      <a:solidFill>
                        <a:srgbClr val="FFFFFF"/>
                      </a:solidFill>
                      <a:latin typeface="Arial" panose="020B0604020202020204"/>
                      <a:cs typeface="Arial" panose="020B0604020202020204" pitchFamily="34" charset="0"/>
                    </a:rPr>
                    <a:t> / μ</a:t>
                  </a:r>
                  <a:r>
                    <a:rPr lang="en-GB" sz="750" b="1" spc="-4" dirty="0">
                      <a:solidFill>
                        <a:srgbClr val="FFFFFF"/>
                      </a:solidFill>
                      <a:latin typeface="Arial" panose="020B0604020202020204"/>
                      <a:cs typeface="Arial" panose="020B0604020202020204" pitchFamily="34" charset="0"/>
                    </a:rPr>
                    <a:t>L by </a:t>
                  </a:r>
                </a:p>
                <a:p>
                  <a:pPr marL="7938" marR="33038" algn="ctr" defTabSz="914378">
                    <a:spcBef>
                      <a:spcPts val="70"/>
                    </a:spcBef>
                    <a:tabLst>
                      <a:tab pos="0" algn="l"/>
                    </a:tabLst>
                    <a:defRPr/>
                  </a:pPr>
                  <a:r>
                    <a:rPr lang="en-GB" sz="750" b="1" spc="-4" dirty="0">
                      <a:solidFill>
                        <a:srgbClr val="FFFFFF"/>
                      </a:solidFill>
                      <a:latin typeface="Arial" panose="020B0604020202020204"/>
                      <a:cs typeface="Arial" panose="020B0604020202020204" pitchFamily="34" charset="0"/>
                    </a:rPr>
                    <a:t>Day 14</a:t>
                  </a:r>
                </a:p>
              </p:txBody>
            </p:sp>
          </p:grpSp>
          <p:sp>
            <p:nvSpPr>
              <p:cNvPr id="1152" name="Rectangle 1151">
                <a:extLst>
                  <a:ext uri="{FF2B5EF4-FFF2-40B4-BE49-F238E27FC236}">
                    <a16:creationId xmlns:a16="http://schemas.microsoft.com/office/drawing/2014/main" id="{B347730B-0AED-4BB5-8B9D-37D397F7F713}"/>
                  </a:ext>
                </a:extLst>
              </p:cNvPr>
              <p:cNvSpPr/>
              <p:nvPr/>
            </p:nvSpPr>
            <p:spPr>
              <a:xfrm>
                <a:off x="5194286" y="1346795"/>
                <a:ext cx="1077369" cy="571090"/>
              </a:xfrm>
              <a:prstGeom prst="rect">
                <a:avLst/>
              </a:prstGeom>
            </p:spPr>
            <p:txBody>
              <a:bodyPr wrap="none">
                <a:spAutoFit/>
              </a:bodyPr>
              <a:lstStyle/>
              <a:p>
                <a:pPr algn="ctr" defTabSz="914378">
                  <a:defRPr/>
                </a:pPr>
                <a:r>
                  <a:rPr lang="en-GB" sz="750" b="1" spc="-4" dirty="0">
                    <a:solidFill>
                      <a:srgbClr val="FFFFFF"/>
                    </a:solidFill>
                    <a:latin typeface="Arial" panose="020B0604020202020204"/>
                    <a:cs typeface="Arial" panose="020B0604020202020204" pitchFamily="34" charset="0"/>
                  </a:rPr>
                  <a:t>B-cell </a:t>
                </a:r>
                <a:br>
                  <a:rPr lang="en-GB" sz="750" b="1" spc="-4" dirty="0">
                    <a:solidFill>
                      <a:srgbClr val="FFFFFF"/>
                    </a:solidFill>
                    <a:latin typeface="Arial" panose="020B0604020202020204"/>
                    <a:cs typeface="Arial" panose="020B0604020202020204" pitchFamily="34" charset="0"/>
                  </a:rPr>
                </a:br>
                <a:r>
                  <a:rPr lang="en-GB" sz="750" b="1" spc="-4" dirty="0">
                    <a:solidFill>
                      <a:srgbClr val="FFFFFF"/>
                    </a:solidFill>
                    <a:latin typeface="Arial" panose="020B0604020202020204"/>
                    <a:cs typeface="Arial" panose="020B0604020202020204" pitchFamily="34" charset="0"/>
                  </a:rPr>
                  <a:t>depletion</a:t>
                </a:r>
                <a:endParaRPr lang="en-GB" sz="750" dirty="0">
                  <a:solidFill>
                    <a:srgbClr val="000000"/>
                  </a:solidFill>
                  <a:latin typeface="Arial" panose="020B0604020202020204"/>
                </a:endParaRPr>
              </a:p>
            </p:txBody>
          </p:sp>
        </p:grpSp>
        <p:sp>
          <p:nvSpPr>
            <p:cNvPr id="1156" name="Rectangle 61">
              <a:extLst>
                <a:ext uri="{FF2B5EF4-FFF2-40B4-BE49-F238E27FC236}">
                  <a16:creationId xmlns:a16="http://schemas.microsoft.com/office/drawing/2014/main" id="{7B4597CE-181E-4871-AF36-3C7B4638264C}"/>
                </a:ext>
              </a:extLst>
            </p:cNvPr>
            <p:cNvSpPr>
              <a:spLocks noChangeArrowheads="1"/>
            </p:cNvSpPr>
            <p:nvPr/>
          </p:nvSpPr>
          <p:spPr bwMode="auto">
            <a:xfrm>
              <a:off x="2752034" y="3721414"/>
              <a:ext cx="3017251" cy="18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eaLnBrk="1" fontAlgn="auto" hangingPunct="1">
                <a:spcBef>
                  <a:spcPts val="0"/>
                </a:spcBef>
                <a:spcAft>
                  <a:spcPts val="0"/>
                </a:spcAft>
                <a:defRPr/>
              </a:pPr>
              <a:r>
                <a:rPr lang="en-GB" sz="750" b="1" dirty="0">
                  <a:solidFill>
                    <a:srgbClr val="000000"/>
                  </a:solidFill>
                  <a:latin typeface="Arial" panose="020B0604020202020204"/>
                </a:rPr>
                <a:t>Total study population (N = 284)</a:t>
              </a:r>
            </a:p>
          </p:txBody>
        </p:sp>
      </p:grpSp>
      <p:grpSp>
        <p:nvGrpSpPr>
          <p:cNvPr id="3" name="Group 2">
            <a:extLst>
              <a:ext uri="{FF2B5EF4-FFF2-40B4-BE49-F238E27FC236}">
                <a16:creationId xmlns:a16="http://schemas.microsoft.com/office/drawing/2014/main" id="{AB4C1C96-3E38-4E61-8851-A8894A83EFFB}"/>
              </a:ext>
            </a:extLst>
          </p:cNvPr>
          <p:cNvGrpSpPr>
            <a:grpSpLocks noChangeAspect="1"/>
          </p:cNvGrpSpPr>
          <p:nvPr/>
        </p:nvGrpSpPr>
        <p:grpSpPr>
          <a:xfrm>
            <a:off x="422423" y="2656664"/>
            <a:ext cx="3121622" cy="1608102"/>
            <a:chOff x="5939125" y="1546724"/>
            <a:chExt cx="6046275" cy="3114739"/>
          </a:xfrm>
        </p:grpSpPr>
        <p:sp>
          <p:nvSpPr>
            <p:cNvPr id="1158" name="Freeform: Shape 76">
              <a:extLst>
                <a:ext uri="{FF2B5EF4-FFF2-40B4-BE49-F238E27FC236}">
                  <a16:creationId xmlns:a16="http://schemas.microsoft.com/office/drawing/2014/main" id="{25A81A54-B29C-4DFC-88EC-C8C4AB7BBD99}"/>
                </a:ext>
              </a:extLst>
            </p:cNvPr>
            <p:cNvSpPr/>
            <p:nvPr/>
          </p:nvSpPr>
          <p:spPr>
            <a:xfrm>
              <a:off x="6742708" y="1899659"/>
              <a:ext cx="4444224" cy="2217315"/>
            </a:xfrm>
            <a:custGeom>
              <a:avLst/>
              <a:gdLst>
                <a:gd name="connsiteX0" fmla="*/ 0 w 3246120"/>
                <a:gd name="connsiteY0" fmla="*/ 0 h 1950720"/>
                <a:gd name="connsiteX1" fmla="*/ 0 w 3246120"/>
                <a:gd name="connsiteY1" fmla="*/ 1950720 h 1950720"/>
                <a:gd name="connsiteX2" fmla="*/ 3246120 w 3246120"/>
                <a:gd name="connsiteY2" fmla="*/ 1950720 h 1950720"/>
              </a:gdLst>
              <a:ahLst/>
              <a:cxnLst>
                <a:cxn ang="0">
                  <a:pos x="connsiteX0" y="connsiteY0"/>
                </a:cxn>
                <a:cxn ang="0">
                  <a:pos x="connsiteX1" y="connsiteY1"/>
                </a:cxn>
                <a:cxn ang="0">
                  <a:pos x="connsiteX2" y="connsiteY2"/>
                </a:cxn>
              </a:cxnLst>
              <a:rect l="l" t="t" r="r" b="b"/>
              <a:pathLst>
                <a:path w="3246120" h="1950720">
                  <a:moveTo>
                    <a:pt x="0" y="0"/>
                  </a:moveTo>
                  <a:lnTo>
                    <a:pt x="0" y="1950720"/>
                  </a:lnTo>
                  <a:lnTo>
                    <a:pt x="3246120" y="195072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a:defRPr/>
              </a:pPr>
              <a:endParaRPr lang="en-GB" sz="750" dirty="0">
                <a:solidFill>
                  <a:prstClr val="black"/>
                </a:solidFill>
                <a:latin typeface="Arial" panose="020B0604020202020204"/>
              </a:endParaRPr>
            </a:p>
          </p:txBody>
        </p:sp>
        <p:cxnSp>
          <p:nvCxnSpPr>
            <p:cNvPr id="1159" name="Straight Connector 1158">
              <a:extLst>
                <a:ext uri="{FF2B5EF4-FFF2-40B4-BE49-F238E27FC236}">
                  <a16:creationId xmlns:a16="http://schemas.microsoft.com/office/drawing/2014/main" id="{E8CA2DF9-3775-4FA7-A6D4-8886C4E18644}"/>
                </a:ext>
              </a:extLst>
            </p:cNvPr>
            <p:cNvCxnSpPr>
              <a:cxnSpLocks/>
            </p:cNvCxnSpPr>
            <p:nvPr/>
          </p:nvCxnSpPr>
          <p:spPr>
            <a:xfrm rot="5400000">
              <a:off x="6713708" y="4078566"/>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60" name="Rectangle 61">
              <a:extLst>
                <a:ext uri="{FF2B5EF4-FFF2-40B4-BE49-F238E27FC236}">
                  <a16:creationId xmlns:a16="http://schemas.microsoft.com/office/drawing/2014/main" id="{9125352B-A673-4ECA-8398-10E55D24DF18}"/>
                </a:ext>
              </a:extLst>
            </p:cNvPr>
            <p:cNvSpPr>
              <a:spLocks noChangeArrowheads="1"/>
            </p:cNvSpPr>
            <p:nvPr/>
          </p:nvSpPr>
          <p:spPr bwMode="auto">
            <a:xfrm>
              <a:off x="6367858" y="4007944"/>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0</a:t>
              </a:r>
            </a:p>
          </p:txBody>
        </p:sp>
        <p:cxnSp>
          <p:nvCxnSpPr>
            <p:cNvPr id="1161" name="Straight Connector 1160">
              <a:extLst>
                <a:ext uri="{FF2B5EF4-FFF2-40B4-BE49-F238E27FC236}">
                  <a16:creationId xmlns:a16="http://schemas.microsoft.com/office/drawing/2014/main" id="{AD4986EC-DE44-420A-83B3-3F83686A77CB}"/>
                </a:ext>
              </a:extLst>
            </p:cNvPr>
            <p:cNvCxnSpPr>
              <a:cxnSpLocks/>
            </p:cNvCxnSpPr>
            <p:nvPr/>
          </p:nvCxnSpPr>
          <p:spPr>
            <a:xfrm rot="5400000">
              <a:off x="6713708" y="2751016"/>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62" name="Rectangle 61">
              <a:extLst>
                <a:ext uri="{FF2B5EF4-FFF2-40B4-BE49-F238E27FC236}">
                  <a16:creationId xmlns:a16="http://schemas.microsoft.com/office/drawing/2014/main" id="{9A3878F3-5A44-4E30-831C-8514E0B5B96C}"/>
                </a:ext>
              </a:extLst>
            </p:cNvPr>
            <p:cNvSpPr>
              <a:spLocks noChangeArrowheads="1"/>
            </p:cNvSpPr>
            <p:nvPr/>
          </p:nvSpPr>
          <p:spPr bwMode="auto">
            <a:xfrm>
              <a:off x="6367858" y="2680395"/>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60</a:t>
              </a:r>
            </a:p>
          </p:txBody>
        </p:sp>
        <p:cxnSp>
          <p:nvCxnSpPr>
            <p:cNvPr id="1163" name="Straight Connector 1162">
              <a:extLst>
                <a:ext uri="{FF2B5EF4-FFF2-40B4-BE49-F238E27FC236}">
                  <a16:creationId xmlns:a16="http://schemas.microsoft.com/office/drawing/2014/main" id="{013BE777-4EDC-43A5-A916-742E5CCCA4B4}"/>
                </a:ext>
              </a:extLst>
            </p:cNvPr>
            <p:cNvCxnSpPr>
              <a:cxnSpLocks/>
            </p:cNvCxnSpPr>
            <p:nvPr/>
          </p:nvCxnSpPr>
          <p:spPr>
            <a:xfrm rot="5400000">
              <a:off x="6713708" y="2308499"/>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64" name="Rectangle 61">
              <a:extLst>
                <a:ext uri="{FF2B5EF4-FFF2-40B4-BE49-F238E27FC236}">
                  <a16:creationId xmlns:a16="http://schemas.microsoft.com/office/drawing/2014/main" id="{F6D0762E-55D3-402A-96BB-07DFFB589ED7}"/>
                </a:ext>
              </a:extLst>
            </p:cNvPr>
            <p:cNvSpPr>
              <a:spLocks noChangeArrowheads="1"/>
            </p:cNvSpPr>
            <p:nvPr/>
          </p:nvSpPr>
          <p:spPr bwMode="auto">
            <a:xfrm>
              <a:off x="6367858" y="2237877"/>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80</a:t>
              </a:r>
            </a:p>
          </p:txBody>
        </p:sp>
        <p:cxnSp>
          <p:nvCxnSpPr>
            <p:cNvPr id="1165" name="Straight Connector 1164">
              <a:extLst>
                <a:ext uri="{FF2B5EF4-FFF2-40B4-BE49-F238E27FC236}">
                  <a16:creationId xmlns:a16="http://schemas.microsoft.com/office/drawing/2014/main" id="{6155FCD5-76F6-4ABF-8E5F-3F7F5DDF826E}"/>
                </a:ext>
              </a:extLst>
            </p:cNvPr>
            <p:cNvCxnSpPr>
              <a:cxnSpLocks/>
            </p:cNvCxnSpPr>
            <p:nvPr/>
          </p:nvCxnSpPr>
          <p:spPr>
            <a:xfrm rot="5400000">
              <a:off x="6713708" y="1865982"/>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66" name="Rectangle 61">
              <a:extLst>
                <a:ext uri="{FF2B5EF4-FFF2-40B4-BE49-F238E27FC236}">
                  <a16:creationId xmlns:a16="http://schemas.microsoft.com/office/drawing/2014/main" id="{12661365-6060-4237-8445-6C8F7EE915FF}"/>
                </a:ext>
              </a:extLst>
            </p:cNvPr>
            <p:cNvSpPr>
              <a:spLocks noChangeArrowheads="1"/>
            </p:cNvSpPr>
            <p:nvPr/>
          </p:nvSpPr>
          <p:spPr bwMode="auto">
            <a:xfrm>
              <a:off x="6367858" y="1795360"/>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100</a:t>
              </a:r>
            </a:p>
          </p:txBody>
        </p:sp>
        <p:sp>
          <p:nvSpPr>
            <p:cNvPr id="1167" name="Rectangle 61">
              <a:extLst>
                <a:ext uri="{FF2B5EF4-FFF2-40B4-BE49-F238E27FC236}">
                  <a16:creationId xmlns:a16="http://schemas.microsoft.com/office/drawing/2014/main" id="{4CB4E70B-4B56-4914-BF0B-6234E2A857D6}"/>
                </a:ext>
              </a:extLst>
            </p:cNvPr>
            <p:cNvSpPr>
              <a:spLocks noChangeArrowheads="1"/>
            </p:cNvSpPr>
            <p:nvPr/>
          </p:nvSpPr>
          <p:spPr bwMode="auto">
            <a:xfrm rot="16200000">
              <a:off x="5310390" y="2762908"/>
              <a:ext cx="1704570" cy="44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defRPr/>
              </a:pPr>
              <a:r>
                <a:rPr lang="en-GB" altLang="en-US" sz="750" dirty="0">
                  <a:solidFill>
                    <a:srgbClr val="010101"/>
                  </a:solidFill>
                </a:rPr>
                <a:t>Patients with B cells </a:t>
              </a:r>
              <a:br>
                <a:rPr lang="en-GB" altLang="en-US" sz="750" dirty="0">
                  <a:solidFill>
                    <a:srgbClr val="010101"/>
                  </a:solidFill>
                </a:rPr>
              </a:br>
              <a:r>
                <a:rPr lang="en-GB" altLang="en-US" sz="750" dirty="0">
                  <a:solidFill>
                    <a:srgbClr val="010101"/>
                  </a:solidFill>
                </a:rPr>
                <a:t>&lt;10 cells</a:t>
              </a:r>
              <a:r>
                <a:rPr lang="el-GR" altLang="en-US" sz="750" dirty="0">
                  <a:solidFill>
                    <a:srgbClr val="010101"/>
                  </a:solidFill>
                </a:rPr>
                <a:t> / μ</a:t>
              </a:r>
              <a:r>
                <a:rPr lang="en-GB" altLang="en-US" sz="750" dirty="0">
                  <a:solidFill>
                    <a:srgbClr val="010101"/>
                  </a:solidFill>
                </a:rPr>
                <a:t>L</a:t>
              </a:r>
              <a:r>
                <a:rPr lang="en-GB" sz="750" dirty="0">
                  <a:solidFill>
                    <a:srgbClr val="000000"/>
                  </a:solidFill>
                  <a:cs typeface="Arial" panose="020B0604020202020204" pitchFamily="34" charset="0"/>
                </a:rPr>
                <a:t> (%)</a:t>
              </a:r>
              <a:endParaRPr lang="en-GB" altLang="en-US" sz="750" dirty="0">
                <a:solidFill>
                  <a:srgbClr val="000000"/>
                </a:solidFill>
              </a:endParaRPr>
            </a:p>
          </p:txBody>
        </p:sp>
        <p:sp>
          <p:nvSpPr>
            <p:cNvPr id="1168" name="Rectangle 1167">
              <a:extLst>
                <a:ext uri="{FF2B5EF4-FFF2-40B4-BE49-F238E27FC236}">
                  <a16:creationId xmlns:a16="http://schemas.microsoft.com/office/drawing/2014/main" id="{C27129BF-3B6C-41C5-A2D9-5D80AA4A9338}"/>
                </a:ext>
              </a:extLst>
            </p:cNvPr>
            <p:cNvSpPr/>
            <p:nvPr/>
          </p:nvSpPr>
          <p:spPr>
            <a:xfrm>
              <a:off x="6783750" y="1546724"/>
              <a:ext cx="5201650" cy="402390"/>
            </a:xfrm>
            <a:prstGeom prst="rect">
              <a:avLst/>
            </a:prstGeom>
          </p:spPr>
          <p:txBody>
            <a:bodyPr wrap="square">
              <a:spAutoFit/>
            </a:bodyPr>
            <a:lstStyle/>
            <a:p>
              <a:pPr algn="ctr" defTabSz="914378">
                <a:defRPr/>
              </a:pPr>
              <a:r>
                <a:rPr lang="en-GB" sz="750" b="1" dirty="0">
                  <a:solidFill>
                    <a:srgbClr val="000000"/>
                  </a:solidFill>
                  <a:latin typeface="Arial" panose="020B0604020202020204"/>
                </a:rPr>
                <a:t>Proportion of patients with B cells &lt;10 cells</a:t>
              </a:r>
              <a:r>
                <a:rPr lang="el-GR" sz="750" b="1" dirty="0">
                  <a:solidFill>
                    <a:srgbClr val="000000"/>
                  </a:solidFill>
                  <a:latin typeface="Arial" panose="020B0604020202020204"/>
                </a:rPr>
                <a:t> / μ</a:t>
              </a:r>
              <a:r>
                <a:rPr lang="en-GB" sz="750" b="1" dirty="0">
                  <a:solidFill>
                    <a:srgbClr val="000000"/>
                  </a:solidFill>
                  <a:latin typeface="Arial" panose="020B0604020202020204"/>
                </a:rPr>
                <a:t>L</a:t>
              </a:r>
              <a:r>
                <a:rPr lang="en-GB" sz="750" b="1" baseline="30000" dirty="0">
                  <a:solidFill>
                    <a:srgbClr val="000000"/>
                  </a:solidFill>
                  <a:latin typeface="Arial" panose="020B0604020202020204"/>
                </a:rPr>
                <a:t>1</a:t>
              </a:r>
              <a:r>
                <a:rPr lang="en-GB" sz="750" b="1" dirty="0">
                  <a:solidFill>
                    <a:srgbClr val="000000"/>
                  </a:solidFill>
                  <a:latin typeface="Arial" panose="020B0604020202020204"/>
                  <a:sym typeface="Symbol" panose="05050102010706020507" pitchFamily="18" charset="2"/>
                </a:rPr>
                <a:t> </a:t>
              </a:r>
              <a:endParaRPr lang="en-GB" sz="750" b="1" dirty="0">
                <a:solidFill>
                  <a:srgbClr val="000000"/>
                </a:solidFill>
                <a:latin typeface="Arial" panose="020B0604020202020204"/>
              </a:endParaRPr>
            </a:p>
          </p:txBody>
        </p:sp>
        <p:cxnSp>
          <p:nvCxnSpPr>
            <p:cNvPr id="1169" name="Straight Connector 1168">
              <a:extLst>
                <a:ext uri="{FF2B5EF4-FFF2-40B4-BE49-F238E27FC236}">
                  <a16:creationId xmlns:a16="http://schemas.microsoft.com/office/drawing/2014/main" id="{C3594D25-6CAC-40B2-95D8-F42EFC01458E}"/>
                </a:ext>
              </a:extLst>
            </p:cNvPr>
            <p:cNvCxnSpPr>
              <a:cxnSpLocks/>
            </p:cNvCxnSpPr>
            <p:nvPr/>
          </p:nvCxnSpPr>
          <p:spPr>
            <a:xfrm rot="5400000">
              <a:off x="6713708" y="3193534"/>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70" name="Rectangle 61">
              <a:extLst>
                <a:ext uri="{FF2B5EF4-FFF2-40B4-BE49-F238E27FC236}">
                  <a16:creationId xmlns:a16="http://schemas.microsoft.com/office/drawing/2014/main" id="{4945F6C8-E374-482E-B65A-131C588F20EA}"/>
                </a:ext>
              </a:extLst>
            </p:cNvPr>
            <p:cNvSpPr>
              <a:spLocks noChangeArrowheads="1"/>
            </p:cNvSpPr>
            <p:nvPr/>
          </p:nvSpPr>
          <p:spPr bwMode="auto">
            <a:xfrm>
              <a:off x="6367858" y="3122912"/>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40</a:t>
              </a:r>
            </a:p>
          </p:txBody>
        </p:sp>
        <p:cxnSp>
          <p:nvCxnSpPr>
            <p:cNvPr id="1171" name="Straight Connector 1170">
              <a:extLst>
                <a:ext uri="{FF2B5EF4-FFF2-40B4-BE49-F238E27FC236}">
                  <a16:creationId xmlns:a16="http://schemas.microsoft.com/office/drawing/2014/main" id="{59AB026E-6AF7-479B-9A73-02E2796D285E}"/>
                </a:ext>
              </a:extLst>
            </p:cNvPr>
            <p:cNvCxnSpPr>
              <a:cxnSpLocks/>
            </p:cNvCxnSpPr>
            <p:nvPr/>
          </p:nvCxnSpPr>
          <p:spPr>
            <a:xfrm rot="5400000">
              <a:off x="6713708" y="3636051"/>
              <a:ext cx="0" cy="7646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72" name="Rectangle 61">
              <a:extLst>
                <a:ext uri="{FF2B5EF4-FFF2-40B4-BE49-F238E27FC236}">
                  <a16:creationId xmlns:a16="http://schemas.microsoft.com/office/drawing/2014/main" id="{34745495-D065-42D9-9911-3D783B1F710F}"/>
                </a:ext>
              </a:extLst>
            </p:cNvPr>
            <p:cNvSpPr>
              <a:spLocks noChangeArrowheads="1"/>
            </p:cNvSpPr>
            <p:nvPr/>
          </p:nvSpPr>
          <p:spPr bwMode="auto">
            <a:xfrm>
              <a:off x="6367858" y="3565429"/>
              <a:ext cx="262308" cy="1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783">
                <a:defRPr/>
              </a:pPr>
              <a:r>
                <a:rPr lang="en-US" altLang="en-US" sz="750" dirty="0">
                  <a:solidFill>
                    <a:prstClr val="black"/>
                  </a:solidFill>
                </a:rPr>
                <a:t>20</a:t>
              </a:r>
            </a:p>
          </p:txBody>
        </p:sp>
        <p:sp>
          <p:nvSpPr>
            <p:cNvPr id="1174" name="Line 85">
              <a:extLst>
                <a:ext uri="{FF2B5EF4-FFF2-40B4-BE49-F238E27FC236}">
                  <a16:creationId xmlns:a16="http://schemas.microsoft.com/office/drawing/2014/main" id="{C1048F55-1F9D-4FC3-97AB-D8B58A84136E}"/>
                </a:ext>
              </a:extLst>
            </p:cNvPr>
            <p:cNvSpPr>
              <a:spLocks noChangeShapeType="1"/>
            </p:cNvSpPr>
            <p:nvPr/>
          </p:nvSpPr>
          <p:spPr bwMode="auto">
            <a:xfrm>
              <a:off x="7002401"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75" name="Line 86">
              <a:extLst>
                <a:ext uri="{FF2B5EF4-FFF2-40B4-BE49-F238E27FC236}">
                  <a16:creationId xmlns:a16="http://schemas.microsoft.com/office/drawing/2014/main" id="{A1540018-6E86-4F35-8CA7-9156F356FC4F}"/>
                </a:ext>
              </a:extLst>
            </p:cNvPr>
            <p:cNvSpPr>
              <a:spLocks noChangeShapeType="1"/>
            </p:cNvSpPr>
            <p:nvPr/>
          </p:nvSpPr>
          <p:spPr bwMode="auto">
            <a:xfrm>
              <a:off x="7133868"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76" name="Line 87">
              <a:extLst>
                <a:ext uri="{FF2B5EF4-FFF2-40B4-BE49-F238E27FC236}">
                  <a16:creationId xmlns:a16="http://schemas.microsoft.com/office/drawing/2014/main" id="{3FC0E3CB-9EFB-4C78-A933-B7B799684136}"/>
                </a:ext>
              </a:extLst>
            </p:cNvPr>
            <p:cNvSpPr>
              <a:spLocks noChangeShapeType="1"/>
            </p:cNvSpPr>
            <p:nvPr/>
          </p:nvSpPr>
          <p:spPr bwMode="auto">
            <a:xfrm>
              <a:off x="7273683"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77" name="Line 88">
              <a:extLst>
                <a:ext uri="{FF2B5EF4-FFF2-40B4-BE49-F238E27FC236}">
                  <a16:creationId xmlns:a16="http://schemas.microsoft.com/office/drawing/2014/main" id="{27C1F875-5AC8-4EE4-9B51-144D95CBF061}"/>
                </a:ext>
              </a:extLst>
            </p:cNvPr>
            <p:cNvSpPr>
              <a:spLocks noChangeShapeType="1"/>
            </p:cNvSpPr>
            <p:nvPr/>
          </p:nvSpPr>
          <p:spPr bwMode="auto">
            <a:xfrm>
              <a:off x="7590872"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78" name="Line 89">
              <a:extLst>
                <a:ext uri="{FF2B5EF4-FFF2-40B4-BE49-F238E27FC236}">
                  <a16:creationId xmlns:a16="http://schemas.microsoft.com/office/drawing/2014/main" id="{CA632C9A-C416-45DD-95D4-28D32E75D37A}"/>
                </a:ext>
              </a:extLst>
            </p:cNvPr>
            <p:cNvSpPr>
              <a:spLocks noChangeShapeType="1"/>
            </p:cNvSpPr>
            <p:nvPr/>
          </p:nvSpPr>
          <p:spPr bwMode="auto">
            <a:xfrm>
              <a:off x="8227337"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79" name="Line 90">
              <a:extLst>
                <a:ext uri="{FF2B5EF4-FFF2-40B4-BE49-F238E27FC236}">
                  <a16:creationId xmlns:a16="http://schemas.microsoft.com/office/drawing/2014/main" id="{75771CB9-5918-416E-9169-59420F48743F}"/>
                </a:ext>
              </a:extLst>
            </p:cNvPr>
            <p:cNvSpPr>
              <a:spLocks noChangeShapeType="1"/>
            </p:cNvSpPr>
            <p:nvPr/>
          </p:nvSpPr>
          <p:spPr bwMode="auto">
            <a:xfrm>
              <a:off x="8859631"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80" name="Line 91">
              <a:extLst>
                <a:ext uri="{FF2B5EF4-FFF2-40B4-BE49-F238E27FC236}">
                  <a16:creationId xmlns:a16="http://schemas.microsoft.com/office/drawing/2014/main" id="{7C95F9C9-E3DE-4571-92BA-22FF8F4422BA}"/>
                </a:ext>
              </a:extLst>
            </p:cNvPr>
            <p:cNvSpPr>
              <a:spLocks noChangeShapeType="1"/>
            </p:cNvSpPr>
            <p:nvPr/>
          </p:nvSpPr>
          <p:spPr bwMode="auto">
            <a:xfrm>
              <a:off x="9496096"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81" name="Line 92">
              <a:extLst>
                <a:ext uri="{FF2B5EF4-FFF2-40B4-BE49-F238E27FC236}">
                  <a16:creationId xmlns:a16="http://schemas.microsoft.com/office/drawing/2014/main" id="{77F6C878-271C-4219-B5AC-35540C484254}"/>
                </a:ext>
              </a:extLst>
            </p:cNvPr>
            <p:cNvSpPr>
              <a:spLocks noChangeShapeType="1"/>
            </p:cNvSpPr>
            <p:nvPr/>
          </p:nvSpPr>
          <p:spPr bwMode="auto">
            <a:xfrm>
              <a:off x="10769028" y="4118127"/>
              <a:ext cx="0" cy="672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a:endParaRPr>
            </a:p>
          </p:txBody>
        </p:sp>
        <p:sp>
          <p:nvSpPr>
            <p:cNvPr id="1183" name="TextBox 1182">
              <a:extLst>
                <a:ext uri="{FF2B5EF4-FFF2-40B4-BE49-F238E27FC236}">
                  <a16:creationId xmlns:a16="http://schemas.microsoft.com/office/drawing/2014/main" id="{BFE44D59-4293-4CA3-B43C-93FC6B0B8042}"/>
                </a:ext>
              </a:extLst>
            </p:cNvPr>
            <p:cNvSpPr txBox="1"/>
            <p:nvPr/>
          </p:nvSpPr>
          <p:spPr>
            <a:xfrm>
              <a:off x="6958580" y="4198430"/>
              <a:ext cx="87645"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1</a:t>
              </a:r>
            </a:p>
          </p:txBody>
        </p:sp>
        <p:sp>
          <p:nvSpPr>
            <p:cNvPr id="1184" name="TextBox 1183">
              <a:extLst>
                <a:ext uri="{FF2B5EF4-FFF2-40B4-BE49-F238E27FC236}">
                  <a16:creationId xmlns:a16="http://schemas.microsoft.com/office/drawing/2014/main" id="{BBE4A31B-E0DE-4EF5-9EA4-F3ADF7333A42}"/>
                </a:ext>
              </a:extLst>
            </p:cNvPr>
            <p:cNvSpPr txBox="1"/>
            <p:nvPr/>
          </p:nvSpPr>
          <p:spPr>
            <a:xfrm>
              <a:off x="7090047" y="4198430"/>
              <a:ext cx="87645"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4</a:t>
              </a:r>
            </a:p>
          </p:txBody>
        </p:sp>
        <p:sp>
          <p:nvSpPr>
            <p:cNvPr id="1185" name="TextBox 1184">
              <a:extLst>
                <a:ext uri="{FF2B5EF4-FFF2-40B4-BE49-F238E27FC236}">
                  <a16:creationId xmlns:a16="http://schemas.microsoft.com/office/drawing/2014/main" id="{0EA8800E-2E17-48DA-AA5F-BD41A1E4FF27}"/>
                </a:ext>
              </a:extLst>
            </p:cNvPr>
            <p:cNvSpPr txBox="1"/>
            <p:nvPr/>
          </p:nvSpPr>
          <p:spPr>
            <a:xfrm>
              <a:off x="7229861" y="4198430"/>
              <a:ext cx="87645"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7</a:t>
              </a:r>
            </a:p>
          </p:txBody>
        </p:sp>
        <p:sp>
          <p:nvSpPr>
            <p:cNvPr id="1186" name="TextBox 1185">
              <a:extLst>
                <a:ext uri="{FF2B5EF4-FFF2-40B4-BE49-F238E27FC236}">
                  <a16:creationId xmlns:a16="http://schemas.microsoft.com/office/drawing/2014/main" id="{AD21DB21-60D7-4A18-B87D-4D5B7B6103DD}"/>
                </a:ext>
              </a:extLst>
            </p:cNvPr>
            <p:cNvSpPr txBox="1"/>
            <p:nvPr/>
          </p:nvSpPr>
          <p:spPr>
            <a:xfrm>
              <a:off x="7459341" y="4198430"/>
              <a:ext cx="261730"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14</a:t>
              </a:r>
            </a:p>
          </p:txBody>
        </p:sp>
        <p:sp>
          <p:nvSpPr>
            <p:cNvPr id="1187" name="TextBox 1186">
              <a:extLst>
                <a:ext uri="{FF2B5EF4-FFF2-40B4-BE49-F238E27FC236}">
                  <a16:creationId xmlns:a16="http://schemas.microsoft.com/office/drawing/2014/main" id="{A1428B6B-69D1-4A7B-A4D4-7DD2AF0F2BC3}"/>
                </a:ext>
              </a:extLst>
            </p:cNvPr>
            <p:cNvSpPr txBox="1"/>
            <p:nvPr/>
          </p:nvSpPr>
          <p:spPr>
            <a:xfrm>
              <a:off x="8048359" y="4198430"/>
              <a:ext cx="347939"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28</a:t>
              </a:r>
            </a:p>
          </p:txBody>
        </p:sp>
        <p:sp>
          <p:nvSpPr>
            <p:cNvPr id="1188" name="TextBox 1187">
              <a:extLst>
                <a:ext uri="{FF2B5EF4-FFF2-40B4-BE49-F238E27FC236}">
                  <a16:creationId xmlns:a16="http://schemas.microsoft.com/office/drawing/2014/main" id="{E7DD39A4-641F-40EA-9907-B8581DED4BEB}"/>
                </a:ext>
              </a:extLst>
            </p:cNvPr>
            <p:cNvSpPr txBox="1"/>
            <p:nvPr/>
          </p:nvSpPr>
          <p:spPr>
            <a:xfrm>
              <a:off x="8716857" y="4198430"/>
              <a:ext cx="288029"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42</a:t>
              </a:r>
            </a:p>
          </p:txBody>
        </p:sp>
        <p:sp>
          <p:nvSpPr>
            <p:cNvPr id="1189" name="TextBox 1188">
              <a:extLst>
                <a:ext uri="{FF2B5EF4-FFF2-40B4-BE49-F238E27FC236}">
                  <a16:creationId xmlns:a16="http://schemas.microsoft.com/office/drawing/2014/main" id="{7FEDC8F7-0CDD-4301-A580-DB2451A24507}"/>
                </a:ext>
              </a:extLst>
            </p:cNvPr>
            <p:cNvSpPr txBox="1"/>
            <p:nvPr/>
          </p:nvSpPr>
          <p:spPr>
            <a:xfrm>
              <a:off x="9379589" y="4198430"/>
              <a:ext cx="240774"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56</a:t>
              </a:r>
            </a:p>
          </p:txBody>
        </p:sp>
        <p:sp>
          <p:nvSpPr>
            <p:cNvPr id="1190" name="TextBox 1189">
              <a:extLst>
                <a:ext uri="{FF2B5EF4-FFF2-40B4-BE49-F238E27FC236}">
                  <a16:creationId xmlns:a16="http://schemas.microsoft.com/office/drawing/2014/main" id="{91973138-6198-4F48-AD04-A505CF1D1EB6}"/>
                </a:ext>
              </a:extLst>
            </p:cNvPr>
            <p:cNvSpPr txBox="1"/>
            <p:nvPr/>
          </p:nvSpPr>
          <p:spPr>
            <a:xfrm>
              <a:off x="10658518" y="4198430"/>
              <a:ext cx="226778"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84</a:t>
              </a:r>
            </a:p>
          </p:txBody>
        </p:sp>
        <p:sp>
          <p:nvSpPr>
            <p:cNvPr id="1191" name="TextBox 1190">
              <a:extLst>
                <a:ext uri="{FF2B5EF4-FFF2-40B4-BE49-F238E27FC236}">
                  <a16:creationId xmlns:a16="http://schemas.microsoft.com/office/drawing/2014/main" id="{51DEA2FA-7C99-4D85-B5D8-2E7366C30786}"/>
                </a:ext>
              </a:extLst>
            </p:cNvPr>
            <p:cNvSpPr txBox="1"/>
            <p:nvPr/>
          </p:nvSpPr>
          <p:spPr>
            <a:xfrm flipH="1">
              <a:off x="8376338" y="4437913"/>
              <a:ext cx="952065" cy="223550"/>
            </a:xfrm>
            <a:prstGeom prst="rect">
              <a:avLst/>
            </a:prstGeom>
            <a:noFill/>
          </p:spPr>
          <p:txBody>
            <a:bodyPr wrap="square" lIns="0" tIns="0" rIns="0" bIns="0" rtlCol="0">
              <a:spAutoFit/>
            </a:bodyPr>
            <a:lstStyle/>
            <a:p>
              <a:pPr algn="ctr" defTabSz="914378">
                <a:defRPr/>
              </a:pPr>
              <a:r>
                <a:rPr lang="en-GB" sz="750" dirty="0">
                  <a:solidFill>
                    <a:srgbClr val="000000"/>
                  </a:solidFill>
                  <a:latin typeface="Arial" panose="020B0604020202020204"/>
                  <a:cs typeface="Arial" panose="020B0604020202020204" pitchFamily="34" charset="0"/>
                </a:rPr>
                <a:t>Day</a:t>
              </a:r>
            </a:p>
          </p:txBody>
        </p:sp>
        <p:cxnSp>
          <p:nvCxnSpPr>
            <p:cNvPr id="1192" name="Straight Arrow Connector 1191">
              <a:extLst>
                <a:ext uri="{FF2B5EF4-FFF2-40B4-BE49-F238E27FC236}">
                  <a16:creationId xmlns:a16="http://schemas.microsoft.com/office/drawing/2014/main" id="{3FC3CB50-05DE-4184-97B7-C64744200E20}"/>
                </a:ext>
              </a:extLst>
            </p:cNvPr>
            <p:cNvCxnSpPr/>
            <p:nvPr/>
          </p:nvCxnSpPr>
          <p:spPr>
            <a:xfrm flipV="1">
              <a:off x="7002513"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3" name="Straight Arrow Connector 1192">
              <a:extLst>
                <a:ext uri="{FF2B5EF4-FFF2-40B4-BE49-F238E27FC236}">
                  <a16:creationId xmlns:a16="http://schemas.microsoft.com/office/drawing/2014/main" id="{931F6938-6573-447D-BF10-A4B76111BE7E}"/>
                </a:ext>
              </a:extLst>
            </p:cNvPr>
            <p:cNvCxnSpPr/>
            <p:nvPr/>
          </p:nvCxnSpPr>
          <p:spPr>
            <a:xfrm flipV="1">
              <a:off x="7266493"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4" name="Straight Arrow Connector 1193">
              <a:extLst>
                <a:ext uri="{FF2B5EF4-FFF2-40B4-BE49-F238E27FC236}">
                  <a16:creationId xmlns:a16="http://schemas.microsoft.com/office/drawing/2014/main" id="{0BD441C8-A69F-487A-98C5-98F1DA8604DE}"/>
                </a:ext>
              </a:extLst>
            </p:cNvPr>
            <p:cNvCxnSpPr/>
            <p:nvPr/>
          </p:nvCxnSpPr>
          <p:spPr>
            <a:xfrm flipV="1">
              <a:off x="7594768"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5" name="Straight Arrow Connector 1194">
              <a:extLst>
                <a:ext uri="{FF2B5EF4-FFF2-40B4-BE49-F238E27FC236}">
                  <a16:creationId xmlns:a16="http://schemas.microsoft.com/office/drawing/2014/main" id="{3E056293-72BF-4B67-A7E6-9A58237D4A5C}"/>
                </a:ext>
              </a:extLst>
            </p:cNvPr>
            <p:cNvCxnSpPr/>
            <p:nvPr/>
          </p:nvCxnSpPr>
          <p:spPr>
            <a:xfrm flipV="1">
              <a:off x="8226697"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6" name="Straight Arrow Connector 1195">
              <a:extLst>
                <a:ext uri="{FF2B5EF4-FFF2-40B4-BE49-F238E27FC236}">
                  <a16:creationId xmlns:a16="http://schemas.microsoft.com/office/drawing/2014/main" id="{509703B7-8666-4A8F-946C-F58F8496B089}"/>
                </a:ext>
              </a:extLst>
            </p:cNvPr>
            <p:cNvCxnSpPr/>
            <p:nvPr/>
          </p:nvCxnSpPr>
          <p:spPr>
            <a:xfrm flipV="1">
              <a:off x="9492189"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7" name="Straight Arrow Connector 1196">
              <a:extLst>
                <a:ext uri="{FF2B5EF4-FFF2-40B4-BE49-F238E27FC236}">
                  <a16:creationId xmlns:a16="http://schemas.microsoft.com/office/drawing/2014/main" id="{AEEE6B37-3A99-4767-8FF5-7A3844B91F2D}"/>
                </a:ext>
              </a:extLst>
            </p:cNvPr>
            <p:cNvCxnSpPr/>
            <p:nvPr/>
          </p:nvCxnSpPr>
          <p:spPr>
            <a:xfrm flipV="1">
              <a:off x="10761629" y="4395792"/>
              <a:ext cx="0" cy="19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98" name="Group 1197">
              <a:extLst>
                <a:ext uri="{FF2B5EF4-FFF2-40B4-BE49-F238E27FC236}">
                  <a16:creationId xmlns:a16="http://schemas.microsoft.com/office/drawing/2014/main" id="{8318DD19-3580-4DF6-942A-7BCFD6155304}"/>
                </a:ext>
              </a:extLst>
            </p:cNvPr>
            <p:cNvGrpSpPr>
              <a:grpSpLocks noChangeAspect="1"/>
            </p:cNvGrpSpPr>
            <p:nvPr/>
          </p:nvGrpSpPr>
          <p:grpSpPr>
            <a:xfrm>
              <a:off x="9749203" y="2128466"/>
              <a:ext cx="1732759" cy="1488667"/>
              <a:chOff x="4995645" y="1132022"/>
              <a:chExt cx="1613193" cy="1385940"/>
            </a:xfrm>
          </p:grpSpPr>
          <p:grpSp>
            <p:nvGrpSpPr>
              <p:cNvPr id="1200" name="Group 1199">
                <a:extLst>
                  <a:ext uri="{FF2B5EF4-FFF2-40B4-BE49-F238E27FC236}">
                    <a16:creationId xmlns:a16="http://schemas.microsoft.com/office/drawing/2014/main" id="{074F0C3F-6726-4C3D-82D6-9B5CEE0C9CF1}"/>
                  </a:ext>
                </a:extLst>
              </p:cNvPr>
              <p:cNvGrpSpPr/>
              <p:nvPr/>
            </p:nvGrpSpPr>
            <p:grpSpPr>
              <a:xfrm>
                <a:off x="5100293" y="1132022"/>
                <a:ext cx="1382426" cy="1385940"/>
                <a:chOff x="5100293" y="1265372"/>
                <a:chExt cx="1382426" cy="1385940"/>
              </a:xfrm>
            </p:grpSpPr>
            <p:sp>
              <p:nvSpPr>
                <p:cNvPr id="1202" name="object 2440">
                  <a:extLst>
                    <a:ext uri="{FF2B5EF4-FFF2-40B4-BE49-F238E27FC236}">
                      <a16:creationId xmlns:a16="http://schemas.microsoft.com/office/drawing/2014/main" id="{A13F46FE-4A26-4CA5-85DB-7B3EB15B3FF1}"/>
                    </a:ext>
                  </a:extLst>
                </p:cNvPr>
                <p:cNvSpPr>
                  <a:spLocks noChangeAspect="1"/>
                </p:cNvSpPr>
                <p:nvPr/>
              </p:nvSpPr>
              <p:spPr>
                <a:xfrm>
                  <a:off x="5100293" y="1265372"/>
                  <a:ext cx="1382426" cy="1385940"/>
                </a:xfrm>
                <a:custGeom>
                  <a:avLst/>
                  <a:gdLst/>
                  <a:ahLst/>
                  <a:cxnLst/>
                  <a:rect l="l" t="t" r="r" b="b"/>
                  <a:pathLst>
                    <a:path w="1497965" h="1501775">
                      <a:moveTo>
                        <a:pt x="748741" y="0"/>
                      </a:moveTo>
                      <a:lnTo>
                        <a:pt x="701390" y="1477"/>
                      </a:lnTo>
                      <a:lnTo>
                        <a:pt x="654821" y="5849"/>
                      </a:lnTo>
                      <a:lnTo>
                        <a:pt x="609123" y="13029"/>
                      </a:lnTo>
                      <a:lnTo>
                        <a:pt x="564383" y="22929"/>
                      </a:lnTo>
                      <a:lnTo>
                        <a:pt x="520689" y="35460"/>
                      </a:lnTo>
                      <a:lnTo>
                        <a:pt x="478128" y="50535"/>
                      </a:lnTo>
                      <a:lnTo>
                        <a:pt x="436788" y="68066"/>
                      </a:lnTo>
                      <a:lnTo>
                        <a:pt x="396756" y="87964"/>
                      </a:lnTo>
                      <a:lnTo>
                        <a:pt x="358122" y="110143"/>
                      </a:lnTo>
                      <a:lnTo>
                        <a:pt x="320972" y="134513"/>
                      </a:lnTo>
                      <a:lnTo>
                        <a:pt x="285393" y="160988"/>
                      </a:lnTo>
                      <a:lnTo>
                        <a:pt x="251474" y="189478"/>
                      </a:lnTo>
                      <a:lnTo>
                        <a:pt x="219303" y="219897"/>
                      </a:lnTo>
                      <a:lnTo>
                        <a:pt x="188967" y="252156"/>
                      </a:lnTo>
                      <a:lnTo>
                        <a:pt x="160554" y="286167"/>
                      </a:lnTo>
                      <a:lnTo>
                        <a:pt x="134151" y="321842"/>
                      </a:lnTo>
                      <a:lnTo>
                        <a:pt x="109846" y="359094"/>
                      </a:lnTo>
                      <a:lnTo>
                        <a:pt x="87728" y="397834"/>
                      </a:lnTo>
                      <a:lnTo>
                        <a:pt x="67883" y="437975"/>
                      </a:lnTo>
                      <a:lnTo>
                        <a:pt x="50399" y="479428"/>
                      </a:lnTo>
                      <a:lnTo>
                        <a:pt x="35365" y="522105"/>
                      </a:lnTo>
                      <a:lnTo>
                        <a:pt x="22867" y="565920"/>
                      </a:lnTo>
                      <a:lnTo>
                        <a:pt x="12994" y="610783"/>
                      </a:lnTo>
                      <a:lnTo>
                        <a:pt x="5833" y="656607"/>
                      </a:lnTo>
                      <a:lnTo>
                        <a:pt x="1473" y="703304"/>
                      </a:lnTo>
                      <a:lnTo>
                        <a:pt x="0" y="750785"/>
                      </a:lnTo>
                      <a:lnTo>
                        <a:pt x="1473" y="798267"/>
                      </a:lnTo>
                      <a:lnTo>
                        <a:pt x="5833" y="844964"/>
                      </a:lnTo>
                      <a:lnTo>
                        <a:pt x="12994" y="890788"/>
                      </a:lnTo>
                      <a:lnTo>
                        <a:pt x="22867" y="935651"/>
                      </a:lnTo>
                      <a:lnTo>
                        <a:pt x="35365" y="979465"/>
                      </a:lnTo>
                      <a:lnTo>
                        <a:pt x="50399" y="1022143"/>
                      </a:lnTo>
                      <a:lnTo>
                        <a:pt x="67883" y="1063596"/>
                      </a:lnTo>
                      <a:lnTo>
                        <a:pt x="87728" y="1103737"/>
                      </a:lnTo>
                      <a:lnTo>
                        <a:pt x="109846" y="1142477"/>
                      </a:lnTo>
                      <a:lnTo>
                        <a:pt x="134151" y="1179729"/>
                      </a:lnTo>
                      <a:lnTo>
                        <a:pt x="160554" y="1215404"/>
                      </a:lnTo>
                      <a:lnTo>
                        <a:pt x="188967" y="1249415"/>
                      </a:lnTo>
                      <a:lnTo>
                        <a:pt x="219303" y="1281674"/>
                      </a:lnTo>
                      <a:lnTo>
                        <a:pt x="251474" y="1312093"/>
                      </a:lnTo>
                      <a:lnTo>
                        <a:pt x="285393" y="1340583"/>
                      </a:lnTo>
                      <a:lnTo>
                        <a:pt x="320972" y="1367058"/>
                      </a:lnTo>
                      <a:lnTo>
                        <a:pt x="358122" y="1391428"/>
                      </a:lnTo>
                      <a:lnTo>
                        <a:pt x="396756" y="1413606"/>
                      </a:lnTo>
                      <a:lnTo>
                        <a:pt x="436788" y="1433505"/>
                      </a:lnTo>
                      <a:lnTo>
                        <a:pt x="478128" y="1451036"/>
                      </a:lnTo>
                      <a:lnTo>
                        <a:pt x="520689" y="1466111"/>
                      </a:lnTo>
                      <a:lnTo>
                        <a:pt x="564383" y="1478642"/>
                      </a:lnTo>
                      <a:lnTo>
                        <a:pt x="609123" y="1488542"/>
                      </a:lnTo>
                      <a:lnTo>
                        <a:pt x="654821" y="1495722"/>
                      </a:lnTo>
                      <a:lnTo>
                        <a:pt x="701390" y="1500094"/>
                      </a:lnTo>
                      <a:lnTo>
                        <a:pt x="748741" y="1501571"/>
                      </a:lnTo>
                      <a:lnTo>
                        <a:pt x="796092" y="1500094"/>
                      </a:lnTo>
                      <a:lnTo>
                        <a:pt x="842660" y="1495722"/>
                      </a:lnTo>
                      <a:lnTo>
                        <a:pt x="888358" y="1488542"/>
                      </a:lnTo>
                      <a:lnTo>
                        <a:pt x="933098" y="1478642"/>
                      </a:lnTo>
                      <a:lnTo>
                        <a:pt x="976793" y="1466111"/>
                      </a:lnTo>
                      <a:lnTo>
                        <a:pt x="1019354" y="1451036"/>
                      </a:lnTo>
                      <a:lnTo>
                        <a:pt x="1060694" y="1433505"/>
                      </a:lnTo>
                      <a:lnTo>
                        <a:pt x="1100725" y="1413606"/>
                      </a:lnTo>
                      <a:lnTo>
                        <a:pt x="1139360" y="1391428"/>
                      </a:lnTo>
                      <a:lnTo>
                        <a:pt x="1176510" y="1367058"/>
                      </a:lnTo>
                      <a:lnTo>
                        <a:pt x="1212088" y="1340583"/>
                      </a:lnTo>
                      <a:lnTo>
                        <a:pt x="1246007" y="1312093"/>
                      </a:lnTo>
                      <a:lnTo>
                        <a:pt x="1278178" y="1281674"/>
                      </a:lnTo>
                      <a:lnTo>
                        <a:pt x="1308515" y="1249415"/>
                      </a:lnTo>
                      <a:lnTo>
                        <a:pt x="1336928" y="1215404"/>
                      </a:lnTo>
                      <a:lnTo>
                        <a:pt x="1363331" y="1179729"/>
                      </a:lnTo>
                      <a:lnTo>
                        <a:pt x="1387635" y="1142477"/>
                      </a:lnTo>
                      <a:lnTo>
                        <a:pt x="1409754" y="1103737"/>
                      </a:lnTo>
                      <a:lnTo>
                        <a:pt x="1429599" y="1063596"/>
                      </a:lnTo>
                      <a:lnTo>
                        <a:pt x="1447082" y="1022143"/>
                      </a:lnTo>
                      <a:lnTo>
                        <a:pt x="1462117" y="979465"/>
                      </a:lnTo>
                      <a:lnTo>
                        <a:pt x="1474614" y="935651"/>
                      </a:lnTo>
                      <a:lnTo>
                        <a:pt x="1484487" y="890788"/>
                      </a:lnTo>
                      <a:lnTo>
                        <a:pt x="1491648" y="844964"/>
                      </a:lnTo>
                      <a:lnTo>
                        <a:pt x="1496009" y="798267"/>
                      </a:lnTo>
                      <a:lnTo>
                        <a:pt x="1497482" y="750785"/>
                      </a:lnTo>
                      <a:lnTo>
                        <a:pt x="1496009" y="703304"/>
                      </a:lnTo>
                      <a:lnTo>
                        <a:pt x="1491648" y="656607"/>
                      </a:lnTo>
                      <a:lnTo>
                        <a:pt x="1484487" y="610783"/>
                      </a:lnTo>
                      <a:lnTo>
                        <a:pt x="1474614" y="565920"/>
                      </a:lnTo>
                      <a:lnTo>
                        <a:pt x="1462117" y="522105"/>
                      </a:lnTo>
                      <a:lnTo>
                        <a:pt x="1447082" y="479428"/>
                      </a:lnTo>
                      <a:lnTo>
                        <a:pt x="1429599" y="437975"/>
                      </a:lnTo>
                      <a:lnTo>
                        <a:pt x="1409754" y="397834"/>
                      </a:lnTo>
                      <a:lnTo>
                        <a:pt x="1387635" y="359094"/>
                      </a:lnTo>
                      <a:lnTo>
                        <a:pt x="1363331" y="321842"/>
                      </a:lnTo>
                      <a:lnTo>
                        <a:pt x="1336928" y="286167"/>
                      </a:lnTo>
                      <a:lnTo>
                        <a:pt x="1308515" y="252156"/>
                      </a:lnTo>
                      <a:lnTo>
                        <a:pt x="1278178" y="219897"/>
                      </a:lnTo>
                      <a:lnTo>
                        <a:pt x="1246007" y="189478"/>
                      </a:lnTo>
                      <a:lnTo>
                        <a:pt x="1212088" y="160988"/>
                      </a:lnTo>
                      <a:lnTo>
                        <a:pt x="1176510" y="134513"/>
                      </a:lnTo>
                      <a:lnTo>
                        <a:pt x="1139360" y="110143"/>
                      </a:lnTo>
                      <a:lnTo>
                        <a:pt x="1100725" y="87964"/>
                      </a:lnTo>
                      <a:lnTo>
                        <a:pt x="1060694" y="68066"/>
                      </a:lnTo>
                      <a:lnTo>
                        <a:pt x="1019354" y="50535"/>
                      </a:lnTo>
                      <a:lnTo>
                        <a:pt x="976793" y="35460"/>
                      </a:lnTo>
                      <a:lnTo>
                        <a:pt x="933098" y="22929"/>
                      </a:lnTo>
                      <a:lnTo>
                        <a:pt x="888358" y="13029"/>
                      </a:lnTo>
                      <a:lnTo>
                        <a:pt x="842660" y="5849"/>
                      </a:lnTo>
                      <a:lnTo>
                        <a:pt x="796092" y="1477"/>
                      </a:lnTo>
                      <a:lnTo>
                        <a:pt x="748741" y="0"/>
                      </a:lnTo>
                      <a:close/>
                    </a:path>
                  </a:pathLst>
                </a:custGeom>
                <a:solidFill>
                  <a:srgbClr val="5291DD"/>
                </a:solidFill>
              </p:spPr>
              <p:txBody>
                <a:bodyPr wrap="square" lIns="0" tIns="0" rIns="0" bIns="0" rtlCol="0"/>
                <a:lstStyle/>
                <a:p>
                  <a:pPr defTabSz="914378">
                    <a:defRPr/>
                  </a:pPr>
                  <a:endParaRPr sz="750" dirty="0">
                    <a:solidFill>
                      <a:srgbClr val="000000"/>
                    </a:solidFill>
                    <a:latin typeface="Arial" panose="020B0604020202020204" pitchFamily="34" charset="0"/>
                    <a:cs typeface="Arial" panose="020B0604020202020204" pitchFamily="34" charset="0"/>
                  </a:endParaRPr>
                </a:p>
              </p:txBody>
            </p:sp>
            <p:sp>
              <p:nvSpPr>
                <p:cNvPr id="1203" name="object 2441">
                  <a:extLst>
                    <a:ext uri="{FF2B5EF4-FFF2-40B4-BE49-F238E27FC236}">
                      <a16:creationId xmlns:a16="http://schemas.microsoft.com/office/drawing/2014/main" id="{C1B824EE-0211-4FE1-A1D6-54D5520F3487}"/>
                    </a:ext>
                  </a:extLst>
                </p:cNvPr>
                <p:cNvSpPr txBox="1"/>
                <p:nvPr/>
              </p:nvSpPr>
              <p:spPr>
                <a:xfrm>
                  <a:off x="5163154" y="1371778"/>
                  <a:ext cx="1233876" cy="258645"/>
                </a:xfrm>
                <a:prstGeom prst="rect">
                  <a:avLst/>
                </a:prstGeom>
              </p:spPr>
              <p:txBody>
                <a:bodyPr vert="horz" wrap="square" lIns="0" tIns="13395" rIns="0" bIns="0" rtlCol="0">
                  <a:spAutoFit/>
                </a:bodyPr>
                <a:lstStyle/>
                <a:p>
                  <a:pPr marL="8929" marR="3572" indent="19198" algn="ctr" defTabSz="914378">
                    <a:lnSpc>
                      <a:spcPts val="1132"/>
                    </a:lnSpc>
                    <a:spcBef>
                      <a:spcPts val="105"/>
                    </a:spcBef>
                    <a:defRPr/>
                  </a:pPr>
                  <a:r>
                    <a:rPr lang="en-GB" sz="825" b="1" spc="11" dirty="0">
                      <a:solidFill>
                        <a:srgbClr val="FFFFFF"/>
                      </a:solidFill>
                      <a:latin typeface="Arial" panose="020B0604020202020204"/>
                      <a:cs typeface="Arial" panose="020B0604020202020204" pitchFamily="34" charset="0"/>
                    </a:rPr>
                    <a:t>Sustained</a:t>
                  </a:r>
                  <a:endParaRPr lang="en-GB" sz="825" b="1" spc="-4" dirty="0">
                    <a:solidFill>
                      <a:srgbClr val="FFFFFF"/>
                    </a:solidFill>
                    <a:latin typeface="Arial" panose="020B0604020202020204"/>
                    <a:cs typeface="Arial" panose="020B0604020202020204" pitchFamily="34" charset="0"/>
                  </a:endParaRPr>
                </a:p>
              </p:txBody>
            </p:sp>
            <p:sp>
              <p:nvSpPr>
                <p:cNvPr id="1204" name="object 2444">
                  <a:extLst>
                    <a:ext uri="{FF2B5EF4-FFF2-40B4-BE49-F238E27FC236}">
                      <a16:creationId xmlns:a16="http://schemas.microsoft.com/office/drawing/2014/main" id="{35B4773A-8807-4E86-9FC7-4034985F03AA}"/>
                    </a:ext>
                  </a:extLst>
                </p:cNvPr>
                <p:cNvSpPr txBox="1"/>
                <p:nvPr/>
              </p:nvSpPr>
              <p:spPr>
                <a:xfrm>
                  <a:off x="5211247" y="1801525"/>
                  <a:ext cx="1233876" cy="747005"/>
                </a:xfrm>
                <a:prstGeom prst="rect">
                  <a:avLst/>
                </a:prstGeom>
              </p:spPr>
              <p:txBody>
                <a:bodyPr vert="horz" wrap="square" lIns="0" tIns="8930" rIns="0" bIns="0" rtlCol="0">
                  <a:spAutoFit/>
                </a:bodyPr>
                <a:lstStyle/>
                <a:p>
                  <a:pPr marL="7938" marR="33038" algn="ctr" defTabSz="914378">
                    <a:spcBef>
                      <a:spcPts val="70"/>
                    </a:spcBef>
                    <a:tabLst>
                      <a:tab pos="0" algn="l"/>
                    </a:tabLst>
                    <a:defRPr/>
                  </a:pPr>
                  <a:r>
                    <a:rPr lang="en-GB" sz="750" b="1" spc="-4" dirty="0">
                      <a:solidFill>
                        <a:srgbClr val="FFFFFF"/>
                      </a:solidFill>
                      <a:latin typeface="Arial" panose="020B0604020202020204"/>
                      <a:cs typeface="Arial" panose="020B0604020202020204" pitchFamily="34" charset="0"/>
                    </a:rPr>
                    <a:t>94.0% – 98.1% achieved </a:t>
                  </a:r>
                </a:p>
                <a:p>
                  <a:pPr marL="7938" marR="33038" algn="ctr" defTabSz="914378">
                    <a:spcBef>
                      <a:spcPts val="70"/>
                    </a:spcBef>
                    <a:tabLst>
                      <a:tab pos="0" algn="l"/>
                    </a:tabLst>
                    <a:defRPr/>
                  </a:pPr>
                  <a:r>
                    <a:rPr lang="en-GB" sz="525" b="1" spc="-4" dirty="0">
                      <a:solidFill>
                        <a:srgbClr val="FFFFFF"/>
                      </a:solidFill>
                      <a:latin typeface="Arial" panose="020B0604020202020204"/>
                      <a:cs typeface="Arial" panose="020B0604020202020204" pitchFamily="34" charset="0"/>
                    </a:rPr>
                    <a:t>&lt;10 cells / μL on </a:t>
                  </a:r>
                  <a:br>
                    <a:rPr lang="en-GB" sz="525" b="1" spc="-4" dirty="0">
                      <a:solidFill>
                        <a:srgbClr val="FFFFFF"/>
                      </a:solidFill>
                      <a:latin typeface="Arial" panose="020B0604020202020204"/>
                      <a:cs typeface="Arial" panose="020B0604020202020204" pitchFamily="34" charset="0"/>
                    </a:rPr>
                  </a:br>
                  <a:r>
                    <a:rPr lang="en-GB" sz="525" b="1" spc="-4" dirty="0">
                      <a:solidFill>
                        <a:srgbClr val="FFFFFF"/>
                      </a:solidFill>
                      <a:latin typeface="Arial" panose="020B0604020202020204"/>
                      <a:cs typeface="Arial" panose="020B0604020202020204" pitchFamily="34" charset="0"/>
                    </a:rPr>
                    <a:t>Days 28 – 84</a:t>
                  </a:r>
                </a:p>
              </p:txBody>
            </p:sp>
          </p:grpSp>
          <p:sp>
            <p:nvSpPr>
              <p:cNvPr id="1201" name="Rectangle 1200">
                <a:extLst>
                  <a:ext uri="{FF2B5EF4-FFF2-40B4-BE49-F238E27FC236}">
                    <a16:creationId xmlns:a16="http://schemas.microsoft.com/office/drawing/2014/main" id="{823B0672-9CB8-4AE3-ACC8-7E222D31FEA2}"/>
                  </a:ext>
                </a:extLst>
              </p:cNvPr>
              <p:cNvSpPr/>
              <p:nvPr/>
            </p:nvSpPr>
            <p:spPr>
              <a:xfrm>
                <a:off x="4995645" y="1429823"/>
                <a:ext cx="1613193" cy="374622"/>
              </a:xfrm>
              <a:prstGeom prst="rect">
                <a:avLst/>
              </a:prstGeom>
            </p:spPr>
            <p:txBody>
              <a:bodyPr wrap="none">
                <a:spAutoFit/>
              </a:bodyPr>
              <a:lstStyle/>
              <a:p>
                <a:pPr algn="ctr" defTabSz="914378">
                  <a:defRPr/>
                </a:pPr>
                <a:r>
                  <a:rPr lang="en-GB" sz="750" b="1" spc="-4" dirty="0">
                    <a:solidFill>
                      <a:srgbClr val="FFFFFF"/>
                    </a:solidFill>
                    <a:latin typeface="Arial" panose="020B0604020202020204"/>
                    <a:cs typeface="Arial" panose="020B0604020202020204" pitchFamily="34" charset="0"/>
                  </a:rPr>
                  <a:t>B-cell depletion</a:t>
                </a:r>
                <a:endParaRPr lang="en-GB" sz="750" dirty="0">
                  <a:solidFill>
                    <a:srgbClr val="000000"/>
                  </a:solidFill>
                  <a:latin typeface="Arial" panose="020B0604020202020204"/>
                </a:endParaRPr>
              </a:p>
            </p:txBody>
          </p:sp>
        </p:grpSp>
        <p:sp>
          <p:nvSpPr>
            <p:cNvPr id="1199" name="Rectangle 61">
              <a:extLst>
                <a:ext uri="{FF2B5EF4-FFF2-40B4-BE49-F238E27FC236}">
                  <a16:creationId xmlns:a16="http://schemas.microsoft.com/office/drawing/2014/main" id="{DFAC8EF6-FEBC-4199-86E9-24C740E8F62A}"/>
                </a:ext>
              </a:extLst>
            </p:cNvPr>
            <p:cNvSpPr>
              <a:spLocks noChangeArrowheads="1"/>
            </p:cNvSpPr>
            <p:nvPr/>
          </p:nvSpPr>
          <p:spPr bwMode="auto">
            <a:xfrm>
              <a:off x="8169681" y="3723075"/>
              <a:ext cx="3017251" cy="1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eaLnBrk="1" fontAlgn="auto" hangingPunct="1">
                <a:spcBef>
                  <a:spcPts val="0"/>
                </a:spcBef>
                <a:spcAft>
                  <a:spcPts val="0"/>
                </a:spcAft>
                <a:defRPr/>
              </a:pPr>
              <a:r>
                <a:rPr lang="en-GB" sz="750" b="1" dirty="0">
                  <a:solidFill>
                    <a:srgbClr val="000000"/>
                  </a:solidFill>
                  <a:latin typeface="Arial" panose="020B0604020202020204"/>
                </a:rPr>
                <a:t>Total study population (N = 284)</a:t>
              </a:r>
            </a:p>
          </p:txBody>
        </p:sp>
        <p:sp>
          <p:nvSpPr>
            <p:cNvPr id="1210" name="Freeform 151">
              <a:extLst>
                <a:ext uri="{FF2B5EF4-FFF2-40B4-BE49-F238E27FC236}">
                  <a16:creationId xmlns:a16="http://schemas.microsoft.com/office/drawing/2014/main" id="{CBA532AA-9FE4-4DB3-96A6-E4D1AE4D2629}"/>
                </a:ext>
              </a:extLst>
            </p:cNvPr>
            <p:cNvSpPr>
              <a:spLocks/>
            </p:cNvSpPr>
            <p:nvPr/>
          </p:nvSpPr>
          <p:spPr bwMode="auto">
            <a:xfrm>
              <a:off x="7095920" y="1927041"/>
              <a:ext cx="3672352" cy="1530127"/>
            </a:xfrm>
            <a:custGeom>
              <a:avLst/>
              <a:gdLst>
                <a:gd name="T0" fmla="*/ 3589 w 3589"/>
                <a:gd name="T1" fmla="*/ 0 h 1363"/>
                <a:gd name="T2" fmla="*/ 2546 w 3589"/>
                <a:gd name="T3" fmla="*/ 21 h 1363"/>
                <a:gd name="T4" fmla="*/ 2212 w 3589"/>
                <a:gd name="T5" fmla="*/ 21 h 1363"/>
                <a:gd name="T6" fmla="*/ 1754 w 3589"/>
                <a:gd name="T7" fmla="*/ 21 h 1363"/>
                <a:gd name="T8" fmla="*/ 1116 w 3589"/>
                <a:gd name="T9" fmla="*/ 56 h 1363"/>
                <a:gd name="T10" fmla="*/ 501 w 3589"/>
                <a:gd name="T11" fmla="*/ 212 h 1363"/>
                <a:gd name="T12" fmla="*/ 190 w 3589"/>
                <a:gd name="T13" fmla="*/ 548 h 1363"/>
                <a:gd name="T14" fmla="*/ 56 w 3589"/>
                <a:gd name="T15" fmla="*/ 859 h 1363"/>
                <a:gd name="T16" fmla="*/ 0 w 3589"/>
                <a:gd name="T17" fmla="*/ 1363 h 1363"/>
                <a:gd name="T18" fmla="*/ 50 w 3589"/>
                <a:gd name="T19" fmla="*/ 1164 h 1363"/>
                <a:gd name="T20" fmla="*/ 64 w 3589"/>
                <a:gd name="T21" fmla="*/ 1074 h 1363"/>
                <a:gd name="T22" fmla="*/ 182 w 3589"/>
                <a:gd name="T23" fmla="*/ 776 h 1363"/>
                <a:gd name="T24" fmla="*/ 498 w 3589"/>
                <a:gd name="T25" fmla="*/ 387 h 1363"/>
                <a:gd name="T26" fmla="*/ 1136 w 3589"/>
                <a:gd name="T27" fmla="*/ 166 h 1363"/>
                <a:gd name="T28" fmla="*/ 1754 w 3589"/>
                <a:gd name="T29" fmla="*/ 112 h 1363"/>
                <a:gd name="T30" fmla="*/ 2318 w 3589"/>
                <a:gd name="T31" fmla="*/ 129 h 1363"/>
                <a:gd name="T32" fmla="*/ 2562 w 3589"/>
                <a:gd name="T33" fmla="*/ 120 h 1363"/>
                <a:gd name="T34" fmla="*/ 3589 w 3589"/>
                <a:gd name="T35" fmla="*/ 69 h 1363"/>
                <a:gd name="T36" fmla="*/ 3589 w 3589"/>
                <a:gd name="T3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9" h="1363">
                  <a:moveTo>
                    <a:pt x="3589" y="0"/>
                  </a:moveTo>
                  <a:lnTo>
                    <a:pt x="2546" y="21"/>
                  </a:lnTo>
                  <a:lnTo>
                    <a:pt x="2212" y="21"/>
                  </a:lnTo>
                  <a:lnTo>
                    <a:pt x="1754" y="21"/>
                  </a:lnTo>
                  <a:lnTo>
                    <a:pt x="1116" y="56"/>
                  </a:lnTo>
                  <a:lnTo>
                    <a:pt x="501" y="212"/>
                  </a:lnTo>
                  <a:lnTo>
                    <a:pt x="190" y="548"/>
                  </a:lnTo>
                  <a:lnTo>
                    <a:pt x="56" y="859"/>
                  </a:lnTo>
                  <a:lnTo>
                    <a:pt x="0" y="1363"/>
                  </a:lnTo>
                  <a:lnTo>
                    <a:pt x="50" y="1164"/>
                  </a:lnTo>
                  <a:lnTo>
                    <a:pt x="64" y="1074"/>
                  </a:lnTo>
                  <a:lnTo>
                    <a:pt x="182" y="776"/>
                  </a:lnTo>
                  <a:lnTo>
                    <a:pt x="498" y="387"/>
                  </a:lnTo>
                  <a:lnTo>
                    <a:pt x="1136" y="166"/>
                  </a:lnTo>
                  <a:lnTo>
                    <a:pt x="1754" y="112"/>
                  </a:lnTo>
                  <a:lnTo>
                    <a:pt x="2318" y="129"/>
                  </a:lnTo>
                  <a:lnTo>
                    <a:pt x="2562" y="120"/>
                  </a:lnTo>
                  <a:lnTo>
                    <a:pt x="3589" y="69"/>
                  </a:lnTo>
                  <a:lnTo>
                    <a:pt x="358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pitchFamily="34" charset="0"/>
                <a:cs typeface="Arial" panose="020B0604020202020204" pitchFamily="34" charset="0"/>
              </a:endParaRPr>
            </a:p>
          </p:txBody>
        </p:sp>
        <p:sp>
          <p:nvSpPr>
            <p:cNvPr id="1212" name="Freeform 153">
              <a:extLst>
                <a:ext uri="{FF2B5EF4-FFF2-40B4-BE49-F238E27FC236}">
                  <a16:creationId xmlns:a16="http://schemas.microsoft.com/office/drawing/2014/main" id="{F6FB0152-AE5D-41B8-A52A-8E2A639E0ADD}"/>
                </a:ext>
              </a:extLst>
            </p:cNvPr>
            <p:cNvSpPr>
              <a:spLocks/>
            </p:cNvSpPr>
            <p:nvPr/>
          </p:nvSpPr>
          <p:spPr bwMode="auto">
            <a:xfrm>
              <a:off x="7009946" y="1951719"/>
              <a:ext cx="3758327" cy="2160573"/>
            </a:xfrm>
            <a:custGeom>
              <a:avLst/>
              <a:gdLst>
                <a:gd name="T0" fmla="*/ 0 w 3671"/>
                <a:gd name="T1" fmla="*/ 1925 h 1925"/>
                <a:gd name="T2" fmla="*/ 132 w 3671"/>
                <a:gd name="T3" fmla="*/ 983 h 1925"/>
                <a:gd name="T4" fmla="*/ 270 w 3671"/>
                <a:gd name="T5" fmla="*/ 642 h 1925"/>
                <a:gd name="T6" fmla="*/ 580 w 3671"/>
                <a:gd name="T7" fmla="*/ 266 h 1925"/>
                <a:gd name="T8" fmla="*/ 1206 w 3671"/>
                <a:gd name="T9" fmla="*/ 85 h 1925"/>
                <a:gd name="T10" fmla="*/ 1826 w 3671"/>
                <a:gd name="T11" fmla="*/ 43 h 1925"/>
                <a:gd name="T12" fmla="*/ 2461 w 3671"/>
                <a:gd name="T13" fmla="*/ 43 h 1925"/>
                <a:gd name="T14" fmla="*/ 3671 w 3671"/>
                <a:gd name="T15" fmla="*/ 0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1" h="1925">
                  <a:moveTo>
                    <a:pt x="0" y="1925"/>
                  </a:moveTo>
                  <a:lnTo>
                    <a:pt x="132" y="983"/>
                  </a:lnTo>
                  <a:lnTo>
                    <a:pt x="270" y="642"/>
                  </a:lnTo>
                  <a:lnTo>
                    <a:pt x="580" y="266"/>
                  </a:lnTo>
                  <a:lnTo>
                    <a:pt x="1206" y="85"/>
                  </a:lnTo>
                  <a:lnTo>
                    <a:pt x="1826" y="43"/>
                  </a:lnTo>
                  <a:lnTo>
                    <a:pt x="2461" y="43"/>
                  </a:lnTo>
                  <a:lnTo>
                    <a:pt x="3671" y="0"/>
                  </a:lnTo>
                </a:path>
              </a:pathLst>
            </a:custGeom>
            <a:noFill/>
            <a:ln w="28575">
              <a:solidFill>
                <a:srgbClr val="046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GB" sz="750" dirty="0">
                <a:solidFill>
                  <a:srgbClr val="000000"/>
                </a:solidFill>
                <a:latin typeface="Arial" panose="020B0604020202020204" pitchFamily="34" charset="0"/>
                <a:cs typeface="Arial" panose="020B0604020202020204" pitchFamily="34" charset="0"/>
              </a:endParaRPr>
            </a:p>
          </p:txBody>
        </p:sp>
      </p:grpSp>
      <p:grpSp>
        <p:nvGrpSpPr>
          <p:cNvPr id="108" name="Group 107">
            <a:extLst>
              <a:ext uri="{FF2B5EF4-FFF2-40B4-BE49-F238E27FC236}">
                <a16:creationId xmlns:a16="http://schemas.microsoft.com/office/drawing/2014/main" id="{208FF441-D38D-44A8-94A6-47FA5AE8F3F1}"/>
              </a:ext>
            </a:extLst>
          </p:cNvPr>
          <p:cNvGrpSpPr>
            <a:grpSpLocks noChangeAspect="1"/>
          </p:cNvGrpSpPr>
          <p:nvPr/>
        </p:nvGrpSpPr>
        <p:grpSpPr>
          <a:xfrm>
            <a:off x="3468278" y="944900"/>
            <a:ext cx="5477824" cy="2209112"/>
            <a:chOff x="420109" y="1531615"/>
            <a:chExt cx="8907031" cy="3592047"/>
          </a:xfrm>
        </p:grpSpPr>
        <p:sp>
          <p:nvSpPr>
            <p:cNvPr id="109" name="Freeform: Shape 108">
              <a:extLst>
                <a:ext uri="{FF2B5EF4-FFF2-40B4-BE49-F238E27FC236}">
                  <a16:creationId xmlns:a16="http://schemas.microsoft.com/office/drawing/2014/main" id="{6B620048-0DC1-41B5-9356-1F77A920CA32}"/>
                </a:ext>
              </a:extLst>
            </p:cNvPr>
            <p:cNvSpPr/>
            <p:nvPr/>
          </p:nvSpPr>
          <p:spPr>
            <a:xfrm>
              <a:off x="1429431" y="1592081"/>
              <a:ext cx="7619888" cy="2624320"/>
            </a:xfrm>
            <a:custGeom>
              <a:avLst/>
              <a:gdLst>
                <a:gd name="connsiteX0" fmla="*/ 6056 w 5714916"/>
                <a:gd name="connsiteY0" fmla="*/ 2 h 2028111"/>
                <a:gd name="connsiteX1" fmla="*/ 11694 w 5714916"/>
                <a:gd name="connsiteY1" fmla="*/ 2 h 2028111"/>
                <a:gd name="connsiteX2" fmla="*/ 11694 w 5714916"/>
                <a:gd name="connsiteY2" fmla="*/ 76640 h 2028111"/>
                <a:gd name="connsiteX3" fmla="*/ 17333 w 5714916"/>
                <a:gd name="connsiteY3" fmla="*/ 76640 h 2028111"/>
                <a:gd name="connsiteX4" fmla="*/ 17333 w 5714916"/>
                <a:gd name="connsiteY4" fmla="*/ 118614 h 2028111"/>
                <a:gd name="connsiteX5" fmla="*/ 23597 w 5714916"/>
                <a:gd name="connsiteY5" fmla="*/ 118614 h 2028111"/>
                <a:gd name="connsiteX6" fmla="*/ 23597 w 5714916"/>
                <a:gd name="connsiteY6" fmla="*/ 136156 h 2028111"/>
                <a:gd name="connsiteX7" fmla="*/ 29236 w 5714916"/>
                <a:gd name="connsiteY7" fmla="*/ 136156 h 2028111"/>
                <a:gd name="connsiteX8" fmla="*/ 29236 w 5714916"/>
                <a:gd name="connsiteY8" fmla="*/ 153697 h 2028111"/>
                <a:gd name="connsiteX9" fmla="*/ 40303 w 5714916"/>
                <a:gd name="connsiteY9" fmla="*/ 153697 h 2028111"/>
                <a:gd name="connsiteX10" fmla="*/ 40303 w 5714916"/>
                <a:gd name="connsiteY10" fmla="*/ 172074 h 2028111"/>
                <a:gd name="connsiteX11" fmla="*/ 52624 w 5714916"/>
                <a:gd name="connsiteY11" fmla="*/ 172074 h 2028111"/>
                <a:gd name="connsiteX12" fmla="*/ 52624 w 5714916"/>
                <a:gd name="connsiteY12" fmla="*/ 180427 h 2028111"/>
                <a:gd name="connsiteX13" fmla="*/ 58471 w 5714916"/>
                <a:gd name="connsiteY13" fmla="*/ 180427 h 2028111"/>
                <a:gd name="connsiteX14" fmla="*/ 58471 w 5714916"/>
                <a:gd name="connsiteY14" fmla="*/ 190868 h 2028111"/>
                <a:gd name="connsiteX15" fmla="*/ 63901 w 5714916"/>
                <a:gd name="connsiteY15" fmla="*/ 190868 h 2028111"/>
                <a:gd name="connsiteX16" fmla="*/ 63901 w 5714916"/>
                <a:gd name="connsiteY16" fmla="*/ 234930 h 2028111"/>
                <a:gd name="connsiteX17" fmla="*/ 63901 w 5714916"/>
                <a:gd name="connsiteY17" fmla="*/ 245162 h 2028111"/>
                <a:gd name="connsiteX18" fmla="*/ 70374 w 5714916"/>
                <a:gd name="connsiteY18" fmla="*/ 245162 h 2028111"/>
                <a:gd name="connsiteX19" fmla="*/ 70374 w 5714916"/>
                <a:gd name="connsiteY19" fmla="*/ 289851 h 2028111"/>
                <a:gd name="connsiteX20" fmla="*/ 76221 w 5714916"/>
                <a:gd name="connsiteY20" fmla="*/ 289851 h 2028111"/>
                <a:gd name="connsiteX21" fmla="*/ 76221 w 5714916"/>
                <a:gd name="connsiteY21" fmla="*/ 339760 h 2028111"/>
                <a:gd name="connsiteX22" fmla="*/ 81859 w 5714916"/>
                <a:gd name="connsiteY22" fmla="*/ 339760 h 2028111"/>
                <a:gd name="connsiteX23" fmla="*/ 81859 w 5714916"/>
                <a:gd name="connsiteY23" fmla="*/ 362104 h 2028111"/>
                <a:gd name="connsiteX24" fmla="*/ 87498 w 5714916"/>
                <a:gd name="connsiteY24" fmla="*/ 362104 h 2028111"/>
                <a:gd name="connsiteX25" fmla="*/ 87498 w 5714916"/>
                <a:gd name="connsiteY25" fmla="*/ 376722 h 2028111"/>
                <a:gd name="connsiteX26" fmla="*/ 93136 w 5714916"/>
                <a:gd name="connsiteY26" fmla="*/ 376722 h 2028111"/>
                <a:gd name="connsiteX27" fmla="*/ 93136 w 5714916"/>
                <a:gd name="connsiteY27" fmla="*/ 407002 h 2028111"/>
                <a:gd name="connsiteX28" fmla="*/ 105248 w 5714916"/>
                <a:gd name="connsiteY28" fmla="*/ 407002 h 2028111"/>
                <a:gd name="connsiteX29" fmla="*/ 105248 w 5714916"/>
                <a:gd name="connsiteY29" fmla="*/ 412431 h 2028111"/>
                <a:gd name="connsiteX30" fmla="*/ 110677 w 5714916"/>
                <a:gd name="connsiteY30" fmla="*/ 412431 h 2028111"/>
                <a:gd name="connsiteX31" fmla="*/ 110677 w 5714916"/>
                <a:gd name="connsiteY31" fmla="*/ 428928 h 2028111"/>
                <a:gd name="connsiteX32" fmla="*/ 110677 w 5714916"/>
                <a:gd name="connsiteY32" fmla="*/ 434776 h 2028111"/>
                <a:gd name="connsiteX33" fmla="*/ 116107 w 5714916"/>
                <a:gd name="connsiteY33" fmla="*/ 434776 h 2028111"/>
                <a:gd name="connsiteX34" fmla="*/ 116107 w 5714916"/>
                <a:gd name="connsiteY34" fmla="*/ 475079 h 2028111"/>
                <a:gd name="connsiteX35" fmla="*/ 121954 w 5714916"/>
                <a:gd name="connsiteY35" fmla="*/ 475079 h 2028111"/>
                <a:gd name="connsiteX36" fmla="*/ 121954 w 5714916"/>
                <a:gd name="connsiteY36" fmla="*/ 503061 h 2028111"/>
                <a:gd name="connsiteX37" fmla="*/ 128427 w 5714916"/>
                <a:gd name="connsiteY37" fmla="*/ 503061 h 2028111"/>
                <a:gd name="connsiteX38" fmla="*/ 128427 w 5714916"/>
                <a:gd name="connsiteY38" fmla="*/ 516426 h 2028111"/>
                <a:gd name="connsiteX39" fmla="*/ 134692 w 5714916"/>
                <a:gd name="connsiteY39" fmla="*/ 516426 h 2028111"/>
                <a:gd name="connsiteX40" fmla="*/ 134692 w 5714916"/>
                <a:gd name="connsiteY40" fmla="*/ 534385 h 2028111"/>
                <a:gd name="connsiteX41" fmla="*/ 140122 w 5714916"/>
                <a:gd name="connsiteY41" fmla="*/ 534385 h 2028111"/>
                <a:gd name="connsiteX42" fmla="*/ 140122 w 5714916"/>
                <a:gd name="connsiteY42" fmla="*/ 552344 h 2028111"/>
                <a:gd name="connsiteX43" fmla="*/ 152025 w 5714916"/>
                <a:gd name="connsiteY43" fmla="*/ 552344 h 2028111"/>
                <a:gd name="connsiteX44" fmla="*/ 152025 w 5714916"/>
                <a:gd name="connsiteY44" fmla="*/ 565500 h 2028111"/>
                <a:gd name="connsiteX45" fmla="*/ 157454 w 5714916"/>
                <a:gd name="connsiteY45" fmla="*/ 565500 h 2028111"/>
                <a:gd name="connsiteX46" fmla="*/ 157454 w 5714916"/>
                <a:gd name="connsiteY46" fmla="*/ 584086 h 2028111"/>
                <a:gd name="connsiteX47" fmla="*/ 169357 w 5714916"/>
                <a:gd name="connsiteY47" fmla="*/ 584086 h 2028111"/>
                <a:gd name="connsiteX48" fmla="*/ 169357 w 5714916"/>
                <a:gd name="connsiteY48" fmla="*/ 601836 h 2028111"/>
                <a:gd name="connsiteX49" fmla="*/ 181678 w 5714916"/>
                <a:gd name="connsiteY49" fmla="*/ 601836 h 2028111"/>
                <a:gd name="connsiteX50" fmla="*/ 181678 w 5714916"/>
                <a:gd name="connsiteY50" fmla="*/ 606847 h 2028111"/>
                <a:gd name="connsiteX51" fmla="*/ 187316 w 5714916"/>
                <a:gd name="connsiteY51" fmla="*/ 606847 h 2028111"/>
                <a:gd name="connsiteX52" fmla="*/ 187316 w 5714916"/>
                <a:gd name="connsiteY52" fmla="*/ 616036 h 2028111"/>
                <a:gd name="connsiteX53" fmla="*/ 198593 w 5714916"/>
                <a:gd name="connsiteY53" fmla="*/ 616036 h 2028111"/>
                <a:gd name="connsiteX54" fmla="*/ 198593 w 5714916"/>
                <a:gd name="connsiteY54" fmla="*/ 624806 h 2028111"/>
                <a:gd name="connsiteX55" fmla="*/ 216343 w 5714916"/>
                <a:gd name="connsiteY55" fmla="*/ 624806 h 2028111"/>
                <a:gd name="connsiteX56" fmla="*/ 216343 w 5714916"/>
                <a:gd name="connsiteY56" fmla="*/ 637754 h 2028111"/>
                <a:gd name="connsiteX57" fmla="*/ 221981 w 5714916"/>
                <a:gd name="connsiteY57" fmla="*/ 637754 h 2028111"/>
                <a:gd name="connsiteX58" fmla="*/ 221981 w 5714916"/>
                <a:gd name="connsiteY58" fmla="*/ 665527 h 2028111"/>
                <a:gd name="connsiteX59" fmla="*/ 227619 w 5714916"/>
                <a:gd name="connsiteY59" fmla="*/ 665527 h 2028111"/>
                <a:gd name="connsiteX60" fmla="*/ 227619 w 5714916"/>
                <a:gd name="connsiteY60" fmla="*/ 684322 h 2028111"/>
                <a:gd name="connsiteX61" fmla="*/ 233466 w 5714916"/>
                <a:gd name="connsiteY61" fmla="*/ 684322 h 2028111"/>
                <a:gd name="connsiteX62" fmla="*/ 233466 w 5714916"/>
                <a:gd name="connsiteY62" fmla="*/ 688707 h 2028111"/>
                <a:gd name="connsiteX63" fmla="*/ 239731 w 5714916"/>
                <a:gd name="connsiteY63" fmla="*/ 688707 h 2028111"/>
                <a:gd name="connsiteX64" fmla="*/ 239731 w 5714916"/>
                <a:gd name="connsiteY64" fmla="*/ 697269 h 2028111"/>
                <a:gd name="connsiteX65" fmla="*/ 245996 w 5714916"/>
                <a:gd name="connsiteY65" fmla="*/ 697269 h 2028111"/>
                <a:gd name="connsiteX66" fmla="*/ 245996 w 5714916"/>
                <a:gd name="connsiteY66" fmla="*/ 706666 h 2028111"/>
                <a:gd name="connsiteX67" fmla="*/ 251843 w 5714916"/>
                <a:gd name="connsiteY67" fmla="*/ 706666 h 2028111"/>
                <a:gd name="connsiteX68" fmla="*/ 251843 w 5714916"/>
                <a:gd name="connsiteY68" fmla="*/ 719613 h 2028111"/>
                <a:gd name="connsiteX69" fmla="*/ 276067 w 5714916"/>
                <a:gd name="connsiteY69" fmla="*/ 719613 h 2028111"/>
                <a:gd name="connsiteX70" fmla="*/ 276067 w 5714916"/>
                <a:gd name="connsiteY70" fmla="*/ 724416 h 2028111"/>
                <a:gd name="connsiteX71" fmla="*/ 281079 w 5714916"/>
                <a:gd name="connsiteY71" fmla="*/ 724416 h 2028111"/>
                <a:gd name="connsiteX72" fmla="*/ 281079 w 5714916"/>
                <a:gd name="connsiteY72" fmla="*/ 733187 h 2028111"/>
                <a:gd name="connsiteX73" fmla="*/ 303214 w 5714916"/>
                <a:gd name="connsiteY73" fmla="*/ 733187 h 2028111"/>
                <a:gd name="connsiteX74" fmla="*/ 303214 w 5714916"/>
                <a:gd name="connsiteY74" fmla="*/ 737990 h 2028111"/>
                <a:gd name="connsiteX75" fmla="*/ 321173 w 5714916"/>
                <a:gd name="connsiteY75" fmla="*/ 737990 h 2028111"/>
                <a:gd name="connsiteX76" fmla="*/ 321173 w 5714916"/>
                <a:gd name="connsiteY76" fmla="*/ 742793 h 2028111"/>
                <a:gd name="connsiteX77" fmla="*/ 333076 w 5714916"/>
                <a:gd name="connsiteY77" fmla="*/ 742793 h 2028111"/>
                <a:gd name="connsiteX78" fmla="*/ 333076 w 5714916"/>
                <a:gd name="connsiteY78" fmla="*/ 729219 h 2028111"/>
                <a:gd name="connsiteX79" fmla="*/ 345188 w 5714916"/>
                <a:gd name="connsiteY79" fmla="*/ 729219 h 2028111"/>
                <a:gd name="connsiteX80" fmla="*/ 345188 w 5714916"/>
                <a:gd name="connsiteY80" fmla="*/ 720031 h 2028111"/>
                <a:gd name="connsiteX81" fmla="*/ 356464 w 5714916"/>
                <a:gd name="connsiteY81" fmla="*/ 720031 h 2028111"/>
                <a:gd name="connsiteX82" fmla="*/ 356464 w 5714916"/>
                <a:gd name="connsiteY82" fmla="*/ 724416 h 2028111"/>
                <a:gd name="connsiteX83" fmla="*/ 368367 w 5714916"/>
                <a:gd name="connsiteY83" fmla="*/ 724416 h 2028111"/>
                <a:gd name="connsiteX84" fmla="*/ 368367 w 5714916"/>
                <a:gd name="connsiteY84" fmla="*/ 715228 h 2028111"/>
                <a:gd name="connsiteX85" fmla="*/ 374215 w 5714916"/>
                <a:gd name="connsiteY85" fmla="*/ 715228 h 2028111"/>
                <a:gd name="connsiteX86" fmla="*/ 374215 w 5714916"/>
                <a:gd name="connsiteY86" fmla="*/ 702072 h 2028111"/>
                <a:gd name="connsiteX87" fmla="*/ 380479 w 5714916"/>
                <a:gd name="connsiteY87" fmla="*/ 702072 h 2028111"/>
                <a:gd name="connsiteX88" fmla="*/ 380479 w 5714916"/>
                <a:gd name="connsiteY88" fmla="*/ 696433 h 2028111"/>
                <a:gd name="connsiteX89" fmla="*/ 385282 w 5714916"/>
                <a:gd name="connsiteY89" fmla="*/ 696433 h 2028111"/>
                <a:gd name="connsiteX90" fmla="*/ 385282 w 5714916"/>
                <a:gd name="connsiteY90" fmla="*/ 688707 h 2028111"/>
                <a:gd name="connsiteX91" fmla="*/ 390921 w 5714916"/>
                <a:gd name="connsiteY91" fmla="*/ 688707 h 2028111"/>
                <a:gd name="connsiteX92" fmla="*/ 390921 w 5714916"/>
                <a:gd name="connsiteY92" fmla="*/ 670121 h 2028111"/>
                <a:gd name="connsiteX93" fmla="*/ 397603 w 5714916"/>
                <a:gd name="connsiteY93" fmla="*/ 670121 h 2028111"/>
                <a:gd name="connsiteX94" fmla="*/ 397603 w 5714916"/>
                <a:gd name="connsiteY94" fmla="*/ 683486 h 2028111"/>
                <a:gd name="connsiteX95" fmla="*/ 409088 w 5714916"/>
                <a:gd name="connsiteY95" fmla="*/ 683486 h 2028111"/>
                <a:gd name="connsiteX96" fmla="*/ 409088 w 5714916"/>
                <a:gd name="connsiteY96" fmla="*/ 646942 h 2028111"/>
                <a:gd name="connsiteX97" fmla="*/ 420574 w 5714916"/>
                <a:gd name="connsiteY97" fmla="*/ 646942 h 2028111"/>
                <a:gd name="connsiteX98" fmla="*/ 420574 w 5714916"/>
                <a:gd name="connsiteY98" fmla="*/ 624806 h 2028111"/>
                <a:gd name="connsiteX99" fmla="*/ 431850 w 5714916"/>
                <a:gd name="connsiteY99" fmla="*/ 624806 h 2028111"/>
                <a:gd name="connsiteX100" fmla="*/ 431850 w 5714916"/>
                <a:gd name="connsiteY100" fmla="*/ 733604 h 2028111"/>
                <a:gd name="connsiteX101" fmla="*/ 438115 w 5714916"/>
                <a:gd name="connsiteY101" fmla="*/ 733604 h 2028111"/>
                <a:gd name="connsiteX102" fmla="*/ 438115 w 5714916"/>
                <a:gd name="connsiteY102" fmla="*/ 774534 h 2028111"/>
                <a:gd name="connsiteX103" fmla="*/ 444589 w 5714916"/>
                <a:gd name="connsiteY103" fmla="*/ 774534 h 2028111"/>
                <a:gd name="connsiteX104" fmla="*/ 444589 w 5714916"/>
                <a:gd name="connsiteY104" fmla="*/ 814211 h 2028111"/>
                <a:gd name="connsiteX105" fmla="*/ 449809 w 5714916"/>
                <a:gd name="connsiteY105" fmla="*/ 814211 h 2028111"/>
                <a:gd name="connsiteX106" fmla="*/ 449809 w 5714916"/>
                <a:gd name="connsiteY106" fmla="*/ 818596 h 2028111"/>
                <a:gd name="connsiteX107" fmla="*/ 461086 w 5714916"/>
                <a:gd name="connsiteY107" fmla="*/ 818596 h 2028111"/>
                <a:gd name="connsiteX108" fmla="*/ 461086 w 5714916"/>
                <a:gd name="connsiteY108" fmla="*/ 841985 h 2028111"/>
                <a:gd name="connsiteX109" fmla="*/ 472989 w 5714916"/>
                <a:gd name="connsiteY109" fmla="*/ 841985 h 2028111"/>
                <a:gd name="connsiteX110" fmla="*/ 472989 w 5714916"/>
                <a:gd name="connsiteY110" fmla="*/ 845952 h 2028111"/>
                <a:gd name="connsiteX111" fmla="*/ 484265 w 5714916"/>
                <a:gd name="connsiteY111" fmla="*/ 845952 h 2028111"/>
                <a:gd name="connsiteX112" fmla="*/ 484265 w 5714916"/>
                <a:gd name="connsiteY112" fmla="*/ 841567 h 2028111"/>
                <a:gd name="connsiteX113" fmla="*/ 501389 w 5714916"/>
                <a:gd name="connsiteY113" fmla="*/ 841567 h 2028111"/>
                <a:gd name="connsiteX114" fmla="*/ 501389 w 5714916"/>
                <a:gd name="connsiteY114" fmla="*/ 832379 h 2028111"/>
                <a:gd name="connsiteX115" fmla="*/ 513710 w 5714916"/>
                <a:gd name="connsiteY115" fmla="*/ 832379 h 2028111"/>
                <a:gd name="connsiteX116" fmla="*/ 513710 w 5714916"/>
                <a:gd name="connsiteY116" fmla="*/ 840940 h 2028111"/>
                <a:gd name="connsiteX117" fmla="*/ 530833 w 5714916"/>
                <a:gd name="connsiteY117" fmla="*/ 840940 h 2028111"/>
                <a:gd name="connsiteX118" fmla="*/ 530833 w 5714916"/>
                <a:gd name="connsiteY118" fmla="*/ 824234 h 2028111"/>
                <a:gd name="connsiteX119" fmla="*/ 536681 w 5714916"/>
                <a:gd name="connsiteY119" fmla="*/ 824234 h 2028111"/>
                <a:gd name="connsiteX120" fmla="*/ 536681 w 5714916"/>
                <a:gd name="connsiteY120" fmla="*/ 814628 h 2028111"/>
                <a:gd name="connsiteX121" fmla="*/ 542528 w 5714916"/>
                <a:gd name="connsiteY121" fmla="*/ 814628 h 2028111"/>
                <a:gd name="connsiteX122" fmla="*/ 542528 w 5714916"/>
                <a:gd name="connsiteY122" fmla="*/ 823399 h 2028111"/>
                <a:gd name="connsiteX123" fmla="*/ 548166 w 5714916"/>
                <a:gd name="connsiteY123" fmla="*/ 823399 h 2028111"/>
                <a:gd name="connsiteX124" fmla="*/ 548166 w 5714916"/>
                <a:gd name="connsiteY124" fmla="*/ 829037 h 2028111"/>
                <a:gd name="connsiteX125" fmla="*/ 561322 w 5714916"/>
                <a:gd name="connsiteY125" fmla="*/ 829037 h 2028111"/>
                <a:gd name="connsiteX126" fmla="*/ 561322 w 5714916"/>
                <a:gd name="connsiteY126" fmla="*/ 810034 h 2028111"/>
                <a:gd name="connsiteX127" fmla="*/ 566125 w 5714916"/>
                <a:gd name="connsiteY127" fmla="*/ 810034 h 2028111"/>
                <a:gd name="connsiteX128" fmla="*/ 566125 w 5714916"/>
                <a:gd name="connsiteY128" fmla="*/ 801264 h 2028111"/>
                <a:gd name="connsiteX129" fmla="*/ 578028 w 5714916"/>
                <a:gd name="connsiteY129" fmla="*/ 801264 h 2028111"/>
                <a:gd name="connsiteX130" fmla="*/ 578028 w 5714916"/>
                <a:gd name="connsiteY130" fmla="*/ 787481 h 2028111"/>
                <a:gd name="connsiteX131" fmla="*/ 584501 w 5714916"/>
                <a:gd name="connsiteY131" fmla="*/ 787481 h 2028111"/>
                <a:gd name="connsiteX132" fmla="*/ 584501 w 5714916"/>
                <a:gd name="connsiteY132" fmla="*/ 769731 h 2028111"/>
                <a:gd name="connsiteX133" fmla="*/ 588887 w 5714916"/>
                <a:gd name="connsiteY133" fmla="*/ 769731 h 2028111"/>
                <a:gd name="connsiteX134" fmla="*/ 588887 w 5714916"/>
                <a:gd name="connsiteY134" fmla="*/ 765763 h 2028111"/>
                <a:gd name="connsiteX135" fmla="*/ 600999 w 5714916"/>
                <a:gd name="connsiteY135" fmla="*/ 765763 h 2028111"/>
                <a:gd name="connsiteX136" fmla="*/ 600999 w 5714916"/>
                <a:gd name="connsiteY136" fmla="*/ 755740 h 2028111"/>
                <a:gd name="connsiteX137" fmla="*/ 607472 w 5714916"/>
                <a:gd name="connsiteY137" fmla="*/ 755740 h 2028111"/>
                <a:gd name="connsiteX138" fmla="*/ 607472 w 5714916"/>
                <a:gd name="connsiteY138" fmla="*/ 733604 h 2028111"/>
                <a:gd name="connsiteX139" fmla="*/ 612484 w 5714916"/>
                <a:gd name="connsiteY139" fmla="*/ 733604 h 2028111"/>
                <a:gd name="connsiteX140" fmla="*/ 612484 w 5714916"/>
                <a:gd name="connsiteY140" fmla="*/ 727966 h 2028111"/>
                <a:gd name="connsiteX141" fmla="*/ 618331 w 5714916"/>
                <a:gd name="connsiteY141" fmla="*/ 727966 h 2028111"/>
                <a:gd name="connsiteX142" fmla="*/ 618331 w 5714916"/>
                <a:gd name="connsiteY142" fmla="*/ 714810 h 2028111"/>
                <a:gd name="connsiteX143" fmla="*/ 623969 w 5714916"/>
                <a:gd name="connsiteY143" fmla="*/ 714810 h 2028111"/>
                <a:gd name="connsiteX144" fmla="*/ 623969 w 5714916"/>
                <a:gd name="connsiteY144" fmla="*/ 692048 h 2028111"/>
                <a:gd name="connsiteX145" fmla="*/ 636081 w 5714916"/>
                <a:gd name="connsiteY145" fmla="*/ 692048 h 2028111"/>
                <a:gd name="connsiteX146" fmla="*/ 636081 w 5714916"/>
                <a:gd name="connsiteY146" fmla="*/ 662395 h 2028111"/>
                <a:gd name="connsiteX147" fmla="*/ 642346 w 5714916"/>
                <a:gd name="connsiteY147" fmla="*/ 662395 h 2028111"/>
                <a:gd name="connsiteX148" fmla="*/ 642346 w 5714916"/>
                <a:gd name="connsiteY148" fmla="*/ 701863 h 2028111"/>
                <a:gd name="connsiteX149" fmla="*/ 647358 w 5714916"/>
                <a:gd name="connsiteY149" fmla="*/ 701863 h 2028111"/>
                <a:gd name="connsiteX150" fmla="*/ 647358 w 5714916"/>
                <a:gd name="connsiteY150" fmla="*/ 773699 h 2028111"/>
                <a:gd name="connsiteX151" fmla="*/ 652996 w 5714916"/>
                <a:gd name="connsiteY151" fmla="*/ 773699 h 2028111"/>
                <a:gd name="connsiteX152" fmla="*/ 652996 w 5714916"/>
                <a:gd name="connsiteY152" fmla="*/ 850338 h 2028111"/>
                <a:gd name="connsiteX153" fmla="*/ 658634 w 5714916"/>
                <a:gd name="connsiteY153" fmla="*/ 850338 h 2028111"/>
                <a:gd name="connsiteX154" fmla="*/ 658634 w 5714916"/>
                <a:gd name="connsiteY154" fmla="*/ 863702 h 2028111"/>
                <a:gd name="connsiteX155" fmla="*/ 665317 w 5714916"/>
                <a:gd name="connsiteY155" fmla="*/ 863702 h 2028111"/>
                <a:gd name="connsiteX156" fmla="*/ 665317 w 5714916"/>
                <a:gd name="connsiteY156" fmla="*/ 869341 h 2028111"/>
                <a:gd name="connsiteX157" fmla="*/ 670955 w 5714916"/>
                <a:gd name="connsiteY157" fmla="*/ 869341 h 2028111"/>
                <a:gd name="connsiteX158" fmla="*/ 670955 w 5714916"/>
                <a:gd name="connsiteY158" fmla="*/ 877067 h 2028111"/>
                <a:gd name="connsiteX159" fmla="*/ 677429 w 5714916"/>
                <a:gd name="connsiteY159" fmla="*/ 877067 h 2028111"/>
                <a:gd name="connsiteX160" fmla="*/ 677429 w 5714916"/>
                <a:gd name="connsiteY160" fmla="*/ 887300 h 2028111"/>
                <a:gd name="connsiteX161" fmla="*/ 723161 w 5714916"/>
                <a:gd name="connsiteY161" fmla="*/ 887300 h 2028111"/>
                <a:gd name="connsiteX162" fmla="*/ 723161 w 5714916"/>
                <a:gd name="connsiteY162" fmla="*/ 895653 h 2028111"/>
                <a:gd name="connsiteX163" fmla="*/ 741120 w 5714916"/>
                <a:gd name="connsiteY163" fmla="*/ 895653 h 2028111"/>
                <a:gd name="connsiteX164" fmla="*/ 741120 w 5714916"/>
                <a:gd name="connsiteY164" fmla="*/ 882705 h 2028111"/>
                <a:gd name="connsiteX165" fmla="*/ 746967 w 5714916"/>
                <a:gd name="connsiteY165" fmla="*/ 882705 h 2028111"/>
                <a:gd name="connsiteX166" fmla="*/ 746967 w 5714916"/>
                <a:gd name="connsiteY166" fmla="*/ 873308 h 2028111"/>
                <a:gd name="connsiteX167" fmla="*/ 764091 w 5714916"/>
                <a:gd name="connsiteY167" fmla="*/ 873308 h 2028111"/>
                <a:gd name="connsiteX168" fmla="*/ 764091 w 5714916"/>
                <a:gd name="connsiteY168" fmla="*/ 868505 h 2028111"/>
                <a:gd name="connsiteX169" fmla="*/ 770774 w 5714916"/>
                <a:gd name="connsiteY169" fmla="*/ 868505 h 2028111"/>
                <a:gd name="connsiteX170" fmla="*/ 770774 w 5714916"/>
                <a:gd name="connsiteY170" fmla="*/ 855558 h 2028111"/>
                <a:gd name="connsiteX171" fmla="*/ 787688 w 5714916"/>
                <a:gd name="connsiteY171" fmla="*/ 855558 h 2028111"/>
                <a:gd name="connsiteX172" fmla="*/ 787688 w 5714916"/>
                <a:gd name="connsiteY172" fmla="*/ 859944 h 2028111"/>
                <a:gd name="connsiteX173" fmla="*/ 798965 w 5714916"/>
                <a:gd name="connsiteY173" fmla="*/ 859944 h 2028111"/>
                <a:gd name="connsiteX174" fmla="*/ 798965 w 5714916"/>
                <a:gd name="connsiteY174" fmla="*/ 851173 h 2028111"/>
                <a:gd name="connsiteX175" fmla="*/ 810450 w 5714916"/>
                <a:gd name="connsiteY175" fmla="*/ 851173 h 2028111"/>
                <a:gd name="connsiteX176" fmla="*/ 810450 w 5714916"/>
                <a:gd name="connsiteY176" fmla="*/ 823817 h 2028111"/>
                <a:gd name="connsiteX177" fmla="*/ 816089 w 5714916"/>
                <a:gd name="connsiteY177" fmla="*/ 823817 h 2028111"/>
                <a:gd name="connsiteX178" fmla="*/ 816089 w 5714916"/>
                <a:gd name="connsiteY178" fmla="*/ 809199 h 2028111"/>
                <a:gd name="connsiteX179" fmla="*/ 821727 w 5714916"/>
                <a:gd name="connsiteY179" fmla="*/ 809199 h 2028111"/>
                <a:gd name="connsiteX180" fmla="*/ 821727 w 5714916"/>
                <a:gd name="connsiteY180" fmla="*/ 796252 h 2028111"/>
                <a:gd name="connsiteX181" fmla="*/ 828618 w 5714916"/>
                <a:gd name="connsiteY181" fmla="*/ 796252 h 2028111"/>
                <a:gd name="connsiteX182" fmla="*/ 828618 w 5714916"/>
                <a:gd name="connsiteY182" fmla="*/ 782469 h 2028111"/>
                <a:gd name="connsiteX183" fmla="*/ 833630 w 5714916"/>
                <a:gd name="connsiteY183" fmla="*/ 782469 h 2028111"/>
                <a:gd name="connsiteX184" fmla="*/ 833630 w 5714916"/>
                <a:gd name="connsiteY184" fmla="*/ 769105 h 2028111"/>
                <a:gd name="connsiteX185" fmla="*/ 839895 w 5714916"/>
                <a:gd name="connsiteY185" fmla="*/ 769105 h 2028111"/>
                <a:gd name="connsiteX186" fmla="*/ 839895 w 5714916"/>
                <a:gd name="connsiteY186" fmla="*/ 741748 h 2028111"/>
                <a:gd name="connsiteX187" fmla="*/ 845533 w 5714916"/>
                <a:gd name="connsiteY187" fmla="*/ 741748 h 2028111"/>
                <a:gd name="connsiteX188" fmla="*/ 845533 w 5714916"/>
                <a:gd name="connsiteY188" fmla="*/ 723372 h 2028111"/>
                <a:gd name="connsiteX189" fmla="*/ 852006 w 5714916"/>
                <a:gd name="connsiteY189" fmla="*/ 723372 h 2028111"/>
                <a:gd name="connsiteX190" fmla="*/ 852006 w 5714916"/>
                <a:gd name="connsiteY190" fmla="*/ 728175 h 2028111"/>
                <a:gd name="connsiteX191" fmla="*/ 857645 w 5714916"/>
                <a:gd name="connsiteY191" fmla="*/ 728175 h 2028111"/>
                <a:gd name="connsiteX192" fmla="*/ 857645 w 5714916"/>
                <a:gd name="connsiteY192" fmla="*/ 800011 h 2028111"/>
                <a:gd name="connsiteX193" fmla="*/ 863492 w 5714916"/>
                <a:gd name="connsiteY193" fmla="*/ 800011 h 2028111"/>
                <a:gd name="connsiteX194" fmla="*/ 863492 w 5714916"/>
                <a:gd name="connsiteY194" fmla="*/ 868714 h 2028111"/>
                <a:gd name="connsiteX195" fmla="*/ 869339 w 5714916"/>
                <a:gd name="connsiteY195" fmla="*/ 868714 h 2028111"/>
                <a:gd name="connsiteX196" fmla="*/ 869339 w 5714916"/>
                <a:gd name="connsiteY196" fmla="*/ 891476 h 2028111"/>
                <a:gd name="connsiteX197" fmla="*/ 880407 w 5714916"/>
                <a:gd name="connsiteY197" fmla="*/ 891476 h 2028111"/>
                <a:gd name="connsiteX198" fmla="*/ 880407 w 5714916"/>
                <a:gd name="connsiteY198" fmla="*/ 895861 h 2028111"/>
                <a:gd name="connsiteX199" fmla="*/ 886254 w 5714916"/>
                <a:gd name="connsiteY199" fmla="*/ 895861 h 2028111"/>
                <a:gd name="connsiteX200" fmla="*/ 886254 w 5714916"/>
                <a:gd name="connsiteY200" fmla="*/ 900873 h 2028111"/>
                <a:gd name="connsiteX201" fmla="*/ 891683 w 5714916"/>
                <a:gd name="connsiteY201" fmla="*/ 900873 h 2028111"/>
                <a:gd name="connsiteX202" fmla="*/ 891683 w 5714916"/>
                <a:gd name="connsiteY202" fmla="*/ 909435 h 2028111"/>
                <a:gd name="connsiteX203" fmla="*/ 904630 w 5714916"/>
                <a:gd name="connsiteY203" fmla="*/ 909435 h 2028111"/>
                <a:gd name="connsiteX204" fmla="*/ 904630 w 5714916"/>
                <a:gd name="connsiteY204" fmla="*/ 913820 h 2028111"/>
                <a:gd name="connsiteX205" fmla="*/ 916533 w 5714916"/>
                <a:gd name="connsiteY205" fmla="*/ 913820 h 2028111"/>
                <a:gd name="connsiteX206" fmla="*/ 916533 w 5714916"/>
                <a:gd name="connsiteY206" fmla="*/ 908809 h 2028111"/>
                <a:gd name="connsiteX207" fmla="*/ 920919 w 5714916"/>
                <a:gd name="connsiteY207" fmla="*/ 908809 h 2028111"/>
                <a:gd name="connsiteX208" fmla="*/ 920919 w 5714916"/>
                <a:gd name="connsiteY208" fmla="*/ 900456 h 2028111"/>
                <a:gd name="connsiteX209" fmla="*/ 927392 w 5714916"/>
                <a:gd name="connsiteY209" fmla="*/ 900456 h 2028111"/>
                <a:gd name="connsiteX210" fmla="*/ 927392 w 5714916"/>
                <a:gd name="connsiteY210" fmla="*/ 895861 h 2028111"/>
                <a:gd name="connsiteX211" fmla="*/ 939922 w 5714916"/>
                <a:gd name="connsiteY211" fmla="*/ 895861 h 2028111"/>
                <a:gd name="connsiteX212" fmla="*/ 939922 w 5714916"/>
                <a:gd name="connsiteY212" fmla="*/ 899829 h 2028111"/>
                <a:gd name="connsiteX213" fmla="*/ 944725 w 5714916"/>
                <a:gd name="connsiteY213" fmla="*/ 899829 h 2028111"/>
                <a:gd name="connsiteX214" fmla="*/ 944725 w 5714916"/>
                <a:gd name="connsiteY214" fmla="*/ 905467 h 2028111"/>
                <a:gd name="connsiteX215" fmla="*/ 950572 w 5714916"/>
                <a:gd name="connsiteY215" fmla="*/ 905467 h 2028111"/>
                <a:gd name="connsiteX216" fmla="*/ 950572 w 5714916"/>
                <a:gd name="connsiteY216" fmla="*/ 909226 h 2028111"/>
                <a:gd name="connsiteX217" fmla="*/ 956419 w 5714916"/>
                <a:gd name="connsiteY217" fmla="*/ 909226 h 2028111"/>
                <a:gd name="connsiteX218" fmla="*/ 956419 w 5714916"/>
                <a:gd name="connsiteY218" fmla="*/ 905467 h 2028111"/>
                <a:gd name="connsiteX219" fmla="*/ 962684 w 5714916"/>
                <a:gd name="connsiteY219" fmla="*/ 905467 h 2028111"/>
                <a:gd name="connsiteX220" fmla="*/ 962684 w 5714916"/>
                <a:gd name="connsiteY220" fmla="*/ 895861 h 2028111"/>
                <a:gd name="connsiteX221" fmla="*/ 967696 w 5714916"/>
                <a:gd name="connsiteY221" fmla="*/ 895861 h 2028111"/>
                <a:gd name="connsiteX222" fmla="*/ 967696 w 5714916"/>
                <a:gd name="connsiteY222" fmla="*/ 886673 h 2028111"/>
                <a:gd name="connsiteX223" fmla="*/ 991084 w 5714916"/>
                <a:gd name="connsiteY223" fmla="*/ 886673 h 2028111"/>
                <a:gd name="connsiteX224" fmla="*/ 991084 w 5714916"/>
                <a:gd name="connsiteY224" fmla="*/ 873308 h 2028111"/>
                <a:gd name="connsiteX225" fmla="*/ 997558 w 5714916"/>
                <a:gd name="connsiteY225" fmla="*/ 873308 h 2028111"/>
                <a:gd name="connsiteX226" fmla="*/ 997558 w 5714916"/>
                <a:gd name="connsiteY226" fmla="*/ 864120 h 2028111"/>
                <a:gd name="connsiteX227" fmla="*/ 1003196 w 5714916"/>
                <a:gd name="connsiteY227" fmla="*/ 864120 h 2028111"/>
                <a:gd name="connsiteX228" fmla="*/ 1003196 w 5714916"/>
                <a:gd name="connsiteY228" fmla="*/ 855349 h 2028111"/>
                <a:gd name="connsiteX229" fmla="*/ 1015308 w 5714916"/>
                <a:gd name="connsiteY229" fmla="*/ 855349 h 2028111"/>
                <a:gd name="connsiteX230" fmla="*/ 1015308 w 5714916"/>
                <a:gd name="connsiteY230" fmla="*/ 850546 h 2028111"/>
                <a:gd name="connsiteX231" fmla="*/ 1021781 w 5714916"/>
                <a:gd name="connsiteY231" fmla="*/ 850546 h 2028111"/>
                <a:gd name="connsiteX232" fmla="*/ 1021781 w 5714916"/>
                <a:gd name="connsiteY232" fmla="*/ 837808 h 2028111"/>
                <a:gd name="connsiteX233" fmla="*/ 1026584 w 5714916"/>
                <a:gd name="connsiteY233" fmla="*/ 837808 h 2028111"/>
                <a:gd name="connsiteX234" fmla="*/ 1026584 w 5714916"/>
                <a:gd name="connsiteY234" fmla="*/ 815673 h 2028111"/>
                <a:gd name="connsiteX235" fmla="*/ 1032431 w 5714916"/>
                <a:gd name="connsiteY235" fmla="*/ 815673 h 2028111"/>
                <a:gd name="connsiteX236" fmla="*/ 1032431 w 5714916"/>
                <a:gd name="connsiteY236" fmla="*/ 801055 h 2028111"/>
                <a:gd name="connsiteX237" fmla="*/ 1049137 w 5714916"/>
                <a:gd name="connsiteY237" fmla="*/ 801055 h 2028111"/>
                <a:gd name="connsiteX238" fmla="*/ 1049137 w 5714916"/>
                <a:gd name="connsiteY238" fmla="*/ 786855 h 2028111"/>
                <a:gd name="connsiteX239" fmla="*/ 1055611 w 5714916"/>
                <a:gd name="connsiteY239" fmla="*/ 786855 h 2028111"/>
                <a:gd name="connsiteX240" fmla="*/ 1055611 w 5714916"/>
                <a:gd name="connsiteY240" fmla="*/ 765346 h 2028111"/>
                <a:gd name="connsiteX241" fmla="*/ 1062084 w 5714916"/>
                <a:gd name="connsiteY241" fmla="*/ 765346 h 2028111"/>
                <a:gd name="connsiteX242" fmla="*/ 1062084 w 5714916"/>
                <a:gd name="connsiteY242" fmla="*/ 750728 h 2028111"/>
                <a:gd name="connsiteX243" fmla="*/ 1066888 w 5714916"/>
                <a:gd name="connsiteY243" fmla="*/ 750728 h 2028111"/>
                <a:gd name="connsiteX244" fmla="*/ 1066888 w 5714916"/>
                <a:gd name="connsiteY244" fmla="*/ 805858 h 2028111"/>
                <a:gd name="connsiteX245" fmla="*/ 1072526 w 5714916"/>
                <a:gd name="connsiteY245" fmla="*/ 805858 h 2028111"/>
                <a:gd name="connsiteX246" fmla="*/ 1072526 w 5714916"/>
                <a:gd name="connsiteY246" fmla="*/ 868714 h 2028111"/>
                <a:gd name="connsiteX247" fmla="*/ 1078791 w 5714916"/>
                <a:gd name="connsiteY247" fmla="*/ 868714 h 2028111"/>
                <a:gd name="connsiteX248" fmla="*/ 1078791 w 5714916"/>
                <a:gd name="connsiteY248" fmla="*/ 905050 h 2028111"/>
                <a:gd name="connsiteX249" fmla="*/ 1084638 w 5714916"/>
                <a:gd name="connsiteY249" fmla="*/ 905050 h 2028111"/>
                <a:gd name="connsiteX250" fmla="*/ 1084638 w 5714916"/>
                <a:gd name="connsiteY250" fmla="*/ 914238 h 2028111"/>
                <a:gd name="connsiteX251" fmla="*/ 1090067 w 5714916"/>
                <a:gd name="connsiteY251" fmla="*/ 914238 h 2028111"/>
                <a:gd name="connsiteX252" fmla="*/ 1090067 w 5714916"/>
                <a:gd name="connsiteY252" fmla="*/ 922591 h 2028111"/>
                <a:gd name="connsiteX253" fmla="*/ 1103223 w 5714916"/>
                <a:gd name="connsiteY253" fmla="*/ 922591 h 2028111"/>
                <a:gd name="connsiteX254" fmla="*/ 1103223 w 5714916"/>
                <a:gd name="connsiteY254" fmla="*/ 919041 h 2028111"/>
                <a:gd name="connsiteX255" fmla="*/ 1108235 w 5714916"/>
                <a:gd name="connsiteY255" fmla="*/ 919041 h 2028111"/>
                <a:gd name="connsiteX256" fmla="*/ 1108235 w 5714916"/>
                <a:gd name="connsiteY256" fmla="*/ 914238 h 2028111"/>
                <a:gd name="connsiteX257" fmla="*/ 1114082 w 5714916"/>
                <a:gd name="connsiteY257" fmla="*/ 914238 h 2028111"/>
                <a:gd name="connsiteX258" fmla="*/ 1114082 w 5714916"/>
                <a:gd name="connsiteY258" fmla="*/ 909435 h 2028111"/>
                <a:gd name="connsiteX259" fmla="*/ 1132041 w 5714916"/>
                <a:gd name="connsiteY259" fmla="*/ 909435 h 2028111"/>
                <a:gd name="connsiteX260" fmla="*/ 1132041 w 5714916"/>
                <a:gd name="connsiteY260" fmla="*/ 923426 h 2028111"/>
                <a:gd name="connsiteX261" fmla="*/ 1154803 w 5714916"/>
                <a:gd name="connsiteY261" fmla="*/ 923426 h 2028111"/>
                <a:gd name="connsiteX262" fmla="*/ 1154803 w 5714916"/>
                <a:gd name="connsiteY262" fmla="*/ 918832 h 2028111"/>
                <a:gd name="connsiteX263" fmla="*/ 1160441 w 5714916"/>
                <a:gd name="connsiteY263" fmla="*/ 918832 h 2028111"/>
                <a:gd name="connsiteX264" fmla="*/ 1160441 w 5714916"/>
                <a:gd name="connsiteY264" fmla="*/ 914238 h 2028111"/>
                <a:gd name="connsiteX265" fmla="*/ 1166706 w 5714916"/>
                <a:gd name="connsiteY265" fmla="*/ 914238 h 2028111"/>
                <a:gd name="connsiteX266" fmla="*/ 1166706 w 5714916"/>
                <a:gd name="connsiteY266" fmla="*/ 909435 h 2028111"/>
                <a:gd name="connsiteX267" fmla="*/ 1172135 w 5714916"/>
                <a:gd name="connsiteY267" fmla="*/ 909435 h 2028111"/>
                <a:gd name="connsiteX268" fmla="*/ 1172135 w 5714916"/>
                <a:gd name="connsiteY268" fmla="*/ 905467 h 2028111"/>
                <a:gd name="connsiteX269" fmla="*/ 1177565 w 5714916"/>
                <a:gd name="connsiteY269" fmla="*/ 905467 h 2028111"/>
                <a:gd name="connsiteX270" fmla="*/ 1177565 w 5714916"/>
                <a:gd name="connsiteY270" fmla="*/ 896905 h 2028111"/>
                <a:gd name="connsiteX271" fmla="*/ 1207218 w 5714916"/>
                <a:gd name="connsiteY271" fmla="*/ 896905 h 2028111"/>
                <a:gd name="connsiteX272" fmla="*/ 1207218 w 5714916"/>
                <a:gd name="connsiteY272" fmla="*/ 882288 h 2028111"/>
                <a:gd name="connsiteX273" fmla="*/ 1212856 w 5714916"/>
                <a:gd name="connsiteY273" fmla="*/ 882288 h 2028111"/>
                <a:gd name="connsiteX274" fmla="*/ 1212856 w 5714916"/>
                <a:gd name="connsiteY274" fmla="*/ 869132 h 2028111"/>
                <a:gd name="connsiteX275" fmla="*/ 1219330 w 5714916"/>
                <a:gd name="connsiteY275" fmla="*/ 869132 h 2028111"/>
                <a:gd name="connsiteX276" fmla="*/ 1219330 w 5714916"/>
                <a:gd name="connsiteY276" fmla="*/ 860361 h 2028111"/>
                <a:gd name="connsiteX277" fmla="*/ 1224968 w 5714916"/>
                <a:gd name="connsiteY277" fmla="*/ 860361 h 2028111"/>
                <a:gd name="connsiteX278" fmla="*/ 1224968 w 5714916"/>
                <a:gd name="connsiteY278" fmla="*/ 851590 h 2028111"/>
                <a:gd name="connsiteX279" fmla="*/ 1231233 w 5714916"/>
                <a:gd name="connsiteY279" fmla="*/ 851590 h 2028111"/>
                <a:gd name="connsiteX280" fmla="*/ 1231233 w 5714916"/>
                <a:gd name="connsiteY280" fmla="*/ 837808 h 2028111"/>
                <a:gd name="connsiteX281" fmla="*/ 1236245 w 5714916"/>
                <a:gd name="connsiteY281" fmla="*/ 837808 h 2028111"/>
                <a:gd name="connsiteX282" fmla="*/ 1236245 w 5714916"/>
                <a:gd name="connsiteY282" fmla="*/ 829037 h 2028111"/>
                <a:gd name="connsiteX283" fmla="*/ 1242718 w 5714916"/>
                <a:gd name="connsiteY283" fmla="*/ 829037 h 2028111"/>
                <a:gd name="connsiteX284" fmla="*/ 1242718 w 5714916"/>
                <a:gd name="connsiteY284" fmla="*/ 815255 h 2028111"/>
                <a:gd name="connsiteX285" fmla="*/ 1253995 w 5714916"/>
                <a:gd name="connsiteY285" fmla="*/ 815255 h 2028111"/>
                <a:gd name="connsiteX286" fmla="*/ 1253995 w 5714916"/>
                <a:gd name="connsiteY286" fmla="*/ 806484 h 2028111"/>
                <a:gd name="connsiteX287" fmla="*/ 1260468 w 5714916"/>
                <a:gd name="connsiteY287" fmla="*/ 806484 h 2028111"/>
                <a:gd name="connsiteX288" fmla="*/ 1260468 w 5714916"/>
                <a:gd name="connsiteY288" fmla="*/ 797087 h 2028111"/>
                <a:gd name="connsiteX289" fmla="*/ 1265898 w 5714916"/>
                <a:gd name="connsiteY289" fmla="*/ 797087 h 2028111"/>
                <a:gd name="connsiteX290" fmla="*/ 1265898 w 5714916"/>
                <a:gd name="connsiteY290" fmla="*/ 784767 h 2028111"/>
                <a:gd name="connsiteX291" fmla="*/ 1272162 w 5714916"/>
                <a:gd name="connsiteY291" fmla="*/ 784767 h 2028111"/>
                <a:gd name="connsiteX292" fmla="*/ 1272162 w 5714916"/>
                <a:gd name="connsiteY292" fmla="*/ 769940 h 2028111"/>
                <a:gd name="connsiteX293" fmla="*/ 1278010 w 5714916"/>
                <a:gd name="connsiteY293" fmla="*/ 769940 h 2028111"/>
                <a:gd name="connsiteX294" fmla="*/ 1278010 w 5714916"/>
                <a:gd name="connsiteY294" fmla="*/ 819640 h 2028111"/>
                <a:gd name="connsiteX295" fmla="*/ 1283439 w 5714916"/>
                <a:gd name="connsiteY295" fmla="*/ 819640 h 2028111"/>
                <a:gd name="connsiteX296" fmla="*/ 1283439 w 5714916"/>
                <a:gd name="connsiteY296" fmla="*/ 868923 h 2028111"/>
                <a:gd name="connsiteX297" fmla="*/ 1289913 w 5714916"/>
                <a:gd name="connsiteY297" fmla="*/ 868923 h 2028111"/>
                <a:gd name="connsiteX298" fmla="*/ 1289913 w 5714916"/>
                <a:gd name="connsiteY298" fmla="*/ 905467 h 2028111"/>
                <a:gd name="connsiteX299" fmla="*/ 1300563 w 5714916"/>
                <a:gd name="connsiteY299" fmla="*/ 905467 h 2028111"/>
                <a:gd name="connsiteX300" fmla="*/ 1300563 w 5714916"/>
                <a:gd name="connsiteY300" fmla="*/ 914864 h 2028111"/>
                <a:gd name="connsiteX301" fmla="*/ 1306410 w 5714916"/>
                <a:gd name="connsiteY301" fmla="*/ 914864 h 2028111"/>
                <a:gd name="connsiteX302" fmla="*/ 1306410 w 5714916"/>
                <a:gd name="connsiteY302" fmla="*/ 919667 h 2028111"/>
                <a:gd name="connsiteX303" fmla="*/ 1312675 w 5714916"/>
                <a:gd name="connsiteY303" fmla="*/ 919667 h 2028111"/>
                <a:gd name="connsiteX304" fmla="*/ 1312675 w 5714916"/>
                <a:gd name="connsiteY304" fmla="*/ 928021 h 2028111"/>
                <a:gd name="connsiteX305" fmla="*/ 1318313 w 5714916"/>
                <a:gd name="connsiteY305" fmla="*/ 928021 h 2028111"/>
                <a:gd name="connsiteX306" fmla="*/ 1318313 w 5714916"/>
                <a:gd name="connsiteY306" fmla="*/ 932406 h 2028111"/>
                <a:gd name="connsiteX307" fmla="*/ 1330634 w 5714916"/>
                <a:gd name="connsiteY307" fmla="*/ 932406 h 2028111"/>
                <a:gd name="connsiteX308" fmla="*/ 1330634 w 5714916"/>
                <a:gd name="connsiteY308" fmla="*/ 929273 h 2028111"/>
                <a:gd name="connsiteX309" fmla="*/ 1330425 w 5714916"/>
                <a:gd name="connsiteY309" fmla="*/ 928438 h 2028111"/>
                <a:gd name="connsiteX310" fmla="*/ 1341701 w 5714916"/>
                <a:gd name="connsiteY310" fmla="*/ 928438 h 2028111"/>
                <a:gd name="connsiteX311" fmla="*/ 1341701 w 5714916"/>
                <a:gd name="connsiteY311" fmla="*/ 920294 h 2028111"/>
                <a:gd name="connsiteX312" fmla="*/ 1348384 w 5714916"/>
                <a:gd name="connsiteY312" fmla="*/ 920294 h 2028111"/>
                <a:gd name="connsiteX313" fmla="*/ 1348384 w 5714916"/>
                <a:gd name="connsiteY313" fmla="*/ 914447 h 2028111"/>
                <a:gd name="connsiteX314" fmla="*/ 1376784 w 5714916"/>
                <a:gd name="connsiteY314" fmla="*/ 914447 h 2028111"/>
                <a:gd name="connsiteX315" fmla="*/ 1376784 w 5714916"/>
                <a:gd name="connsiteY315" fmla="*/ 910270 h 2028111"/>
                <a:gd name="connsiteX316" fmla="*/ 1389522 w 5714916"/>
                <a:gd name="connsiteY316" fmla="*/ 910270 h 2028111"/>
                <a:gd name="connsiteX317" fmla="*/ 1389522 w 5714916"/>
                <a:gd name="connsiteY317" fmla="*/ 913612 h 2028111"/>
                <a:gd name="connsiteX318" fmla="*/ 1400590 w 5714916"/>
                <a:gd name="connsiteY318" fmla="*/ 913612 h 2028111"/>
                <a:gd name="connsiteX319" fmla="*/ 1400590 w 5714916"/>
                <a:gd name="connsiteY319" fmla="*/ 901709 h 2028111"/>
                <a:gd name="connsiteX320" fmla="*/ 1405602 w 5714916"/>
                <a:gd name="connsiteY320" fmla="*/ 901709 h 2028111"/>
                <a:gd name="connsiteX321" fmla="*/ 1405602 w 5714916"/>
                <a:gd name="connsiteY321" fmla="*/ 892103 h 2028111"/>
                <a:gd name="connsiteX322" fmla="*/ 1411658 w 5714916"/>
                <a:gd name="connsiteY322" fmla="*/ 892103 h 2028111"/>
                <a:gd name="connsiteX323" fmla="*/ 1411658 w 5714916"/>
                <a:gd name="connsiteY323" fmla="*/ 887926 h 2028111"/>
                <a:gd name="connsiteX324" fmla="*/ 1417922 w 5714916"/>
                <a:gd name="connsiteY324" fmla="*/ 887926 h 2028111"/>
                <a:gd name="connsiteX325" fmla="*/ 1417922 w 5714916"/>
                <a:gd name="connsiteY325" fmla="*/ 882705 h 2028111"/>
                <a:gd name="connsiteX326" fmla="*/ 1423561 w 5714916"/>
                <a:gd name="connsiteY326" fmla="*/ 882705 h 2028111"/>
                <a:gd name="connsiteX327" fmla="*/ 1423561 w 5714916"/>
                <a:gd name="connsiteY327" fmla="*/ 878738 h 2028111"/>
                <a:gd name="connsiteX328" fmla="*/ 1429617 w 5714916"/>
                <a:gd name="connsiteY328" fmla="*/ 878738 h 2028111"/>
                <a:gd name="connsiteX329" fmla="*/ 1429617 w 5714916"/>
                <a:gd name="connsiteY329" fmla="*/ 869132 h 2028111"/>
                <a:gd name="connsiteX330" fmla="*/ 1434837 w 5714916"/>
                <a:gd name="connsiteY330" fmla="*/ 869132 h 2028111"/>
                <a:gd name="connsiteX331" fmla="*/ 1434837 w 5714916"/>
                <a:gd name="connsiteY331" fmla="*/ 859526 h 2028111"/>
                <a:gd name="connsiteX332" fmla="*/ 1441102 w 5714916"/>
                <a:gd name="connsiteY332" fmla="*/ 859526 h 2028111"/>
                <a:gd name="connsiteX333" fmla="*/ 1441102 w 5714916"/>
                <a:gd name="connsiteY333" fmla="*/ 850546 h 2028111"/>
                <a:gd name="connsiteX334" fmla="*/ 1447158 w 5714916"/>
                <a:gd name="connsiteY334" fmla="*/ 850546 h 2028111"/>
                <a:gd name="connsiteX335" fmla="*/ 1447158 w 5714916"/>
                <a:gd name="connsiteY335" fmla="*/ 837808 h 2028111"/>
                <a:gd name="connsiteX336" fmla="*/ 1452796 w 5714916"/>
                <a:gd name="connsiteY336" fmla="*/ 837808 h 2028111"/>
                <a:gd name="connsiteX337" fmla="*/ 1452796 w 5714916"/>
                <a:gd name="connsiteY337" fmla="*/ 824234 h 2028111"/>
                <a:gd name="connsiteX338" fmla="*/ 1464699 w 5714916"/>
                <a:gd name="connsiteY338" fmla="*/ 824234 h 2028111"/>
                <a:gd name="connsiteX339" fmla="*/ 1464699 w 5714916"/>
                <a:gd name="connsiteY339" fmla="*/ 815255 h 2028111"/>
                <a:gd name="connsiteX340" fmla="*/ 1475349 w 5714916"/>
                <a:gd name="connsiteY340" fmla="*/ 815255 h 2028111"/>
                <a:gd name="connsiteX341" fmla="*/ 1475349 w 5714916"/>
                <a:gd name="connsiteY341" fmla="*/ 796670 h 2028111"/>
                <a:gd name="connsiteX342" fmla="*/ 1481614 w 5714916"/>
                <a:gd name="connsiteY342" fmla="*/ 796670 h 2028111"/>
                <a:gd name="connsiteX343" fmla="*/ 1481614 w 5714916"/>
                <a:gd name="connsiteY343" fmla="*/ 778919 h 2028111"/>
                <a:gd name="connsiteX344" fmla="*/ 1487670 w 5714916"/>
                <a:gd name="connsiteY344" fmla="*/ 778919 h 2028111"/>
                <a:gd name="connsiteX345" fmla="*/ 1487670 w 5714916"/>
                <a:gd name="connsiteY345" fmla="*/ 814628 h 2028111"/>
                <a:gd name="connsiteX346" fmla="*/ 1493308 w 5714916"/>
                <a:gd name="connsiteY346" fmla="*/ 814628 h 2028111"/>
                <a:gd name="connsiteX347" fmla="*/ 1493308 w 5714916"/>
                <a:gd name="connsiteY347" fmla="*/ 860152 h 2028111"/>
                <a:gd name="connsiteX348" fmla="*/ 1499155 w 5714916"/>
                <a:gd name="connsiteY348" fmla="*/ 860152 h 2028111"/>
                <a:gd name="connsiteX349" fmla="*/ 1499155 w 5714916"/>
                <a:gd name="connsiteY349" fmla="*/ 905467 h 2028111"/>
                <a:gd name="connsiteX350" fmla="*/ 1505002 w 5714916"/>
                <a:gd name="connsiteY350" fmla="*/ 905467 h 2028111"/>
                <a:gd name="connsiteX351" fmla="*/ 1505002 w 5714916"/>
                <a:gd name="connsiteY351" fmla="*/ 909644 h 2028111"/>
                <a:gd name="connsiteX352" fmla="*/ 1511058 w 5714916"/>
                <a:gd name="connsiteY352" fmla="*/ 909644 h 2028111"/>
                <a:gd name="connsiteX353" fmla="*/ 1511058 w 5714916"/>
                <a:gd name="connsiteY353" fmla="*/ 919459 h 2028111"/>
                <a:gd name="connsiteX354" fmla="*/ 1522126 w 5714916"/>
                <a:gd name="connsiteY354" fmla="*/ 919459 h 2028111"/>
                <a:gd name="connsiteX355" fmla="*/ 1522126 w 5714916"/>
                <a:gd name="connsiteY355" fmla="*/ 923217 h 2028111"/>
                <a:gd name="connsiteX356" fmla="*/ 1534029 w 5714916"/>
                <a:gd name="connsiteY356" fmla="*/ 923217 h 2028111"/>
                <a:gd name="connsiteX357" fmla="*/ 1534029 w 5714916"/>
                <a:gd name="connsiteY357" fmla="*/ 928856 h 2028111"/>
                <a:gd name="connsiteX358" fmla="*/ 1541129 w 5714916"/>
                <a:gd name="connsiteY358" fmla="*/ 928856 h 2028111"/>
                <a:gd name="connsiteX359" fmla="*/ 1541129 w 5714916"/>
                <a:gd name="connsiteY359" fmla="*/ 932615 h 2028111"/>
                <a:gd name="connsiteX360" fmla="*/ 1563891 w 5714916"/>
                <a:gd name="connsiteY360" fmla="*/ 932615 h 2028111"/>
                <a:gd name="connsiteX361" fmla="*/ 1563891 w 5714916"/>
                <a:gd name="connsiteY361" fmla="*/ 928438 h 2028111"/>
                <a:gd name="connsiteX362" fmla="*/ 1569112 w 5714916"/>
                <a:gd name="connsiteY362" fmla="*/ 928438 h 2028111"/>
                <a:gd name="connsiteX363" fmla="*/ 1569112 w 5714916"/>
                <a:gd name="connsiteY363" fmla="*/ 924262 h 2028111"/>
                <a:gd name="connsiteX364" fmla="*/ 1574959 w 5714916"/>
                <a:gd name="connsiteY364" fmla="*/ 924262 h 2028111"/>
                <a:gd name="connsiteX365" fmla="*/ 1574959 w 5714916"/>
                <a:gd name="connsiteY365" fmla="*/ 915700 h 2028111"/>
                <a:gd name="connsiteX366" fmla="*/ 1592709 w 5714916"/>
                <a:gd name="connsiteY366" fmla="*/ 915700 h 2028111"/>
                <a:gd name="connsiteX367" fmla="*/ 1592709 w 5714916"/>
                <a:gd name="connsiteY367" fmla="*/ 905050 h 2028111"/>
                <a:gd name="connsiteX368" fmla="*/ 1598974 w 5714916"/>
                <a:gd name="connsiteY368" fmla="*/ 905050 h 2028111"/>
                <a:gd name="connsiteX369" fmla="*/ 1598974 w 5714916"/>
                <a:gd name="connsiteY369" fmla="*/ 892103 h 2028111"/>
                <a:gd name="connsiteX370" fmla="*/ 1604612 w 5714916"/>
                <a:gd name="connsiteY370" fmla="*/ 892103 h 2028111"/>
                <a:gd name="connsiteX371" fmla="*/ 1604612 w 5714916"/>
                <a:gd name="connsiteY371" fmla="*/ 873099 h 2028111"/>
                <a:gd name="connsiteX372" fmla="*/ 1610459 w 5714916"/>
                <a:gd name="connsiteY372" fmla="*/ 873099 h 2028111"/>
                <a:gd name="connsiteX373" fmla="*/ 1610459 w 5714916"/>
                <a:gd name="connsiteY373" fmla="*/ 887717 h 2028111"/>
                <a:gd name="connsiteX374" fmla="*/ 1616515 w 5714916"/>
                <a:gd name="connsiteY374" fmla="*/ 887717 h 2028111"/>
                <a:gd name="connsiteX375" fmla="*/ 1616515 w 5714916"/>
                <a:gd name="connsiteY375" fmla="*/ 901500 h 2028111"/>
                <a:gd name="connsiteX376" fmla="*/ 1627792 w 5714916"/>
                <a:gd name="connsiteY376" fmla="*/ 901500 h 2028111"/>
                <a:gd name="connsiteX377" fmla="*/ 1627792 w 5714916"/>
                <a:gd name="connsiteY377" fmla="*/ 887300 h 2028111"/>
                <a:gd name="connsiteX378" fmla="*/ 1633639 w 5714916"/>
                <a:gd name="connsiteY378" fmla="*/ 887300 h 2028111"/>
                <a:gd name="connsiteX379" fmla="*/ 1633639 w 5714916"/>
                <a:gd name="connsiteY379" fmla="*/ 874144 h 2028111"/>
                <a:gd name="connsiteX380" fmla="*/ 1638859 w 5714916"/>
                <a:gd name="connsiteY380" fmla="*/ 874144 h 2028111"/>
                <a:gd name="connsiteX381" fmla="*/ 1638859 w 5714916"/>
                <a:gd name="connsiteY381" fmla="*/ 865582 h 2028111"/>
                <a:gd name="connsiteX382" fmla="*/ 1651598 w 5714916"/>
                <a:gd name="connsiteY382" fmla="*/ 865582 h 2028111"/>
                <a:gd name="connsiteX383" fmla="*/ 1651598 w 5714916"/>
                <a:gd name="connsiteY383" fmla="*/ 859735 h 2028111"/>
                <a:gd name="connsiteX384" fmla="*/ 1656401 w 5714916"/>
                <a:gd name="connsiteY384" fmla="*/ 859735 h 2028111"/>
                <a:gd name="connsiteX385" fmla="*/ 1656401 w 5714916"/>
                <a:gd name="connsiteY385" fmla="*/ 851173 h 2028111"/>
                <a:gd name="connsiteX386" fmla="*/ 1661621 w 5714916"/>
                <a:gd name="connsiteY386" fmla="*/ 851173 h 2028111"/>
                <a:gd name="connsiteX387" fmla="*/ 1661621 w 5714916"/>
                <a:gd name="connsiteY387" fmla="*/ 841358 h 2028111"/>
                <a:gd name="connsiteX388" fmla="*/ 1668304 w 5714916"/>
                <a:gd name="connsiteY388" fmla="*/ 841358 h 2028111"/>
                <a:gd name="connsiteX389" fmla="*/ 1668304 w 5714916"/>
                <a:gd name="connsiteY389" fmla="*/ 827784 h 2028111"/>
                <a:gd name="connsiteX390" fmla="*/ 1675195 w 5714916"/>
                <a:gd name="connsiteY390" fmla="*/ 827784 h 2028111"/>
                <a:gd name="connsiteX391" fmla="*/ 1675195 w 5714916"/>
                <a:gd name="connsiteY391" fmla="*/ 810661 h 2028111"/>
                <a:gd name="connsiteX392" fmla="*/ 1680207 w 5714916"/>
                <a:gd name="connsiteY392" fmla="*/ 810661 h 2028111"/>
                <a:gd name="connsiteX393" fmla="*/ 1680207 w 5714916"/>
                <a:gd name="connsiteY393" fmla="*/ 796670 h 2028111"/>
                <a:gd name="connsiteX394" fmla="*/ 1686472 w 5714916"/>
                <a:gd name="connsiteY394" fmla="*/ 796670 h 2028111"/>
                <a:gd name="connsiteX395" fmla="*/ 1686472 w 5714916"/>
                <a:gd name="connsiteY395" fmla="*/ 815464 h 2028111"/>
                <a:gd name="connsiteX396" fmla="*/ 1691274 w 5714916"/>
                <a:gd name="connsiteY396" fmla="*/ 815464 h 2028111"/>
                <a:gd name="connsiteX397" fmla="*/ 1691274 w 5714916"/>
                <a:gd name="connsiteY397" fmla="*/ 833214 h 2028111"/>
                <a:gd name="connsiteX398" fmla="*/ 1697331 w 5714916"/>
                <a:gd name="connsiteY398" fmla="*/ 833214 h 2028111"/>
                <a:gd name="connsiteX399" fmla="*/ 1697331 w 5714916"/>
                <a:gd name="connsiteY399" fmla="*/ 850964 h 2028111"/>
                <a:gd name="connsiteX400" fmla="*/ 1703386 w 5714916"/>
                <a:gd name="connsiteY400" fmla="*/ 850964 h 2028111"/>
                <a:gd name="connsiteX401" fmla="*/ 1703386 w 5714916"/>
                <a:gd name="connsiteY401" fmla="*/ 883541 h 2028111"/>
                <a:gd name="connsiteX402" fmla="*/ 1709025 w 5714916"/>
                <a:gd name="connsiteY402" fmla="*/ 883541 h 2028111"/>
                <a:gd name="connsiteX403" fmla="*/ 1709025 w 5714916"/>
                <a:gd name="connsiteY403" fmla="*/ 910270 h 2028111"/>
                <a:gd name="connsiteX404" fmla="*/ 1715080 w 5714916"/>
                <a:gd name="connsiteY404" fmla="*/ 910270 h 2028111"/>
                <a:gd name="connsiteX405" fmla="*/ 1715080 w 5714916"/>
                <a:gd name="connsiteY405" fmla="*/ 915073 h 2028111"/>
                <a:gd name="connsiteX406" fmla="*/ 1721137 w 5714916"/>
                <a:gd name="connsiteY406" fmla="*/ 915073 h 2028111"/>
                <a:gd name="connsiteX407" fmla="*/ 1721137 w 5714916"/>
                <a:gd name="connsiteY407" fmla="*/ 919041 h 2028111"/>
                <a:gd name="connsiteX408" fmla="*/ 1738260 w 5714916"/>
                <a:gd name="connsiteY408" fmla="*/ 919041 h 2028111"/>
                <a:gd name="connsiteX409" fmla="*/ 1738260 w 5714916"/>
                <a:gd name="connsiteY409" fmla="*/ 923844 h 2028111"/>
                <a:gd name="connsiteX410" fmla="*/ 1750372 w 5714916"/>
                <a:gd name="connsiteY410" fmla="*/ 923844 h 2028111"/>
                <a:gd name="connsiteX411" fmla="*/ 1750372 w 5714916"/>
                <a:gd name="connsiteY411" fmla="*/ 927812 h 2028111"/>
                <a:gd name="connsiteX412" fmla="*/ 1768122 w 5714916"/>
                <a:gd name="connsiteY412" fmla="*/ 927812 h 2028111"/>
                <a:gd name="connsiteX413" fmla="*/ 1768122 w 5714916"/>
                <a:gd name="connsiteY413" fmla="*/ 923635 h 2028111"/>
                <a:gd name="connsiteX414" fmla="*/ 1780234 w 5714916"/>
                <a:gd name="connsiteY414" fmla="*/ 923635 h 2028111"/>
                <a:gd name="connsiteX415" fmla="*/ 1780234 w 5714916"/>
                <a:gd name="connsiteY415" fmla="*/ 919667 h 2028111"/>
                <a:gd name="connsiteX416" fmla="*/ 1791511 w 5714916"/>
                <a:gd name="connsiteY416" fmla="*/ 919667 h 2028111"/>
                <a:gd name="connsiteX417" fmla="*/ 1791511 w 5714916"/>
                <a:gd name="connsiteY417" fmla="*/ 914864 h 2028111"/>
                <a:gd name="connsiteX418" fmla="*/ 1802787 w 5714916"/>
                <a:gd name="connsiteY418" fmla="*/ 914864 h 2028111"/>
                <a:gd name="connsiteX419" fmla="*/ 1802787 w 5714916"/>
                <a:gd name="connsiteY419" fmla="*/ 910270 h 2028111"/>
                <a:gd name="connsiteX420" fmla="*/ 1808008 w 5714916"/>
                <a:gd name="connsiteY420" fmla="*/ 910270 h 2028111"/>
                <a:gd name="connsiteX421" fmla="*/ 1808008 w 5714916"/>
                <a:gd name="connsiteY421" fmla="*/ 906094 h 2028111"/>
                <a:gd name="connsiteX422" fmla="*/ 1831605 w 5714916"/>
                <a:gd name="connsiteY422" fmla="*/ 906094 h 2028111"/>
                <a:gd name="connsiteX423" fmla="*/ 1831605 w 5714916"/>
                <a:gd name="connsiteY423" fmla="*/ 900456 h 2028111"/>
                <a:gd name="connsiteX424" fmla="*/ 1837661 w 5714916"/>
                <a:gd name="connsiteY424" fmla="*/ 900456 h 2028111"/>
                <a:gd name="connsiteX425" fmla="*/ 1837661 w 5714916"/>
                <a:gd name="connsiteY425" fmla="*/ 891685 h 2028111"/>
                <a:gd name="connsiteX426" fmla="*/ 1843717 w 5714916"/>
                <a:gd name="connsiteY426" fmla="*/ 891685 h 2028111"/>
                <a:gd name="connsiteX427" fmla="*/ 1843717 w 5714916"/>
                <a:gd name="connsiteY427" fmla="*/ 886464 h 2028111"/>
                <a:gd name="connsiteX428" fmla="*/ 1849773 w 5714916"/>
                <a:gd name="connsiteY428" fmla="*/ 886464 h 2028111"/>
                <a:gd name="connsiteX429" fmla="*/ 1849773 w 5714916"/>
                <a:gd name="connsiteY429" fmla="*/ 874352 h 2028111"/>
                <a:gd name="connsiteX430" fmla="*/ 1855620 w 5714916"/>
                <a:gd name="connsiteY430" fmla="*/ 874352 h 2028111"/>
                <a:gd name="connsiteX431" fmla="*/ 1860632 w 5714916"/>
                <a:gd name="connsiteY431" fmla="*/ 874352 h 2028111"/>
                <a:gd name="connsiteX432" fmla="*/ 1860632 w 5714916"/>
                <a:gd name="connsiteY432" fmla="*/ 869341 h 2028111"/>
                <a:gd name="connsiteX433" fmla="*/ 1866270 w 5714916"/>
                <a:gd name="connsiteY433" fmla="*/ 869341 h 2028111"/>
                <a:gd name="connsiteX434" fmla="*/ 1866270 w 5714916"/>
                <a:gd name="connsiteY434" fmla="*/ 847205 h 2028111"/>
                <a:gd name="connsiteX435" fmla="*/ 1871491 w 5714916"/>
                <a:gd name="connsiteY435" fmla="*/ 847205 h 2028111"/>
                <a:gd name="connsiteX436" fmla="*/ 1871491 w 5714916"/>
                <a:gd name="connsiteY436" fmla="*/ 827993 h 2028111"/>
                <a:gd name="connsiteX437" fmla="*/ 1879217 w 5714916"/>
                <a:gd name="connsiteY437" fmla="*/ 827993 h 2028111"/>
                <a:gd name="connsiteX438" fmla="*/ 1879217 w 5714916"/>
                <a:gd name="connsiteY438" fmla="*/ 823190 h 2028111"/>
                <a:gd name="connsiteX439" fmla="*/ 1896758 w 5714916"/>
                <a:gd name="connsiteY439" fmla="*/ 823190 h 2028111"/>
                <a:gd name="connsiteX440" fmla="*/ 1896758 w 5714916"/>
                <a:gd name="connsiteY440" fmla="*/ 814002 h 2028111"/>
                <a:gd name="connsiteX441" fmla="*/ 1901561 w 5714916"/>
                <a:gd name="connsiteY441" fmla="*/ 814002 h 2028111"/>
                <a:gd name="connsiteX442" fmla="*/ 1901561 w 5714916"/>
                <a:gd name="connsiteY442" fmla="*/ 801890 h 2028111"/>
                <a:gd name="connsiteX443" fmla="*/ 1914300 w 5714916"/>
                <a:gd name="connsiteY443" fmla="*/ 801890 h 2028111"/>
                <a:gd name="connsiteX444" fmla="*/ 1914300 w 5714916"/>
                <a:gd name="connsiteY444" fmla="*/ 851382 h 2028111"/>
                <a:gd name="connsiteX445" fmla="*/ 1919103 w 5714916"/>
                <a:gd name="connsiteY445" fmla="*/ 851382 h 2028111"/>
                <a:gd name="connsiteX446" fmla="*/ 1919103 w 5714916"/>
                <a:gd name="connsiteY446" fmla="*/ 905885 h 2028111"/>
                <a:gd name="connsiteX447" fmla="*/ 1924741 w 5714916"/>
                <a:gd name="connsiteY447" fmla="*/ 905885 h 2028111"/>
                <a:gd name="connsiteX448" fmla="*/ 1924741 w 5714916"/>
                <a:gd name="connsiteY448" fmla="*/ 919459 h 2028111"/>
                <a:gd name="connsiteX449" fmla="*/ 1942491 w 5714916"/>
                <a:gd name="connsiteY449" fmla="*/ 919459 h 2028111"/>
                <a:gd name="connsiteX450" fmla="*/ 1942491 w 5714916"/>
                <a:gd name="connsiteY450" fmla="*/ 924053 h 2028111"/>
                <a:gd name="connsiteX451" fmla="*/ 1948547 w 5714916"/>
                <a:gd name="connsiteY451" fmla="*/ 924053 h 2028111"/>
                <a:gd name="connsiteX452" fmla="*/ 1948547 w 5714916"/>
                <a:gd name="connsiteY452" fmla="*/ 933032 h 2028111"/>
                <a:gd name="connsiteX453" fmla="*/ 1971309 w 5714916"/>
                <a:gd name="connsiteY453" fmla="*/ 933032 h 2028111"/>
                <a:gd name="connsiteX454" fmla="*/ 1971309 w 5714916"/>
                <a:gd name="connsiteY454" fmla="*/ 928856 h 2028111"/>
                <a:gd name="connsiteX455" fmla="*/ 1989268 w 5714916"/>
                <a:gd name="connsiteY455" fmla="*/ 928856 h 2028111"/>
                <a:gd name="connsiteX456" fmla="*/ 1989268 w 5714916"/>
                <a:gd name="connsiteY456" fmla="*/ 924053 h 2028111"/>
                <a:gd name="connsiteX457" fmla="*/ 2001380 w 5714916"/>
                <a:gd name="connsiteY457" fmla="*/ 924053 h 2028111"/>
                <a:gd name="connsiteX458" fmla="*/ 2001380 w 5714916"/>
                <a:gd name="connsiteY458" fmla="*/ 920085 h 2028111"/>
                <a:gd name="connsiteX459" fmla="*/ 2007436 w 5714916"/>
                <a:gd name="connsiteY459" fmla="*/ 920085 h 2028111"/>
                <a:gd name="connsiteX460" fmla="*/ 2007436 w 5714916"/>
                <a:gd name="connsiteY460" fmla="*/ 915282 h 2028111"/>
                <a:gd name="connsiteX461" fmla="*/ 2013492 w 5714916"/>
                <a:gd name="connsiteY461" fmla="*/ 915282 h 2028111"/>
                <a:gd name="connsiteX462" fmla="*/ 2013492 w 5714916"/>
                <a:gd name="connsiteY462" fmla="*/ 911106 h 2028111"/>
                <a:gd name="connsiteX463" fmla="*/ 2019130 w 5714916"/>
                <a:gd name="connsiteY463" fmla="*/ 911106 h 2028111"/>
                <a:gd name="connsiteX464" fmla="*/ 2019130 w 5714916"/>
                <a:gd name="connsiteY464" fmla="*/ 905885 h 2028111"/>
                <a:gd name="connsiteX465" fmla="*/ 2024977 w 5714916"/>
                <a:gd name="connsiteY465" fmla="*/ 905885 h 2028111"/>
                <a:gd name="connsiteX466" fmla="*/ 2024977 w 5714916"/>
                <a:gd name="connsiteY466" fmla="*/ 902126 h 2028111"/>
                <a:gd name="connsiteX467" fmla="*/ 2030197 w 5714916"/>
                <a:gd name="connsiteY467" fmla="*/ 902126 h 2028111"/>
                <a:gd name="connsiteX468" fmla="*/ 2030197 w 5714916"/>
                <a:gd name="connsiteY468" fmla="*/ 897323 h 2028111"/>
                <a:gd name="connsiteX469" fmla="*/ 2047739 w 5714916"/>
                <a:gd name="connsiteY469" fmla="*/ 897323 h 2028111"/>
                <a:gd name="connsiteX470" fmla="*/ 2047739 w 5714916"/>
                <a:gd name="connsiteY470" fmla="*/ 892729 h 2028111"/>
                <a:gd name="connsiteX471" fmla="*/ 2059433 w 5714916"/>
                <a:gd name="connsiteY471" fmla="*/ 892729 h 2028111"/>
                <a:gd name="connsiteX472" fmla="*/ 2059433 w 5714916"/>
                <a:gd name="connsiteY472" fmla="*/ 878738 h 2028111"/>
                <a:gd name="connsiteX473" fmla="*/ 2065072 w 5714916"/>
                <a:gd name="connsiteY473" fmla="*/ 878738 h 2028111"/>
                <a:gd name="connsiteX474" fmla="*/ 2065072 w 5714916"/>
                <a:gd name="connsiteY474" fmla="*/ 869758 h 2028111"/>
                <a:gd name="connsiteX475" fmla="*/ 2071754 w 5714916"/>
                <a:gd name="connsiteY475" fmla="*/ 869758 h 2028111"/>
                <a:gd name="connsiteX476" fmla="*/ 2071754 w 5714916"/>
                <a:gd name="connsiteY476" fmla="*/ 860152 h 2028111"/>
                <a:gd name="connsiteX477" fmla="*/ 2094516 w 5714916"/>
                <a:gd name="connsiteY477" fmla="*/ 860152 h 2028111"/>
                <a:gd name="connsiteX478" fmla="*/ 2094516 w 5714916"/>
                <a:gd name="connsiteY478" fmla="*/ 847205 h 2028111"/>
                <a:gd name="connsiteX479" fmla="*/ 2100781 w 5714916"/>
                <a:gd name="connsiteY479" fmla="*/ 847205 h 2028111"/>
                <a:gd name="connsiteX480" fmla="*/ 2100781 w 5714916"/>
                <a:gd name="connsiteY480" fmla="*/ 837808 h 2028111"/>
                <a:gd name="connsiteX481" fmla="*/ 2105792 w 5714916"/>
                <a:gd name="connsiteY481" fmla="*/ 837808 h 2028111"/>
                <a:gd name="connsiteX482" fmla="*/ 2105792 w 5714916"/>
                <a:gd name="connsiteY482" fmla="*/ 823817 h 2028111"/>
                <a:gd name="connsiteX483" fmla="*/ 2112475 w 5714916"/>
                <a:gd name="connsiteY483" fmla="*/ 823817 h 2028111"/>
                <a:gd name="connsiteX484" fmla="*/ 2112475 w 5714916"/>
                <a:gd name="connsiteY484" fmla="*/ 819223 h 2028111"/>
                <a:gd name="connsiteX485" fmla="*/ 2117069 w 5714916"/>
                <a:gd name="connsiteY485" fmla="*/ 819223 h 2028111"/>
                <a:gd name="connsiteX486" fmla="*/ 2117069 w 5714916"/>
                <a:gd name="connsiteY486" fmla="*/ 810661 h 2028111"/>
                <a:gd name="connsiteX487" fmla="*/ 2123751 w 5714916"/>
                <a:gd name="connsiteY487" fmla="*/ 810661 h 2028111"/>
                <a:gd name="connsiteX488" fmla="*/ 2123751 w 5714916"/>
                <a:gd name="connsiteY488" fmla="*/ 851590 h 2028111"/>
                <a:gd name="connsiteX489" fmla="*/ 2130434 w 5714916"/>
                <a:gd name="connsiteY489" fmla="*/ 851590 h 2028111"/>
                <a:gd name="connsiteX490" fmla="*/ 2130434 w 5714916"/>
                <a:gd name="connsiteY490" fmla="*/ 891894 h 2028111"/>
                <a:gd name="connsiteX491" fmla="*/ 2135654 w 5714916"/>
                <a:gd name="connsiteY491" fmla="*/ 891894 h 2028111"/>
                <a:gd name="connsiteX492" fmla="*/ 2135654 w 5714916"/>
                <a:gd name="connsiteY492" fmla="*/ 909644 h 2028111"/>
                <a:gd name="connsiteX493" fmla="*/ 2141293 w 5714916"/>
                <a:gd name="connsiteY493" fmla="*/ 909644 h 2028111"/>
                <a:gd name="connsiteX494" fmla="*/ 2141293 w 5714916"/>
                <a:gd name="connsiteY494" fmla="*/ 923217 h 2028111"/>
                <a:gd name="connsiteX495" fmla="*/ 2147975 w 5714916"/>
                <a:gd name="connsiteY495" fmla="*/ 923217 h 2028111"/>
                <a:gd name="connsiteX496" fmla="*/ 2147975 w 5714916"/>
                <a:gd name="connsiteY496" fmla="*/ 928021 h 2028111"/>
                <a:gd name="connsiteX497" fmla="*/ 2165099 w 5714916"/>
                <a:gd name="connsiteY497" fmla="*/ 928021 h 2028111"/>
                <a:gd name="connsiteX498" fmla="*/ 2165099 w 5714916"/>
                <a:gd name="connsiteY498" fmla="*/ 924053 h 2028111"/>
                <a:gd name="connsiteX499" fmla="*/ 2170946 w 5714916"/>
                <a:gd name="connsiteY499" fmla="*/ 924053 h 2028111"/>
                <a:gd name="connsiteX500" fmla="*/ 2170946 w 5714916"/>
                <a:gd name="connsiteY500" fmla="*/ 918832 h 2028111"/>
                <a:gd name="connsiteX501" fmla="*/ 2177002 w 5714916"/>
                <a:gd name="connsiteY501" fmla="*/ 918832 h 2028111"/>
                <a:gd name="connsiteX502" fmla="*/ 2177002 w 5714916"/>
                <a:gd name="connsiteY502" fmla="*/ 914656 h 2028111"/>
                <a:gd name="connsiteX503" fmla="*/ 2188905 w 5714916"/>
                <a:gd name="connsiteY503" fmla="*/ 914656 h 2028111"/>
                <a:gd name="connsiteX504" fmla="*/ 2188905 w 5714916"/>
                <a:gd name="connsiteY504" fmla="*/ 919250 h 2028111"/>
                <a:gd name="connsiteX505" fmla="*/ 2193917 w 5714916"/>
                <a:gd name="connsiteY505" fmla="*/ 919250 h 2028111"/>
                <a:gd name="connsiteX506" fmla="*/ 2193917 w 5714916"/>
                <a:gd name="connsiteY506" fmla="*/ 923426 h 2028111"/>
                <a:gd name="connsiteX507" fmla="*/ 2211876 w 5714916"/>
                <a:gd name="connsiteY507" fmla="*/ 923426 h 2028111"/>
                <a:gd name="connsiteX508" fmla="*/ 2211876 w 5714916"/>
                <a:gd name="connsiteY508" fmla="*/ 919250 h 2028111"/>
                <a:gd name="connsiteX509" fmla="*/ 2222943 w 5714916"/>
                <a:gd name="connsiteY509" fmla="*/ 919250 h 2028111"/>
                <a:gd name="connsiteX510" fmla="*/ 2222943 w 5714916"/>
                <a:gd name="connsiteY510" fmla="*/ 911106 h 2028111"/>
                <a:gd name="connsiteX511" fmla="*/ 2246540 w 5714916"/>
                <a:gd name="connsiteY511" fmla="*/ 911106 h 2028111"/>
                <a:gd name="connsiteX512" fmla="*/ 2246540 w 5714916"/>
                <a:gd name="connsiteY512" fmla="*/ 905467 h 2028111"/>
                <a:gd name="connsiteX513" fmla="*/ 2252805 w 5714916"/>
                <a:gd name="connsiteY513" fmla="*/ 905467 h 2028111"/>
                <a:gd name="connsiteX514" fmla="*/ 2252805 w 5714916"/>
                <a:gd name="connsiteY514" fmla="*/ 896697 h 2028111"/>
                <a:gd name="connsiteX515" fmla="*/ 2257817 w 5714916"/>
                <a:gd name="connsiteY515" fmla="*/ 896697 h 2028111"/>
                <a:gd name="connsiteX516" fmla="*/ 2257817 w 5714916"/>
                <a:gd name="connsiteY516" fmla="*/ 887091 h 2028111"/>
                <a:gd name="connsiteX517" fmla="*/ 2263873 w 5714916"/>
                <a:gd name="connsiteY517" fmla="*/ 887091 h 2028111"/>
                <a:gd name="connsiteX518" fmla="*/ 2263873 w 5714916"/>
                <a:gd name="connsiteY518" fmla="*/ 874144 h 2028111"/>
                <a:gd name="connsiteX519" fmla="*/ 2270138 w 5714916"/>
                <a:gd name="connsiteY519" fmla="*/ 874144 h 2028111"/>
                <a:gd name="connsiteX520" fmla="*/ 2270138 w 5714916"/>
                <a:gd name="connsiteY520" fmla="*/ 868923 h 2028111"/>
                <a:gd name="connsiteX521" fmla="*/ 2275358 w 5714916"/>
                <a:gd name="connsiteY521" fmla="*/ 868923 h 2028111"/>
                <a:gd name="connsiteX522" fmla="*/ 2275358 w 5714916"/>
                <a:gd name="connsiteY522" fmla="*/ 878529 h 2028111"/>
                <a:gd name="connsiteX523" fmla="*/ 2281623 w 5714916"/>
                <a:gd name="connsiteY523" fmla="*/ 878529 h 2028111"/>
                <a:gd name="connsiteX524" fmla="*/ 2281623 w 5714916"/>
                <a:gd name="connsiteY524" fmla="*/ 882288 h 2028111"/>
                <a:gd name="connsiteX525" fmla="*/ 2292273 w 5714916"/>
                <a:gd name="connsiteY525" fmla="*/ 882288 h 2028111"/>
                <a:gd name="connsiteX526" fmla="*/ 2292273 w 5714916"/>
                <a:gd name="connsiteY526" fmla="*/ 878947 h 2028111"/>
                <a:gd name="connsiteX527" fmla="*/ 2299164 w 5714916"/>
                <a:gd name="connsiteY527" fmla="*/ 878947 h 2028111"/>
                <a:gd name="connsiteX528" fmla="*/ 2299164 w 5714916"/>
                <a:gd name="connsiteY528" fmla="*/ 874352 h 2028111"/>
                <a:gd name="connsiteX529" fmla="*/ 2304803 w 5714916"/>
                <a:gd name="connsiteY529" fmla="*/ 874352 h 2028111"/>
                <a:gd name="connsiteX530" fmla="*/ 2304803 w 5714916"/>
                <a:gd name="connsiteY530" fmla="*/ 851590 h 2028111"/>
                <a:gd name="connsiteX531" fmla="*/ 2310650 w 5714916"/>
                <a:gd name="connsiteY531" fmla="*/ 851590 h 2028111"/>
                <a:gd name="connsiteX532" fmla="*/ 2310650 w 5714916"/>
                <a:gd name="connsiteY532" fmla="*/ 833005 h 2028111"/>
                <a:gd name="connsiteX533" fmla="*/ 2316497 w 5714916"/>
                <a:gd name="connsiteY533" fmla="*/ 833005 h 2028111"/>
                <a:gd name="connsiteX534" fmla="*/ 2316497 w 5714916"/>
                <a:gd name="connsiteY534" fmla="*/ 819640 h 2028111"/>
                <a:gd name="connsiteX535" fmla="*/ 2322135 w 5714916"/>
                <a:gd name="connsiteY535" fmla="*/ 819640 h 2028111"/>
                <a:gd name="connsiteX536" fmla="*/ 2322135 w 5714916"/>
                <a:gd name="connsiteY536" fmla="*/ 815046 h 2028111"/>
                <a:gd name="connsiteX537" fmla="*/ 2329235 w 5714916"/>
                <a:gd name="connsiteY537" fmla="*/ 815046 h 2028111"/>
                <a:gd name="connsiteX538" fmla="*/ 2329235 w 5714916"/>
                <a:gd name="connsiteY538" fmla="*/ 810870 h 2028111"/>
                <a:gd name="connsiteX539" fmla="*/ 2335082 w 5714916"/>
                <a:gd name="connsiteY539" fmla="*/ 810870 h 2028111"/>
                <a:gd name="connsiteX540" fmla="*/ 2335082 w 5714916"/>
                <a:gd name="connsiteY540" fmla="*/ 847205 h 2028111"/>
                <a:gd name="connsiteX541" fmla="*/ 2340721 w 5714916"/>
                <a:gd name="connsiteY541" fmla="*/ 847205 h 2028111"/>
                <a:gd name="connsiteX542" fmla="*/ 2340721 w 5714916"/>
                <a:gd name="connsiteY542" fmla="*/ 883332 h 2028111"/>
                <a:gd name="connsiteX543" fmla="*/ 2346568 w 5714916"/>
                <a:gd name="connsiteY543" fmla="*/ 883332 h 2028111"/>
                <a:gd name="connsiteX544" fmla="*/ 2346568 w 5714916"/>
                <a:gd name="connsiteY544" fmla="*/ 919459 h 2028111"/>
                <a:gd name="connsiteX545" fmla="*/ 2351997 w 5714916"/>
                <a:gd name="connsiteY545" fmla="*/ 919459 h 2028111"/>
                <a:gd name="connsiteX546" fmla="*/ 2351997 w 5714916"/>
                <a:gd name="connsiteY546" fmla="*/ 924053 h 2028111"/>
                <a:gd name="connsiteX547" fmla="*/ 2358053 w 5714916"/>
                <a:gd name="connsiteY547" fmla="*/ 924053 h 2028111"/>
                <a:gd name="connsiteX548" fmla="*/ 2358053 w 5714916"/>
                <a:gd name="connsiteY548" fmla="*/ 932823 h 2028111"/>
                <a:gd name="connsiteX549" fmla="*/ 2370165 w 5714916"/>
                <a:gd name="connsiteY549" fmla="*/ 932823 h 2028111"/>
                <a:gd name="connsiteX550" fmla="*/ 2370165 w 5714916"/>
                <a:gd name="connsiteY550" fmla="*/ 928438 h 2028111"/>
                <a:gd name="connsiteX551" fmla="*/ 2398565 w 5714916"/>
                <a:gd name="connsiteY551" fmla="*/ 928438 h 2028111"/>
                <a:gd name="connsiteX552" fmla="*/ 2398565 w 5714916"/>
                <a:gd name="connsiteY552" fmla="*/ 919041 h 2028111"/>
                <a:gd name="connsiteX553" fmla="*/ 2405039 w 5714916"/>
                <a:gd name="connsiteY553" fmla="*/ 919041 h 2028111"/>
                <a:gd name="connsiteX554" fmla="*/ 2405039 w 5714916"/>
                <a:gd name="connsiteY554" fmla="*/ 909853 h 2028111"/>
                <a:gd name="connsiteX555" fmla="*/ 2416942 w 5714916"/>
                <a:gd name="connsiteY555" fmla="*/ 909853 h 2028111"/>
                <a:gd name="connsiteX556" fmla="*/ 2422580 w 5714916"/>
                <a:gd name="connsiteY556" fmla="*/ 909853 h 2028111"/>
                <a:gd name="connsiteX557" fmla="*/ 2422580 w 5714916"/>
                <a:gd name="connsiteY557" fmla="*/ 914238 h 2028111"/>
                <a:gd name="connsiteX558" fmla="*/ 2440330 w 5714916"/>
                <a:gd name="connsiteY558" fmla="*/ 914238 h 2028111"/>
                <a:gd name="connsiteX559" fmla="*/ 2440330 w 5714916"/>
                <a:gd name="connsiteY559" fmla="*/ 910062 h 2028111"/>
                <a:gd name="connsiteX560" fmla="*/ 2451815 w 5714916"/>
                <a:gd name="connsiteY560" fmla="*/ 910062 h 2028111"/>
                <a:gd name="connsiteX561" fmla="*/ 2451815 w 5714916"/>
                <a:gd name="connsiteY561" fmla="*/ 905676 h 2028111"/>
                <a:gd name="connsiteX562" fmla="*/ 2457036 w 5714916"/>
                <a:gd name="connsiteY562" fmla="*/ 905676 h 2028111"/>
                <a:gd name="connsiteX563" fmla="*/ 2457036 w 5714916"/>
                <a:gd name="connsiteY563" fmla="*/ 900873 h 2028111"/>
                <a:gd name="connsiteX564" fmla="*/ 2463510 w 5714916"/>
                <a:gd name="connsiteY564" fmla="*/ 900873 h 2028111"/>
                <a:gd name="connsiteX565" fmla="*/ 2463510 w 5714916"/>
                <a:gd name="connsiteY565" fmla="*/ 896697 h 2028111"/>
                <a:gd name="connsiteX566" fmla="*/ 2469566 w 5714916"/>
                <a:gd name="connsiteY566" fmla="*/ 896697 h 2028111"/>
                <a:gd name="connsiteX567" fmla="*/ 2469566 w 5714916"/>
                <a:gd name="connsiteY567" fmla="*/ 887926 h 2028111"/>
                <a:gd name="connsiteX568" fmla="*/ 2475204 w 5714916"/>
                <a:gd name="connsiteY568" fmla="*/ 887926 h 2028111"/>
                <a:gd name="connsiteX569" fmla="*/ 2475204 w 5714916"/>
                <a:gd name="connsiteY569" fmla="*/ 873517 h 2028111"/>
                <a:gd name="connsiteX570" fmla="*/ 2480216 w 5714916"/>
                <a:gd name="connsiteY570" fmla="*/ 873517 h 2028111"/>
                <a:gd name="connsiteX571" fmla="*/ 2480216 w 5714916"/>
                <a:gd name="connsiteY571" fmla="*/ 864955 h 2028111"/>
                <a:gd name="connsiteX572" fmla="*/ 2503813 w 5714916"/>
                <a:gd name="connsiteY572" fmla="*/ 864955 h 2028111"/>
                <a:gd name="connsiteX573" fmla="*/ 2503813 w 5714916"/>
                <a:gd name="connsiteY573" fmla="*/ 851590 h 2028111"/>
                <a:gd name="connsiteX574" fmla="*/ 2509660 w 5714916"/>
                <a:gd name="connsiteY574" fmla="*/ 851590 h 2028111"/>
                <a:gd name="connsiteX575" fmla="*/ 2509660 w 5714916"/>
                <a:gd name="connsiteY575" fmla="*/ 842193 h 2028111"/>
                <a:gd name="connsiteX576" fmla="*/ 2521563 w 5714916"/>
                <a:gd name="connsiteY576" fmla="*/ 842193 h 2028111"/>
                <a:gd name="connsiteX577" fmla="*/ 2521563 w 5714916"/>
                <a:gd name="connsiteY577" fmla="*/ 837181 h 2028111"/>
                <a:gd name="connsiteX578" fmla="*/ 2527201 w 5714916"/>
                <a:gd name="connsiteY578" fmla="*/ 837181 h 2028111"/>
                <a:gd name="connsiteX579" fmla="*/ 2527201 w 5714916"/>
                <a:gd name="connsiteY579" fmla="*/ 828620 h 2028111"/>
                <a:gd name="connsiteX580" fmla="*/ 2539104 w 5714916"/>
                <a:gd name="connsiteY580" fmla="*/ 828620 h 2028111"/>
                <a:gd name="connsiteX581" fmla="*/ 2539104 w 5714916"/>
                <a:gd name="connsiteY581" fmla="*/ 823190 h 2028111"/>
                <a:gd name="connsiteX582" fmla="*/ 2544952 w 5714916"/>
                <a:gd name="connsiteY582" fmla="*/ 823190 h 2028111"/>
                <a:gd name="connsiteX583" fmla="*/ 2544952 w 5714916"/>
                <a:gd name="connsiteY583" fmla="*/ 842193 h 2028111"/>
                <a:gd name="connsiteX584" fmla="*/ 2550590 w 5714916"/>
                <a:gd name="connsiteY584" fmla="*/ 842193 h 2028111"/>
                <a:gd name="connsiteX585" fmla="*/ 2550590 w 5714916"/>
                <a:gd name="connsiteY585" fmla="*/ 878529 h 2028111"/>
                <a:gd name="connsiteX586" fmla="*/ 2556646 w 5714916"/>
                <a:gd name="connsiteY586" fmla="*/ 878529 h 2028111"/>
                <a:gd name="connsiteX587" fmla="*/ 2556646 w 5714916"/>
                <a:gd name="connsiteY587" fmla="*/ 909644 h 2028111"/>
                <a:gd name="connsiteX588" fmla="*/ 2562702 w 5714916"/>
                <a:gd name="connsiteY588" fmla="*/ 909644 h 2028111"/>
                <a:gd name="connsiteX589" fmla="*/ 2562702 w 5714916"/>
                <a:gd name="connsiteY589" fmla="*/ 914029 h 2028111"/>
                <a:gd name="connsiteX590" fmla="*/ 2567713 w 5714916"/>
                <a:gd name="connsiteY590" fmla="*/ 914029 h 2028111"/>
                <a:gd name="connsiteX591" fmla="*/ 2567713 w 5714916"/>
                <a:gd name="connsiteY591" fmla="*/ 918206 h 2028111"/>
                <a:gd name="connsiteX592" fmla="*/ 2574187 w 5714916"/>
                <a:gd name="connsiteY592" fmla="*/ 918206 h 2028111"/>
                <a:gd name="connsiteX593" fmla="*/ 2574187 w 5714916"/>
                <a:gd name="connsiteY593" fmla="*/ 923426 h 2028111"/>
                <a:gd name="connsiteX594" fmla="*/ 2579825 w 5714916"/>
                <a:gd name="connsiteY594" fmla="*/ 923426 h 2028111"/>
                <a:gd name="connsiteX595" fmla="*/ 2579825 w 5714916"/>
                <a:gd name="connsiteY595" fmla="*/ 928021 h 2028111"/>
                <a:gd name="connsiteX596" fmla="*/ 2585881 w 5714916"/>
                <a:gd name="connsiteY596" fmla="*/ 928021 h 2028111"/>
                <a:gd name="connsiteX597" fmla="*/ 2585881 w 5714916"/>
                <a:gd name="connsiteY597" fmla="*/ 932406 h 2028111"/>
                <a:gd name="connsiteX598" fmla="*/ 2597158 w 5714916"/>
                <a:gd name="connsiteY598" fmla="*/ 932406 h 2028111"/>
                <a:gd name="connsiteX599" fmla="*/ 2597158 w 5714916"/>
                <a:gd name="connsiteY599" fmla="*/ 937000 h 2028111"/>
                <a:gd name="connsiteX600" fmla="*/ 2608852 w 5714916"/>
                <a:gd name="connsiteY600" fmla="*/ 937000 h 2028111"/>
                <a:gd name="connsiteX601" fmla="*/ 2608852 w 5714916"/>
                <a:gd name="connsiteY601" fmla="*/ 923009 h 2028111"/>
                <a:gd name="connsiteX602" fmla="*/ 2614699 w 5714916"/>
                <a:gd name="connsiteY602" fmla="*/ 923009 h 2028111"/>
                <a:gd name="connsiteX603" fmla="*/ 2614699 w 5714916"/>
                <a:gd name="connsiteY603" fmla="*/ 914656 h 2028111"/>
                <a:gd name="connsiteX604" fmla="*/ 2620546 w 5714916"/>
                <a:gd name="connsiteY604" fmla="*/ 914656 h 2028111"/>
                <a:gd name="connsiteX605" fmla="*/ 2620546 w 5714916"/>
                <a:gd name="connsiteY605" fmla="*/ 918832 h 2028111"/>
                <a:gd name="connsiteX606" fmla="*/ 2626185 w 5714916"/>
                <a:gd name="connsiteY606" fmla="*/ 918832 h 2028111"/>
                <a:gd name="connsiteX607" fmla="*/ 2626185 w 5714916"/>
                <a:gd name="connsiteY607" fmla="*/ 923426 h 2028111"/>
                <a:gd name="connsiteX608" fmla="*/ 2632240 w 5714916"/>
                <a:gd name="connsiteY608" fmla="*/ 923426 h 2028111"/>
                <a:gd name="connsiteX609" fmla="*/ 2632240 w 5714916"/>
                <a:gd name="connsiteY609" fmla="*/ 927812 h 2028111"/>
                <a:gd name="connsiteX610" fmla="*/ 2638087 w 5714916"/>
                <a:gd name="connsiteY610" fmla="*/ 927812 h 2028111"/>
                <a:gd name="connsiteX611" fmla="*/ 2638087 w 5714916"/>
                <a:gd name="connsiteY611" fmla="*/ 923426 h 2028111"/>
                <a:gd name="connsiteX612" fmla="*/ 2643935 w 5714916"/>
                <a:gd name="connsiteY612" fmla="*/ 923426 h 2028111"/>
                <a:gd name="connsiteX613" fmla="*/ 2643935 w 5714916"/>
                <a:gd name="connsiteY613" fmla="*/ 919250 h 2028111"/>
                <a:gd name="connsiteX614" fmla="*/ 2649782 w 5714916"/>
                <a:gd name="connsiteY614" fmla="*/ 919250 h 2028111"/>
                <a:gd name="connsiteX615" fmla="*/ 2649782 w 5714916"/>
                <a:gd name="connsiteY615" fmla="*/ 914656 h 2028111"/>
                <a:gd name="connsiteX616" fmla="*/ 2655420 w 5714916"/>
                <a:gd name="connsiteY616" fmla="*/ 914656 h 2028111"/>
                <a:gd name="connsiteX617" fmla="*/ 2655420 w 5714916"/>
                <a:gd name="connsiteY617" fmla="*/ 910270 h 2028111"/>
                <a:gd name="connsiteX618" fmla="*/ 2661476 w 5714916"/>
                <a:gd name="connsiteY618" fmla="*/ 910270 h 2028111"/>
                <a:gd name="connsiteX619" fmla="*/ 2661476 w 5714916"/>
                <a:gd name="connsiteY619" fmla="*/ 905885 h 2028111"/>
                <a:gd name="connsiteX620" fmla="*/ 2667323 w 5714916"/>
                <a:gd name="connsiteY620" fmla="*/ 905885 h 2028111"/>
                <a:gd name="connsiteX621" fmla="*/ 2667323 w 5714916"/>
                <a:gd name="connsiteY621" fmla="*/ 901917 h 2028111"/>
                <a:gd name="connsiteX622" fmla="*/ 2672961 w 5714916"/>
                <a:gd name="connsiteY622" fmla="*/ 901917 h 2028111"/>
                <a:gd name="connsiteX623" fmla="*/ 2672961 w 5714916"/>
                <a:gd name="connsiteY623" fmla="*/ 896697 h 2028111"/>
                <a:gd name="connsiteX624" fmla="*/ 2678182 w 5714916"/>
                <a:gd name="connsiteY624" fmla="*/ 896697 h 2028111"/>
                <a:gd name="connsiteX625" fmla="*/ 2678182 w 5714916"/>
                <a:gd name="connsiteY625" fmla="*/ 900664 h 2028111"/>
                <a:gd name="connsiteX626" fmla="*/ 2696350 w 5714916"/>
                <a:gd name="connsiteY626" fmla="*/ 900664 h 2028111"/>
                <a:gd name="connsiteX627" fmla="*/ 2696350 w 5714916"/>
                <a:gd name="connsiteY627" fmla="*/ 887300 h 2028111"/>
                <a:gd name="connsiteX628" fmla="*/ 2701988 w 5714916"/>
                <a:gd name="connsiteY628" fmla="*/ 887300 h 2028111"/>
                <a:gd name="connsiteX629" fmla="*/ 2701988 w 5714916"/>
                <a:gd name="connsiteY629" fmla="*/ 873726 h 2028111"/>
                <a:gd name="connsiteX630" fmla="*/ 2707835 w 5714916"/>
                <a:gd name="connsiteY630" fmla="*/ 873726 h 2028111"/>
                <a:gd name="connsiteX631" fmla="*/ 2707835 w 5714916"/>
                <a:gd name="connsiteY631" fmla="*/ 855976 h 2028111"/>
                <a:gd name="connsiteX632" fmla="*/ 2713682 w 5714916"/>
                <a:gd name="connsiteY632" fmla="*/ 855976 h 2028111"/>
                <a:gd name="connsiteX633" fmla="*/ 2713682 w 5714916"/>
                <a:gd name="connsiteY633" fmla="*/ 851173 h 2028111"/>
                <a:gd name="connsiteX634" fmla="*/ 2719320 w 5714916"/>
                <a:gd name="connsiteY634" fmla="*/ 851173 h 2028111"/>
                <a:gd name="connsiteX635" fmla="*/ 2719320 w 5714916"/>
                <a:gd name="connsiteY635" fmla="*/ 842611 h 2028111"/>
                <a:gd name="connsiteX636" fmla="*/ 2737279 w 5714916"/>
                <a:gd name="connsiteY636" fmla="*/ 842611 h 2028111"/>
                <a:gd name="connsiteX637" fmla="*/ 2737279 w 5714916"/>
                <a:gd name="connsiteY637" fmla="*/ 837808 h 2028111"/>
                <a:gd name="connsiteX638" fmla="*/ 2743544 w 5714916"/>
                <a:gd name="connsiteY638" fmla="*/ 837808 h 2028111"/>
                <a:gd name="connsiteX639" fmla="*/ 2743544 w 5714916"/>
                <a:gd name="connsiteY639" fmla="*/ 833423 h 2028111"/>
                <a:gd name="connsiteX640" fmla="*/ 2748974 w 5714916"/>
                <a:gd name="connsiteY640" fmla="*/ 833423 h 2028111"/>
                <a:gd name="connsiteX641" fmla="*/ 2748974 w 5714916"/>
                <a:gd name="connsiteY641" fmla="*/ 819431 h 2028111"/>
                <a:gd name="connsiteX642" fmla="*/ 2754612 w 5714916"/>
                <a:gd name="connsiteY642" fmla="*/ 819431 h 2028111"/>
                <a:gd name="connsiteX643" fmla="*/ 2754612 w 5714916"/>
                <a:gd name="connsiteY643" fmla="*/ 832587 h 2028111"/>
                <a:gd name="connsiteX644" fmla="*/ 2760668 w 5714916"/>
                <a:gd name="connsiteY644" fmla="*/ 832587 h 2028111"/>
                <a:gd name="connsiteX645" fmla="*/ 2760668 w 5714916"/>
                <a:gd name="connsiteY645" fmla="*/ 869549 h 2028111"/>
                <a:gd name="connsiteX646" fmla="*/ 2766306 w 5714916"/>
                <a:gd name="connsiteY646" fmla="*/ 869549 h 2028111"/>
                <a:gd name="connsiteX647" fmla="*/ 2766306 w 5714916"/>
                <a:gd name="connsiteY647" fmla="*/ 910479 h 2028111"/>
                <a:gd name="connsiteX648" fmla="*/ 2772362 w 5714916"/>
                <a:gd name="connsiteY648" fmla="*/ 910479 h 2028111"/>
                <a:gd name="connsiteX649" fmla="*/ 2772362 w 5714916"/>
                <a:gd name="connsiteY649" fmla="*/ 919459 h 2028111"/>
                <a:gd name="connsiteX650" fmla="*/ 2777583 w 5714916"/>
                <a:gd name="connsiteY650" fmla="*/ 919459 h 2028111"/>
                <a:gd name="connsiteX651" fmla="*/ 2777583 w 5714916"/>
                <a:gd name="connsiteY651" fmla="*/ 928021 h 2028111"/>
                <a:gd name="connsiteX652" fmla="*/ 2784056 w 5714916"/>
                <a:gd name="connsiteY652" fmla="*/ 928021 h 2028111"/>
                <a:gd name="connsiteX653" fmla="*/ 2784056 w 5714916"/>
                <a:gd name="connsiteY653" fmla="*/ 932615 h 2028111"/>
                <a:gd name="connsiteX654" fmla="*/ 2807027 w 5714916"/>
                <a:gd name="connsiteY654" fmla="*/ 932615 h 2028111"/>
                <a:gd name="connsiteX655" fmla="*/ 2807027 w 5714916"/>
                <a:gd name="connsiteY655" fmla="*/ 928229 h 2028111"/>
                <a:gd name="connsiteX656" fmla="*/ 2812874 w 5714916"/>
                <a:gd name="connsiteY656" fmla="*/ 928229 h 2028111"/>
                <a:gd name="connsiteX657" fmla="*/ 2812874 w 5714916"/>
                <a:gd name="connsiteY657" fmla="*/ 923635 h 2028111"/>
                <a:gd name="connsiteX658" fmla="*/ 2818930 w 5714916"/>
                <a:gd name="connsiteY658" fmla="*/ 923635 h 2028111"/>
                <a:gd name="connsiteX659" fmla="*/ 2818930 w 5714916"/>
                <a:gd name="connsiteY659" fmla="*/ 919250 h 2028111"/>
                <a:gd name="connsiteX660" fmla="*/ 2824986 w 5714916"/>
                <a:gd name="connsiteY660" fmla="*/ 919250 h 2028111"/>
                <a:gd name="connsiteX661" fmla="*/ 2824986 w 5714916"/>
                <a:gd name="connsiteY661" fmla="*/ 910688 h 2028111"/>
                <a:gd name="connsiteX662" fmla="*/ 2836054 w 5714916"/>
                <a:gd name="connsiteY662" fmla="*/ 910688 h 2028111"/>
                <a:gd name="connsiteX663" fmla="*/ 2836054 w 5714916"/>
                <a:gd name="connsiteY663" fmla="*/ 919250 h 2028111"/>
                <a:gd name="connsiteX664" fmla="*/ 2842319 w 5714916"/>
                <a:gd name="connsiteY664" fmla="*/ 919250 h 2028111"/>
                <a:gd name="connsiteX665" fmla="*/ 2842319 w 5714916"/>
                <a:gd name="connsiteY665" fmla="*/ 923426 h 2028111"/>
                <a:gd name="connsiteX666" fmla="*/ 2853804 w 5714916"/>
                <a:gd name="connsiteY666" fmla="*/ 923426 h 2028111"/>
                <a:gd name="connsiteX667" fmla="*/ 2853804 w 5714916"/>
                <a:gd name="connsiteY667" fmla="*/ 919459 h 2028111"/>
                <a:gd name="connsiteX668" fmla="*/ 2865289 w 5714916"/>
                <a:gd name="connsiteY668" fmla="*/ 919459 h 2028111"/>
                <a:gd name="connsiteX669" fmla="*/ 2865289 w 5714916"/>
                <a:gd name="connsiteY669" fmla="*/ 906094 h 2028111"/>
                <a:gd name="connsiteX670" fmla="*/ 2871554 w 5714916"/>
                <a:gd name="connsiteY670" fmla="*/ 906094 h 2028111"/>
                <a:gd name="connsiteX671" fmla="*/ 2871554 w 5714916"/>
                <a:gd name="connsiteY671" fmla="*/ 896697 h 2028111"/>
                <a:gd name="connsiteX672" fmla="*/ 2883039 w 5714916"/>
                <a:gd name="connsiteY672" fmla="*/ 896697 h 2028111"/>
                <a:gd name="connsiteX673" fmla="*/ 2883039 w 5714916"/>
                <a:gd name="connsiteY673" fmla="*/ 901291 h 2028111"/>
                <a:gd name="connsiteX674" fmla="*/ 2894316 w 5714916"/>
                <a:gd name="connsiteY674" fmla="*/ 901291 h 2028111"/>
                <a:gd name="connsiteX675" fmla="*/ 2894316 w 5714916"/>
                <a:gd name="connsiteY675" fmla="*/ 892520 h 2028111"/>
                <a:gd name="connsiteX676" fmla="*/ 2899954 w 5714916"/>
                <a:gd name="connsiteY676" fmla="*/ 892520 h 2028111"/>
                <a:gd name="connsiteX677" fmla="*/ 2899954 w 5714916"/>
                <a:gd name="connsiteY677" fmla="*/ 887926 h 2028111"/>
                <a:gd name="connsiteX678" fmla="*/ 2906428 w 5714916"/>
                <a:gd name="connsiteY678" fmla="*/ 887926 h 2028111"/>
                <a:gd name="connsiteX679" fmla="*/ 2906428 w 5714916"/>
                <a:gd name="connsiteY679" fmla="*/ 883332 h 2028111"/>
                <a:gd name="connsiteX680" fmla="*/ 2923343 w 5714916"/>
                <a:gd name="connsiteY680" fmla="*/ 883332 h 2028111"/>
                <a:gd name="connsiteX681" fmla="*/ 2923343 w 5714916"/>
                <a:gd name="connsiteY681" fmla="*/ 878738 h 2028111"/>
                <a:gd name="connsiteX682" fmla="*/ 2929607 w 5714916"/>
                <a:gd name="connsiteY682" fmla="*/ 878738 h 2028111"/>
                <a:gd name="connsiteX683" fmla="*/ 2929607 w 5714916"/>
                <a:gd name="connsiteY683" fmla="*/ 869967 h 2028111"/>
                <a:gd name="connsiteX684" fmla="*/ 2934828 w 5714916"/>
                <a:gd name="connsiteY684" fmla="*/ 869967 h 2028111"/>
                <a:gd name="connsiteX685" fmla="*/ 2934828 w 5714916"/>
                <a:gd name="connsiteY685" fmla="*/ 860570 h 2028111"/>
                <a:gd name="connsiteX686" fmla="*/ 2940675 w 5714916"/>
                <a:gd name="connsiteY686" fmla="*/ 860570 h 2028111"/>
                <a:gd name="connsiteX687" fmla="*/ 2940675 w 5714916"/>
                <a:gd name="connsiteY687" fmla="*/ 843029 h 2028111"/>
                <a:gd name="connsiteX688" fmla="*/ 2946940 w 5714916"/>
                <a:gd name="connsiteY688" fmla="*/ 843029 h 2028111"/>
                <a:gd name="connsiteX689" fmla="*/ 2946940 w 5714916"/>
                <a:gd name="connsiteY689" fmla="*/ 832796 h 2028111"/>
                <a:gd name="connsiteX690" fmla="*/ 2952787 w 5714916"/>
                <a:gd name="connsiteY690" fmla="*/ 832796 h 2028111"/>
                <a:gd name="connsiteX691" fmla="*/ 2952787 w 5714916"/>
                <a:gd name="connsiteY691" fmla="*/ 824234 h 2028111"/>
                <a:gd name="connsiteX692" fmla="*/ 2958425 w 5714916"/>
                <a:gd name="connsiteY692" fmla="*/ 824234 h 2028111"/>
                <a:gd name="connsiteX693" fmla="*/ 2958425 w 5714916"/>
                <a:gd name="connsiteY693" fmla="*/ 819849 h 2028111"/>
                <a:gd name="connsiteX694" fmla="*/ 2970328 w 5714916"/>
                <a:gd name="connsiteY694" fmla="*/ 819849 h 2028111"/>
                <a:gd name="connsiteX695" fmla="*/ 2970328 w 5714916"/>
                <a:gd name="connsiteY695" fmla="*/ 870176 h 2028111"/>
                <a:gd name="connsiteX696" fmla="*/ 2975758 w 5714916"/>
                <a:gd name="connsiteY696" fmla="*/ 870176 h 2028111"/>
                <a:gd name="connsiteX697" fmla="*/ 2975758 w 5714916"/>
                <a:gd name="connsiteY697" fmla="*/ 906303 h 2028111"/>
                <a:gd name="connsiteX698" fmla="*/ 2982231 w 5714916"/>
                <a:gd name="connsiteY698" fmla="*/ 906303 h 2028111"/>
                <a:gd name="connsiteX699" fmla="*/ 2982231 w 5714916"/>
                <a:gd name="connsiteY699" fmla="*/ 924262 h 2028111"/>
                <a:gd name="connsiteX700" fmla="*/ 3028799 w 5714916"/>
                <a:gd name="connsiteY700" fmla="*/ 924262 h 2028111"/>
                <a:gd name="connsiteX701" fmla="*/ 3028799 w 5714916"/>
                <a:gd name="connsiteY701" fmla="*/ 919876 h 2028111"/>
                <a:gd name="connsiteX702" fmla="*/ 3058035 w 5714916"/>
                <a:gd name="connsiteY702" fmla="*/ 919876 h 2028111"/>
                <a:gd name="connsiteX703" fmla="*/ 3058035 w 5714916"/>
                <a:gd name="connsiteY703" fmla="*/ 915073 h 2028111"/>
                <a:gd name="connsiteX704" fmla="*/ 3063882 w 5714916"/>
                <a:gd name="connsiteY704" fmla="*/ 915073 h 2028111"/>
                <a:gd name="connsiteX705" fmla="*/ 3063882 w 5714916"/>
                <a:gd name="connsiteY705" fmla="*/ 910688 h 2028111"/>
                <a:gd name="connsiteX706" fmla="*/ 3075367 w 5714916"/>
                <a:gd name="connsiteY706" fmla="*/ 910688 h 2028111"/>
                <a:gd name="connsiteX707" fmla="*/ 3075367 w 5714916"/>
                <a:gd name="connsiteY707" fmla="*/ 901917 h 2028111"/>
                <a:gd name="connsiteX708" fmla="*/ 3081423 w 5714916"/>
                <a:gd name="connsiteY708" fmla="*/ 901917 h 2028111"/>
                <a:gd name="connsiteX709" fmla="*/ 3081423 w 5714916"/>
                <a:gd name="connsiteY709" fmla="*/ 896697 h 2028111"/>
                <a:gd name="connsiteX710" fmla="*/ 3099173 w 5714916"/>
                <a:gd name="connsiteY710" fmla="*/ 896697 h 2028111"/>
                <a:gd name="connsiteX711" fmla="*/ 3099173 w 5714916"/>
                <a:gd name="connsiteY711" fmla="*/ 901082 h 2028111"/>
                <a:gd name="connsiteX712" fmla="*/ 3116297 w 5714916"/>
                <a:gd name="connsiteY712" fmla="*/ 901082 h 2028111"/>
                <a:gd name="connsiteX713" fmla="*/ 3116297 w 5714916"/>
                <a:gd name="connsiteY713" fmla="*/ 892311 h 2028111"/>
                <a:gd name="connsiteX714" fmla="*/ 3121935 w 5714916"/>
                <a:gd name="connsiteY714" fmla="*/ 892311 h 2028111"/>
                <a:gd name="connsiteX715" fmla="*/ 3121935 w 5714916"/>
                <a:gd name="connsiteY715" fmla="*/ 878320 h 2028111"/>
                <a:gd name="connsiteX716" fmla="*/ 3127573 w 5714916"/>
                <a:gd name="connsiteY716" fmla="*/ 878320 h 2028111"/>
                <a:gd name="connsiteX717" fmla="*/ 3127573 w 5714916"/>
                <a:gd name="connsiteY717" fmla="*/ 860988 h 2028111"/>
                <a:gd name="connsiteX718" fmla="*/ 3134047 w 5714916"/>
                <a:gd name="connsiteY718" fmla="*/ 860988 h 2028111"/>
                <a:gd name="connsiteX719" fmla="*/ 3134047 w 5714916"/>
                <a:gd name="connsiteY719" fmla="*/ 851799 h 2028111"/>
                <a:gd name="connsiteX720" fmla="*/ 3139685 w 5714916"/>
                <a:gd name="connsiteY720" fmla="*/ 851799 h 2028111"/>
                <a:gd name="connsiteX721" fmla="*/ 3139685 w 5714916"/>
                <a:gd name="connsiteY721" fmla="*/ 847205 h 2028111"/>
                <a:gd name="connsiteX722" fmla="*/ 3145115 w 5714916"/>
                <a:gd name="connsiteY722" fmla="*/ 847205 h 2028111"/>
                <a:gd name="connsiteX723" fmla="*/ 3145115 w 5714916"/>
                <a:gd name="connsiteY723" fmla="*/ 842402 h 2028111"/>
                <a:gd name="connsiteX724" fmla="*/ 3150962 w 5714916"/>
                <a:gd name="connsiteY724" fmla="*/ 842402 h 2028111"/>
                <a:gd name="connsiteX725" fmla="*/ 3150962 w 5714916"/>
                <a:gd name="connsiteY725" fmla="*/ 838017 h 2028111"/>
                <a:gd name="connsiteX726" fmla="*/ 3156600 w 5714916"/>
                <a:gd name="connsiteY726" fmla="*/ 838017 h 2028111"/>
                <a:gd name="connsiteX727" fmla="*/ 3156600 w 5714916"/>
                <a:gd name="connsiteY727" fmla="*/ 833631 h 2028111"/>
                <a:gd name="connsiteX728" fmla="*/ 3162447 w 5714916"/>
                <a:gd name="connsiteY728" fmla="*/ 833631 h 2028111"/>
                <a:gd name="connsiteX729" fmla="*/ 3162447 w 5714916"/>
                <a:gd name="connsiteY729" fmla="*/ 820058 h 2028111"/>
                <a:gd name="connsiteX730" fmla="*/ 3168086 w 5714916"/>
                <a:gd name="connsiteY730" fmla="*/ 820058 h 2028111"/>
                <a:gd name="connsiteX731" fmla="*/ 3168086 w 5714916"/>
                <a:gd name="connsiteY731" fmla="*/ 806275 h 2028111"/>
                <a:gd name="connsiteX732" fmla="*/ 3174350 w 5714916"/>
                <a:gd name="connsiteY732" fmla="*/ 806275 h 2028111"/>
                <a:gd name="connsiteX733" fmla="*/ 3174350 w 5714916"/>
                <a:gd name="connsiteY733" fmla="*/ 788108 h 2028111"/>
                <a:gd name="connsiteX734" fmla="*/ 3179780 w 5714916"/>
                <a:gd name="connsiteY734" fmla="*/ 788108 h 2028111"/>
                <a:gd name="connsiteX735" fmla="*/ 3179780 w 5714916"/>
                <a:gd name="connsiteY735" fmla="*/ 838017 h 2028111"/>
                <a:gd name="connsiteX736" fmla="*/ 3185836 w 5714916"/>
                <a:gd name="connsiteY736" fmla="*/ 838017 h 2028111"/>
                <a:gd name="connsiteX737" fmla="*/ 3185836 w 5714916"/>
                <a:gd name="connsiteY737" fmla="*/ 888344 h 2028111"/>
                <a:gd name="connsiteX738" fmla="*/ 3192101 w 5714916"/>
                <a:gd name="connsiteY738" fmla="*/ 888344 h 2028111"/>
                <a:gd name="connsiteX739" fmla="*/ 3192101 w 5714916"/>
                <a:gd name="connsiteY739" fmla="*/ 919667 h 2028111"/>
                <a:gd name="connsiteX740" fmla="*/ 3197530 w 5714916"/>
                <a:gd name="connsiteY740" fmla="*/ 919667 h 2028111"/>
                <a:gd name="connsiteX741" fmla="*/ 3197530 w 5714916"/>
                <a:gd name="connsiteY741" fmla="*/ 924053 h 2028111"/>
                <a:gd name="connsiteX742" fmla="*/ 3203377 w 5714916"/>
                <a:gd name="connsiteY742" fmla="*/ 924053 h 2028111"/>
                <a:gd name="connsiteX743" fmla="*/ 3203377 w 5714916"/>
                <a:gd name="connsiteY743" fmla="*/ 928647 h 2028111"/>
                <a:gd name="connsiteX744" fmla="*/ 3244307 w 5714916"/>
                <a:gd name="connsiteY744" fmla="*/ 928647 h 2028111"/>
                <a:gd name="connsiteX745" fmla="*/ 3244307 w 5714916"/>
                <a:gd name="connsiteY745" fmla="*/ 924262 h 2028111"/>
                <a:gd name="connsiteX746" fmla="*/ 3250363 w 5714916"/>
                <a:gd name="connsiteY746" fmla="*/ 924262 h 2028111"/>
                <a:gd name="connsiteX747" fmla="*/ 3250363 w 5714916"/>
                <a:gd name="connsiteY747" fmla="*/ 919459 h 2028111"/>
                <a:gd name="connsiteX748" fmla="*/ 3273960 w 5714916"/>
                <a:gd name="connsiteY748" fmla="*/ 919459 h 2028111"/>
                <a:gd name="connsiteX749" fmla="*/ 3273960 w 5714916"/>
                <a:gd name="connsiteY749" fmla="*/ 914864 h 2028111"/>
                <a:gd name="connsiteX750" fmla="*/ 3284819 w 5714916"/>
                <a:gd name="connsiteY750" fmla="*/ 914864 h 2028111"/>
                <a:gd name="connsiteX751" fmla="*/ 3284819 w 5714916"/>
                <a:gd name="connsiteY751" fmla="*/ 905676 h 2028111"/>
                <a:gd name="connsiteX752" fmla="*/ 3291084 w 5714916"/>
                <a:gd name="connsiteY752" fmla="*/ 905676 h 2028111"/>
                <a:gd name="connsiteX753" fmla="*/ 3291084 w 5714916"/>
                <a:gd name="connsiteY753" fmla="*/ 901500 h 2028111"/>
                <a:gd name="connsiteX754" fmla="*/ 3296722 w 5714916"/>
                <a:gd name="connsiteY754" fmla="*/ 901500 h 2028111"/>
                <a:gd name="connsiteX755" fmla="*/ 3296722 w 5714916"/>
                <a:gd name="connsiteY755" fmla="*/ 891894 h 2028111"/>
                <a:gd name="connsiteX756" fmla="*/ 3302778 w 5714916"/>
                <a:gd name="connsiteY756" fmla="*/ 891894 h 2028111"/>
                <a:gd name="connsiteX757" fmla="*/ 3302778 w 5714916"/>
                <a:gd name="connsiteY757" fmla="*/ 887926 h 2028111"/>
                <a:gd name="connsiteX758" fmla="*/ 3308625 w 5714916"/>
                <a:gd name="connsiteY758" fmla="*/ 887926 h 2028111"/>
                <a:gd name="connsiteX759" fmla="*/ 3308625 w 5714916"/>
                <a:gd name="connsiteY759" fmla="*/ 878738 h 2028111"/>
                <a:gd name="connsiteX760" fmla="*/ 3343708 w 5714916"/>
                <a:gd name="connsiteY760" fmla="*/ 878738 h 2028111"/>
                <a:gd name="connsiteX761" fmla="*/ 3343708 w 5714916"/>
                <a:gd name="connsiteY761" fmla="*/ 874144 h 2028111"/>
                <a:gd name="connsiteX762" fmla="*/ 3349137 w 5714916"/>
                <a:gd name="connsiteY762" fmla="*/ 874144 h 2028111"/>
                <a:gd name="connsiteX763" fmla="*/ 3349137 w 5714916"/>
                <a:gd name="connsiteY763" fmla="*/ 860570 h 2028111"/>
                <a:gd name="connsiteX764" fmla="*/ 3355610 w 5714916"/>
                <a:gd name="connsiteY764" fmla="*/ 860570 h 2028111"/>
                <a:gd name="connsiteX765" fmla="*/ 3355610 w 5714916"/>
                <a:gd name="connsiteY765" fmla="*/ 851590 h 2028111"/>
                <a:gd name="connsiteX766" fmla="*/ 3378373 w 5714916"/>
                <a:gd name="connsiteY766" fmla="*/ 851590 h 2028111"/>
                <a:gd name="connsiteX767" fmla="*/ 3378373 w 5714916"/>
                <a:gd name="connsiteY767" fmla="*/ 824652 h 2028111"/>
                <a:gd name="connsiteX768" fmla="*/ 3384220 w 5714916"/>
                <a:gd name="connsiteY768" fmla="*/ 824652 h 2028111"/>
                <a:gd name="connsiteX769" fmla="*/ 3384220 w 5714916"/>
                <a:gd name="connsiteY769" fmla="*/ 801472 h 2028111"/>
                <a:gd name="connsiteX770" fmla="*/ 3389858 w 5714916"/>
                <a:gd name="connsiteY770" fmla="*/ 801472 h 2028111"/>
                <a:gd name="connsiteX771" fmla="*/ 3389858 w 5714916"/>
                <a:gd name="connsiteY771" fmla="*/ 838017 h 2028111"/>
                <a:gd name="connsiteX772" fmla="*/ 3395705 w 5714916"/>
                <a:gd name="connsiteY772" fmla="*/ 838017 h 2028111"/>
                <a:gd name="connsiteX773" fmla="*/ 3395705 w 5714916"/>
                <a:gd name="connsiteY773" fmla="*/ 883332 h 2028111"/>
                <a:gd name="connsiteX774" fmla="*/ 3401552 w 5714916"/>
                <a:gd name="connsiteY774" fmla="*/ 883332 h 2028111"/>
                <a:gd name="connsiteX775" fmla="*/ 3401552 w 5714916"/>
                <a:gd name="connsiteY775" fmla="*/ 914656 h 2028111"/>
                <a:gd name="connsiteX776" fmla="*/ 3417005 w 5714916"/>
                <a:gd name="connsiteY776" fmla="*/ 914656 h 2028111"/>
                <a:gd name="connsiteX777" fmla="*/ 3418676 w 5714916"/>
                <a:gd name="connsiteY777" fmla="*/ 914656 h 2028111"/>
                <a:gd name="connsiteX778" fmla="*/ 3418676 w 5714916"/>
                <a:gd name="connsiteY778" fmla="*/ 919041 h 2028111"/>
                <a:gd name="connsiteX779" fmla="*/ 3425358 w 5714916"/>
                <a:gd name="connsiteY779" fmla="*/ 919041 h 2028111"/>
                <a:gd name="connsiteX780" fmla="*/ 3425358 w 5714916"/>
                <a:gd name="connsiteY780" fmla="*/ 923635 h 2028111"/>
                <a:gd name="connsiteX781" fmla="*/ 3430996 w 5714916"/>
                <a:gd name="connsiteY781" fmla="*/ 923635 h 2028111"/>
                <a:gd name="connsiteX782" fmla="*/ 3430996 w 5714916"/>
                <a:gd name="connsiteY782" fmla="*/ 928229 h 2028111"/>
                <a:gd name="connsiteX783" fmla="*/ 3436843 w 5714916"/>
                <a:gd name="connsiteY783" fmla="*/ 928229 h 2028111"/>
                <a:gd name="connsiteX784" fmla="*/ 3436843 w 5714916"/>
                <a:gd name="connsiteY784" fmla="*/ 932615 h 2028111"/>
                <a:gd name="connsiteX785" fmla="*/ 3454176 w 5714916"/>
                <a:gd name="connsiteY785" fmla="*/ 932615 h 2028111"/>
                <a:gd name="connsiteX786" fmla="*/ 3454176 w 5714916"/>
                <a:gd name="connsiteY786" fmla="*/ 924053 h 2028111"/>
                <a:gd name="connsiteX787" fmla="*/ 3459814 w 5714916"/>
                <a:gd name="connsiteY787" fmla="*/ 924053 h 2028111"/>
                <a:gd name="connsiteX788" fmla="*/ 3459814 w 5714916"/>
                <a:gd name="connsiteY788" fmla="*/ 915073 h 2028111"/>
                <a:gd name="connsiteX789" fmla="*/ 3466497 w 5714916"/>
                <a:gd name="connsiteY789" fmla="*/ 915073 h 2028111"/>
                <a:gd name="connsiteX790" fmla="*/ 3466497 w 5714916"/>
                <a:gd name="connsiteY790" fmla="*/ 910270 h 2028111"/>
                <a:gd name="connsiteX791" fmla="*/ 3488841 w 5714916"/>
                <a:gd name="connsiteY791" fmla="*/ 910270 h 2028111"/>
                <a:gd name="connsiteX792" fmla="*/ 3488841 w 5714916"/>
                <a:gd name="connsiteY792" fmla="*/ 905467 h 2028111"/>
                <a:gd name="connsiteX793" fmla="*/ 3500953 w 5714916"/>
                <a:gd name="connsiteY793" fmla="*/ 905467 h 2028111"/>
                <a:gd name="connsiteX794" fmla="*/ 3500953 w 5714916"/>
                <a:gd name="connsiteY794" fmla="*/ 910062 h 2028111"/>
                <a:gd name="connsiteX795" fmla="*/ 3513065 w 5714916"/>
                <a:gd name="connsiteY795" fmla="*/ 910062 h 2028111"/>
                <a:gd name="connsiteX796" fmla="*/ 3513065 w 5714916"/>
                <a:gd name="connsiteY796" fmla="*/ 914447 h 2028111"/>
                <a:gd name="connsiteX797" fmla="*/ 3524341 w 5714916"/>
                <a:gd name="connsiteY797" fmla="*/ 914447 h 2028111"/>
                <a:gd name="connsiteX798" fmla="*/ 3524341 w 5714916"/>
                <a:gd name="connsiteY798" fmla="*/ 901082 h 2028111"/>
                <a:gd name="connsiteX799" fmla="*/ 3529771 w 5714916"/>
                <a:gd name="connsiteY799" fmla="*/ 901082 h 2028111"/>
                <a:gd name="connsiteX800" fmla="*/ 3529771 w 5714916"/>
                <a:gd name="connsiteY800" fmla="*/ 883332 h 2028111"/>
                <a:gd name="connsiteX801" fmla="*/ 3535827 w 5714916"/>
                <a:gd name="connsiteY801" fmla="*/ 883332 h 2028111"/>
                <a:gd name="connsiteX802" fmla="*/ 3535827 w 5714916"/>
                <a:gd name="connsiteY802" fmla="*/ 855976 h 2028111"/>
                <a:gd name="connsiteX803" fmla="*/ 3541465 w 5714916"/>
                <a:gd name="connsiteY803" fmla="*/ 855976 h 2028111"/>
                <a:gd name="connsiteX804" fmla="*/ 3541465 w 5714916"/>
                <a:gd name="connsiteY804" fmla="*/ 869132 h 2028111"/>
                <a:gd name="connsiteX805" fmla="*/ 3547521 w 5714916"/>
                <a:gd name="connsiteY805" fmla="*/ 869132 h 2028111"/>
                <a:gd name="connsiteX806" fmla="*/ 3547521 w 5714916"/>
                <a:gd name="connsiteY806" fmla="*/ 878111 h 2028111"/>
                <a:gd name="connsiteX807" fmla="*/ 3559006 w 5714916"/>
                <a:gd name="connsiteY807" fmla="*/ 878111 h 2028111"/>
                <a:gd name="connsiteX808" fmla="*/ 3559006 w 5714916"/>
                <a:gd name="connsiteY808" fmla="*/ 873726 h 2028111"/>
                <a:gd name="connsiteX809" fmla="*/ 3564645 w 5714916"/>
                <a:gd name="connsiteY809" fmla="*/ 873726 h 2028111"/>
                <a:gd name="connsiteX810" fmla="*/ 3564645 w 5714916"/>
                <a:gd name="connsiteY810" fmla="*/ 864746 h 2028111"/>
                <a:gd name="connsiteX811" fmla="*/ 3570700 w 5714916"/>
                <a:gd name="connsiteY811" fmla="*/ 864746 h 2028111"/>
                <a:gd name="connsiteX812" fmla="*/ 3570700 w 5714916"/>
                <a:gd name="connsiteY812" fmla="*/ 851173 h 2028111"/>
                <a:gd name="connsiteX813" fmla="*/ 3576756 w 5714916"/>
                <a:gd name="connsiteY813" fmla="*/ 851173 h 2028111"/>
                <a:gd name="connsiteX814" fmla="*/ 3576756 w 5714916"/>
                <a:gd name="connsiteY814" fmla="*/ 842611 h 2028111"/>
                <a:gd name="connsiteX815" fmla="*/ 3581768 w 5714916"/>
                <a:gd name="connsiteY815" fmla="*/ 842611 h 2028111"/>
                <a:gd name="connsiteX816" fmla="*/ 3581768 w 5714916"/>
                <a:gd name="connsiteY816" fmla="*/ 833214 h 2028111"/>
                <a:gd name="connsiteX817" fmla="*/ 3587824 w 5714916"/>
                <a:gd name="connsiteY817" fmla="*/ 833214 h 2028111"/>
                <a:gd name="connsiteX818" fmla="*/ 3587824 w 5714916"/>
                <a:gd name="connsiteY818" fmla="*/ 819431 h 2028111"/>
                <a:gd name="connsiteX819" fmla="*/ 3593880 w 5714916"/>
                <a:gd name="connsiteY819" fmla="*/ 819431 h 2028111"/>
                <a:gd name="connsiteX820" fmla="*/ 3593880 w 5714916"/>
                <a:gd name="connsiteY820" fmla="*/ 806275 h 2028111"/>
                <a:gd name="connsiteX821" fmla="*/ 3599101 w 5714916"/>
                <a:gd name="connsiteY821" fmla="*/ 806275 h 2028111"/>
                <a:gd name="connsiteX822" fmla="*/ 3599101 w 5714916"/>
                <a:gd name="connsiteY822" fmla="*/ 833423 h 2028111"/>
                <a:gd name="connsiteX823" fmla="*/ 3605574 w 5714916"/>
                <a:gd name="connsiteY823" fmla="*/ 833423 h 2028111"/>
                <a:gd name="connsiteX824" fmla="*/ 3605574 w 5714916"/>
                <a:gd name="connsiteY824" fmla="*/ 869758 h 2028111"/>
                <a:gd name="connsiteX825" fmla="*/ 3611212 w 5714916"/>
                <a:gd name="connsiteY825" fmla="*/ 869758 h 2028111"/>
                <a:gd name="connsiteX826" fmla="*/ 3611212 w 5714916"/>
                <a:gd name="connsiteY826" fmla="*/ 905676 h 2028111"/>
                <a:gd name="connsiteX827" fmla="*/ 3616851 w 5714916"/>
                <a:gd name="connsiteY827" fmla="*/ 905676 h 2028111"/>
                <a:gd name="connsiteX828" fmla="*/ 3616851 w 5714916"/>
                <a:gd name="connsiteY828" fmla="*/ 910270 h 2028111"/>
                <a:gd name="connsiteX829" fmla="*/ 3623116 w 5714916"/>
                <a:gd name="connsiteY829" fmla="*/ 910270 h 2028111"/>
                <a:gd name="connsiteX830" fmla="*/ 3623116 w 5714916"/>
                <a:gd name="connsiteY830" fmla="*/ 914656 h 2028111"/>
                <a:gd name="connsiteX831" fmla="*/ 3628754 w 5714916"/>
                <a:gd name="connsiteY831" fmla="*/ 914656 h 2028111"/>
                <a:gd name="connsiteX832" fmla="*/ 3628754 w 5714916"/>
                <a:gd name="connsiteY832" fmla="*/ 924053 h 2028111"/>
                <a:gd name="connsiteX833" fmla="*/ 3634601 w 5714916"/>
                <a:gd name="connsiteY833" fmla="*/ 924053 h 2028111"/>
                <a:gd name="connsiteX834" fmla="*/ 3634601 w 5714916"/>
                <a:gd name="connsiteY834" fmla="*/ 933032 h 2028111"/>
                <a:gd name="connsiteX835" fmla="*/ 3657989 w 5714916"/>
                <a:gd name="connsiteY835" fmla="*/ 933032 h 2028111"/>
                <a:gd name="connsiteX836" fmla="*/ 3657989 w 5714916"/>
                <a:gd name="connsiteY836" fmla="*/ 928647 h 2028111"/>
                <a:gd name="connsiteX837" fmla="*/ 3664045 w 5714916"/>
                <a:gd name="connsiteY837" fmla="*/ 928647 h 2028111"/>
                <a:gd name="connsiteX838" fmla="*/ 3664045 w 5714916"/>
                <a:gd name="connsiteY838" fmla="*/ 932406 h 2028111"/>
                <a:gd name="connsiteX839" fmla="*/ 3675531 w 5714916"/>
                <a:gd name="connsiteY839" fmla="*/ 932406 h 2028111"/>
                <a:gd name="connsiteX840" fmla="*/ 3675531 w 5714916"/>
                <a:gd name="connsiteY840" fmla="*/ 928229 h 2028111"/>
                <a:gd name="connsiteX841" fmla="*/ 3681378 w 5714916"/>
                <a:gd name="connsiteY841" fmla="*/ 928229 h 2028111"/>
                <a:gd name="connsiteX842" fmla="*/ 3681378 w 5714916"/>
                <a:gd name="connsiteY842" fmla="*/ 924053 h 2028111"/>
                <a:gd name="connsiteX843" fmla="*/ 3686807 w 5714916"/>
                <a:gd name="connsiteY843" fmla="*/ 924053 h 2028111"/>
                <a:gd name="connsiteX844" fmla="*/ 3686807 w 5714916"/>
                <a:gd name="connsiteY844" fmla="*/ 914447 h 2028111"/>
                <a:gd name="connsiteX845" fmla="*/ 3692863 w 5714916"/>
                <a:gd name="connsiteY845" fmla="*/ 914447 h 2028111"/>
                <a:gd name="connsiteX846" fmla="*/ 3692863 w 5714916"/>
                <a:gd name="connsiteY846" fmla="*/ 910062 h 2028111"/>
                <a:gd name="connsiteX847" fmla="*/ 3698710 w 5714916"/>
                <a:gd name="connsiteY847" fmla="*/ 910062 h 2028111"/>
                <a:gd name="connsiteX848" fmla="*/ 3698710 w 5714916"/>
                <a:gd name="connsiteY848" fmla="*/ 905676 h 2028111"/>
                <a:gd name="connsiteX849" fmla="*/ 3704766 w 5714916"/>
                <a:gd name="connsiteY849" fmla="*/ 905676 h 2028111"/>
                <a:gd name="connsiteX850" fmla="*/ 3704766 w 5714916"/>
                <a:gd name="connsiteY850" fmla="*/ 900456 h 2028111"/>
                <a:gd name="connsiteX851" fmla="*/ 3710196 w 5714916"/>
                <a:gd name="connsiteY851" fmla="*/ 900456 h 2028111"/>
                <a:gd name="connsiteX852" fmla="*/ 3710196 w 5714916"/>
                <a:gd name="connsiteY852" fmla="*/ 891685 h 2028111"/>
                <a:gd name="connsiteX853" fmla="*/ 3716043 w 5714916"/>
                <a:gd name="connsiteY853" fmla="*/ 891685 h 2028111"/>
                <a:gd name="connsiteX854" fmla="*/ 3716043 w 5714916"/>
                <a:gd name="connsiteY854" fmla="*/ 882497 h 2028111"/>
                <a:gd name="connsiteX855" fmla="*/ 3722308 w 5714916"/>
                <a:gd name="connsiteY855" fmla="*/ 882497 h 2028111"/>
                <a:gd name="connsiteX856" fmla="*/ 3722308 w 5714916"/>
                <a:gd name="connsiteY856" fmla="*/ 886673 h 2028111"/>
                <a:gd name="connsiteX857" fmla="*/ 3727946 w 5714916"/>
                <a:gd name="connsiteY857" fmla="*/ 886673 h 2028111"/>
                <a:gd name="connsiteX858" fmla="*/ 3727946 w 5714916"/>
                <a:gd name="connsiteY858" fmla="*/ 891267 h 2028111"/>
                <a:gd name="connsiteX859" fmla="*/ 3739640 w 5714916"/>
                <a:gd name="connsiteY859" fmla="*/ 891267 h 2028111"/>
                <a:gd name="connsiteX860" fmla="*/ 3739640 w 5714916"/>
                <a:gd name="connsiteY860" fmla="*/ 882914 h 2028111"/>
                <a:gd name="connsiteX861" fmla="*/ 3745905 w 5714916"/>
                <a:gd name="connsiteY861" fmla="*/ 882914 h 2028111"/>
                <a:gd name="connsiteX862" fmla="*/ 3745905 w 5714916"/>
                <a:gd name="connsiteY862" fmla="*/ 873308 h 2028111"/>
                <a:gd name="connsiteX863" fmla="*/ 3751334 w 5714916"/>
                <a:gd name="connsiteY863" fmla="*/ 873308 h 2028111"/>
                <a:gd name="connsiteX864" fmla="*/ 3751334 w 5714916"/>
                <a:gd name="connsiteY864" fmla="*/ 869132 h 2028111"/>
                <a:gd name="connsiteX865" fmla="*/ 3756555 w 5714916"/>
                <a:gd name="connsiteY865" fmla="*/ 869132 h 2028111"/>
                <a:gd name="connsiteX866" fmla="*/ 3756555 w 5714916"/>
                <a:gd name="connsiteY866" fmla="*/ 864120 h 2028111"/>
                <a:gd name="connsiteX867" fmla="*/ 3763237 w 5714916"/>
                <a:gd name="connsiteY867" fmla="*/ 864120 h 2028111"/>
                <a:gd name="connsiteX868" fmla="*/ 3763237 w 5714916"/>
                <a:gd name="connsiteY868" fmla="*/ 859735 h 2028111"/>
                <a:gd name="connsiteX869" fmla="*/ 3769084 w 5714916"/>
                <a:gd name="connsiteY869" fmla="*/ 859735 h 2028111"/>
                <a:gd name="connsiteX870" fmla="*/ 3769084 w 5714916"/>
                <a:gd name="connsiteY870" fmla="*/ 855349 h 2028111"/>
                <a:gd name="connsiteX871" fmla="*/ 3774305 w 5714916"/>
                <a:gd name="connsiteY871" fmla="*/ 855349 h 2028111"/>
                <a:gd name="connsiteX872" fmla="*/ 3774305 w 5714916"/>
                <a:gd name="connsiteY872" fmla="*/ 841985 h 2028111"/>
                <a:gd name="connsiteX873" fmla="*/ 3786417 w 5714916"/>
                <a:gd name="connsiteY873" fmla="*/ 841985 h 2028111"/>
                <a:gd name="connsiteX874" fmla="*/ 3786417 w 5714916"/>
                <a:gd name="connsiteY874" fmla="*/ 837390 h 2028111"/>
                <a:gd name="connsiteX875" fmla="*/ 3797276 w 5714916"/>
                <a:gd name="connsiteY875" fmla="*/ 837390 h 2028111"/>
                <a:gd name="connsiteX876" fmla="*/ 3797276 w 5714916"/>
                <a:gd name="connsiteY876" fmla="*/ 814837 h 2028111"/>
                <a:gd name="connsiteX877" fmla="*/ 3803540 w 5714916"/>
                <a:gd name="connsiteY877" fmla="*/ 814837 h 2028111"/>
                <a:gd name="connsiteX878" fmla="*/ 3803540 w 5714916"/>
                <a:gd name="connsiteY878" fmla="*/ 796252 h 2028111"/>
                <a:gd name="connsiteX879" fmla="*/ 3811893 w 5714916"/>
                <a:gd name="connsiteY879" fmla="*/ 796252 h 2028111"/>
                <a:gd name="connsiteX880" fmla="*/ 3811893 w 5714916"/>
                <a:gd name="connsiteY880" fmla="*/ 801055 h 2028111"/>
                <a:gd name="connsiteX881" fmla="*/ 3817532 w 5714916"/>
                <a:gd name="connsiteY881" fmla="*/ 801055 h 2028111"/>
                <a:gd name="connsiteX882" fmla="*/ 3817532 w 5714916"/>
                <a:gd name="connsiteY882" fmla="*/ 846788 h 2028111"/>
                <a:gd name="connsiteX883" fmla="*/ 3823379 w 5714916"/>
                <a:gd name="connsiteY883" fmla="*/ 846788 h 2028111"/>
                <a:gd name="connsiteX884" fmla="*/ 3823379 w 5714916"/>
                <a:gd name="connsiteY884" fmla="*/ 900664 h 2028111"/>
                <a:gd name="connsiteX885" fmla="*/ 3829226 w 5714916"/>
                <a:gd name="connsiteY885" fmla="*/ 900664 h 2028111"/>
                <a:gd name="connsiteX886" fmla="*/ 3829226 w 5714916"/>
                <a:gd name="connsiteY886" fmla="*/ 909853 h 2028111"/>
                <a:gd name="connsiteX887" fmla="*/ 3835282 w 5714916"/>
                <a:gd name="connsiteY887" fmla="*/ 909853 h 2028111"/>
                <a:gd name="connsiteX888" fmla="*/ 3835282 w 5714916"/>
                <a:gd name="connsiteY888" fmla="*/ 914238 h 2028111"/>
                <a:gd name="connsiteX889" fmla="*/ 3840711 w 5714916"/>
                <a:gd name="connsiteY889" fmla="*/ 914238 h 2028111"/>
                <a:gd name="connsiteX890" fmla="*/ 3840711 w 5714916"/>
                <a:gd name="connsiteY890" fmla="*/ 923009 h 2028111"/>
                <a:gd name="connsiteX891" fmla="*/ 3853032 w 5714916"/>
                <a:gd name="connsiteY891" fmla="*/ 923009 h 2028111"/>
                <a:gd name="connsiteX892" fmla="*/ 3853032 w 5714916"/>
                <a:gd name="connsiteY892" fmla="*/ 919041 h 2028111"/>
                <a:gd name="connsiteX893" fmla="*/ 3876003 w 5714916"/>
                <a:gd name="connsiteY893" fmla="*/ 919041 h 2028111"/>
                <a:gd name="connsiteX894" fmla="*/ 3876003 w 5714916"/>
                <a:gd name="connsiteY894" fmla="*/ 923635 h 2028111"/>
                <a:gd name="connsiteX895" fmla="*/ 3893961 w 5714916"/>
                <a:gd name="connsiteY895" fmla="*/ 923635 h 2028111"/>
                <a:gd name="connsiteX896" fmla="*/ 3893961 w 5714916"/>
                <a:gd name="connsiteY896" fmla="*/ 919250 h 2028111"/>
                <a:gd name="connsiteX897" fmla="*/ 3917350 w 5714916"/>
                <a:gd name="connsiteY897" fmla="*/ 919250 h 2028111"/>
                <a:gd name="connsiteX898" fmla="*/ 3917350 w 5714916"/>
                <a:gd name="connsiteY898" fmla="*/ 914238 h 2028111"/>
                <a:gd name="connsiteX899" fmla="*/ 3922779 w 5714916"/>
                <a:gd name="connsiteY899" fmla="*/ 914238 h 2028111"/>
                <a:gd name="connsiteX900" fmla="*/ 3922779 w 5714916"/>
                <a:gd name="connsiteY900" fmla="*/ 910062 h 2028111"/>
                <a:gd name="connsiteX901" fmla="*/ 3928627 w 5714916"/>
                <a:gd name="connsiteY901" fmla="*/ 910062 h 2028111"/>
                <a:gd name="connsiteX902" fmla="*/ 3928627 w 5714916"/>
                <a:gd name="connsiteY902" fmla="*/ 904632 h 2028111"/>
                <a:gd name="connsiteX903" fmla="*/ 3933430 w 5714916"/>
                <a:gd name="connsiteY903" fmla="*/ 904632 h 2028111"/>
                <a:gd name="connsiteX904" fmla="*/ 3933430 w 5714916"/>
                <a:gd name="connsiteY904" fmla="*/ 896070 h 2028111"/>
                <a:gd name="connsiteX905" fmla="*/ 3939694 w 5714916"/>
                <a:gd name="connsiteY905" fmla="*/ 896070 h 2028111"/>
                <a:gd name="connsiteX906" fmla="*/ 3939694 w 5714916"/>
                <a:gd name="connsiteY906" fmla="*/ 882914 h 2028111"/>
                <a:gd name="connsiteX907" fmla="*/ 3945541 w 5714916"/>
                <a:gd name="connsiteY907" fmla="*/ 882914 h 2028111"/>
                <a:gd name="connsiteX908" fmla="*/ 3945541 w 5714916"/>
                <a:gd name="connsiteY908" fmla="*/ 873517 h 2028111"/>
                <a:gd name="connsiteX909" fmla="*/ 3963083 w 5714916"/>
                <a:gd name="connsiteY909" fmla="*/ 873517 h 2028111"/>
                <a:gd name="connsiteX910" fmla="*/ 3963083 w 5714916"/>
                <a:gd name="connsiteY910" fmla="*/ 869132 h 2028111"/>
                <a:gd name="connsiteX911" fmla="*/ 3969765 w 5714916"/>
                <a:gd name="connsiteY911" fmla="*/ 869132 h 2028111"/>
                <a:gd name="connsiteX912" fmla="*/ 3969765 w 5714916"/>
                <a:gd name="connsiteY912" fmla="*/ 864329 h 2028111"/>
                <a:gd name="connsiteX913" fmla="*/ 3975403 w 5714916"/>
                <a:gd name="connsiteY913" fmla="*/ 864329 h 2028111"/>
                <a:gd name="connsiteX914" fmla="*/ 3975403 w 5714916"/>
                <a:gd name="connsiteY914" fmla="*/ 860361 h 2028111"/>
                <a:gd name="connsiteX915" fmla="*/ 3980833 w 5714916"/>
                <a:gd name="connsiteY915" fmla="*/ 860361 h 2028111"/>
                <a:gd name="connsiteX916" fmla="*/ 3980833 w 5714916"/>
                <a:gd name="connsiteY916" fmla="*/ 855558 h 2028111"/>
                <a:gd name="connsiteX917" fmla="*/ 3986889 w 5714916"/>
                <a:gd name="connsiteY917" fmla="*/ 855558 h 2028111"/>
                <a:gd name="connsiteX918" fmla="*/ 3986889 w 5714916"/>
                <a:gd name="connsiteY918" fmla="*/ 842193 h 2028111"/>
                <a:gd name="connsiteX919" fmla="*/ 4004012 w 5714916"/>
                <a:gd name="connsiteY919" fmla="*/ 842193 h 2028111"/>
                <a:gd name="connsiteX920" fmla="*/ 4004012 w 5714916"/>
                <a:gd name="connsiteY920" fmla="*/ 837808 h 2028111"/>
                <a:gd name="connsiteX921" fmla="*/ 4010068 w 5714916"/>
                <a:gd name="connsiteY921" fmla="*/ 837808 h 2028111"/>
                <a:gd name="connsiteX922" fmla="*/ 4010068 w 5714916"/>
                <a:gd name="connsiteY922" fmla="*/ 833005 h 2028111"/>
                <a:gd name="connsiteX923" fmla="*/ 4015289 w 5714916"/>
                <a:gd name="connsiteY923" fmla="*/ 833005 h 2028111"/>
                <a:gd name="connsiteX924" fmla="*/ 4015289 w 5714916"/>
                <a:gd name="connsiteY924" fmla="*/ 819014 h 2028111"/>
                <a:gd name="connsiteX925" fmla="*/ 4027818 w 5714916"/>
                <a:gd name="connsiteY925" fmla="*/ 819014 h 2028111"/>
                <a:gd name="connsiteX926" fmla="*/ 4027818 w 5714916"/>
                <a:gd name="connsiteY926" fmla="*/ 864538 h 2028111"/>
                <a:gd name="connsiteX927" fmla="*/ 4033457 w 5714916"/>
                <a:gd name="connsiteY927" fmla="*/ 864538 h 2028111"/>
                <a:gd name="connsiteX928" fmla="*/ 4033457 w 5714916"/>
                <a:gd name="connsiteY928" fmla="*/ 905467 h 2028111"/>
                <a:gd name="connsiteX929" fmla="*/ 4038886 w 5714916"/>
                <a:gd name="connsiteY929" fmla="*/ 905467 h 2028111"/>
                <a:gd name="connsiteX930" fmla="*/ 4038886 w 5714916"/>
                <a:gd name="connsiteY930" fmla="*/ 914238 h 2028111"/>
                <a:gd name="connsiteX931" fmla="*/ 4056636 w 5714916"/>
                <a:gd name="connsiteY931" fmla="*/ 914238 h 2028111"/>
                <a:gd name="connsiteX932" fmla="*/ 4056636 w 5714916"/>
                <a:gd name="connsiteY932" fmla="*/ 928229 h 2028111"/>
                <a:gd name="connsiteX933" fmla="*/ 4062275 w 5714916"/>
                <a:gd name="connsiteY933" fmla="*/ 928229 h 2028111"/>
                <a:gd name="connsiteX934" fmla="*/ 4062275 w 5714916"/>
                <a:gd name="connsiteY934" fmla="*/ 941594 h 2028111"/>
                <a:gd name="connsiteX935" fmla="*/ 4073969 w 5714916"/>
                <a:gd name="connsiteY935" fmla="*/ 941594 h 2028111"/>
                <a:gd name="connsiteX936" fmla="*/ 4073969 w 5714916"/>
                <a:gd name="connsiteY936" fmla="*/ 931988 h 2028111"/>
                <a:gd name="connsiteX937" fmla="*/ 4079816 w 5714916"/>
                <a:gd name="connsiteY937" fmla="*/ 931988 h 2028111"/>
                <a:gd name="connsiteX938" fmla="*/ 4079816 w 5714916"/>
                <a:gd name="connsiteY938" fmla="*/ 923426 h 2028111"/>
                <a:gd name="connsiteX939" fmla="*/ 4091510 w 5714916"/>
                <a:gd name="connsiteY939" fmla="*/ 923426 h 2028111"/>
                <a:gd name="connsiteX940" fmla="*/ 4091510 w 5714916"/>
                <a:gd name="connsiteY940" fmla="*/ 918832 h 2028111"/>
                <a:gd name="connsiteX941" fmla="*/ 4103622 w 5714916"/>
                <a:gd name="connsiteY941" fmla="*/ 918832 h 2028111"/>
                <a:gd name="connsiteX942" fmla="*/ 4103622 w 5714916"/>
                <a:gd name="connsiteY942" fmla="*/ 923635 h 2028111"/>
                <a:gd name="connsiteX943" fmla="*/ 4126175 w 5714916"/>
                <a:gd name="connsiteY943" fmla="*/ 923635 h 2028111"/>
                <a:gd name="connsiteX944" fmla="*/ 4126175 w 5714916"/>
                <a:gd name="connsiteY944" fmla="*/ 914656 h 2028111"/>
                <a:gd name="connsiteX945" fmla="*/ 4132022 w 5714916"/>
                <a:gd name="connsiteY945" fmla="*/ 914656 h 2028111"/>
                <a:gd name="connsiteX946" fmla="*/ 4132022 w 5714916"/>
                <a:gd name="connsiteY946" fmla="*/ 905259 h 2028111"/>
                <a:gd name="connsiteX947" fmla="*/ 4137869 w 5714916"/>
                <a:gd name="connsiteY947" fmla="*/ 905259 h 2028111"/>
                <a:gd name="connsiteX948" fmla="*/ 4137869 w 5714916"/>
                <a:gd name="connsiteY948" fmla="*/ 896488 h 2028111"/>
                <a:gd name="connsiteX949" fmla="*/ 4143925 w 5714916"/>
                <a:gd name="connsiteY949" fmla="*/ 896488 h 2028111"/>
                <a:gd name="connsiteX950" fmla="*/ 4143925 w 5714916"/>
                <a:gd name="connsiteY950" fmla="*/ 891685 h 2028111"/>
                <a:gd name="connsiteX951" fmla="*/ 4161675 w 5714916"/>
                <a:gd name="connsiteY951" fmla="*/ 891685 h 2028111"/>
                <a:gd name="connsiteX952" fmla="*/ 4161675 w 5714916"/>
                <a:gd name="connsiteY952" fmla="*/ 878529 h 2028111"/>
                <a:gd name="connsiteX953" fmla="*/ 4167314 w 5714916"/>
                <a:gd name="connsiteY953" fmla="*/ 878529 h 2028111"/>
                <a:gd name="connsiteX954" fmla="*/ 4167314 w 5714916"/>
                <a:gd name="connsiteY954" fmla="*/ 868714 h 2028111"/>
                <a:gd name="connsiteX955" fmla="*/ 4202188 w 5714916"/>
                <a:gd name="connsiteY955" fmla="*/ 868714 h 2028111"/>
                <a:gd name="connsiteX956" fmla="*/ 4202188 w 5714916"/>
                <a:gd name="connsiteY956" fmla="*/ 856185 h 2028111"/>
                <a:gd name="connsiteX957" fmla="*/ 4208661 w 5714916"/>
                <a:gd name="connsiteY957" fmla="*/ 856185 h 2028111"/>
                <a:gd name="connsiteX958" fmla="*/ 4208661 w 5714916"/>
                <a:gd name="connsiteY958" fmla="*/ 841776 h 2028111"/>
                <a:gd name="connsiteX959" fmla="*/ 4214508 w 5714916"/>
                <a:gd name="connsiteY959" fmla="*/ 841776 h 2028111"/>
                <a:gd name="connsiteX960" fmla="*/ 4214508 w 5714916"/>
                <a:gd name="connsiteY960" fmla="*/ 828411 h 2028111"/>
                <a:gd name="connsiteX961" fmla="*/ 4219938 w 5714916"/>
                <a:gd name="connsiteY961" fmla="*/ 828411 h 2028111"/>
                <a:gd name="connsiteX962" fmla="*/ 4219938 w 5714916"/>
                <a:gd name="connsiteY962" fmla="*/ 819014 h 2028111"/>
                <a:gd name="connsiteX963" fmla="*/ 4226202 w 5714916"/>
                <a:gd name="connsiteY963" fmla="*/ 819014 h 2028111"/>
                <a:gd name="connsiteX964" fmla="*/ 4226202 w 5714916"/>
                <a:gd name="connsiteY964" fmla="*/ 805858 h 2028111"/>
                <a:gd name="connsiteX965" fmla="*/ 4231841 w 5714916"/>
                <a:gd name="connsiteY965" fmla="*/ 805858 h 2028111"/>
                <a:gd name="connsiteX966" fmla="*/ 4231841 w 5714916"/>
                <a:gd name="connsiteY966" fmla="*/ 801472 h 2028111"/>
                <a:gd name="connsiteX967" fmla="*/ 4238106 w 5714916"/>
                <a:gd name="connsiteY967" fmla="*/ 801472 h 2028111"/>
                <a:gd name="connsiteX968" fmla="*/ 4238106 w 5714916"/>
                <a:gd name="connsiteY968" fmla="*/ 841776 h 2028111"/>
                <a:gd name="connsiteX969" fmla="*/ 4243953 w 5714916"/>
                <a:gd name="connsiteY969" fmla="*/ 841776 h 2028111"/>
                <a:gd name="connsiteX970" fmla="*/ 4243953 w 5714916"/>
                <a:gd name="connsiteY970" fmla="*/ 878320 h 2028111"/>
                <a:gd name="connsiteX971" fmla="*/ 4249382 w 5714916"/>
                <a:gd name="connsiteY971" fmla="*/ 878320 h 2028111"/>
                <a:gd name="connsiteX972" fmla="*/ 4249382 w 5714916"/>
                <a:gd name="connsiteY972" fmla="*/ 905467 h 2028111"/>
                <a:gd name="connsiteX973" fmla="*/ 4255020 w 5714916"/>
                <a:gd name="connsiteY973" fmla="*/ 905467 h 2028111"/>
                <a:gd name="connsiteX974" fmla="*/ 4255020 w 5714916"/>
                <a:gd name="connsiteY974" fmla="*/ 918623 h 2028111"/>
                <a:gd name="connsiteX975" fmla="*/ 4261494 w 5714916"/>
                <a:gd name="connsiteY975" fmla="*/ 918623 h 2028111"/>
                <a:gd name="connsiteX976" fmla="*/ 4261494 w 5714916"/>
                <a:gd name="connsiteY976" fmla="*/ 931988 h 2028111"/>
                <a:gd name="connsiteX977" fmla="*/ 4272771 w 5714916"/>
                <a:gd name="connsiteY977" fmla="*/ 931988 h 2028111"/>
                <a:gd name="connsiteX978" fmla="*/ 4272771 w 5714916"/>
                <a:gd name="connsiteY978" fmla="*/ 927812 h 2028111"/>
                <a:gd name="connsiteX979" fmla="*/ 4290103 w 5714916"/>
                <a:gd name="connsiteY979" fmla="*/ 927812 h 2028111"/>
                <a:gd name="connsiteX980" fmla="*/ 4290103 w 5714916"/>
                <a:gd name="connsiteY980" fmla="*/ 932197 h 2028111"/>
                <a:gd name="connsiteX981" fmla="*/ 4308480 w 5714916"/>
                <a:gd name="connsiteY981" fmla="*/ 932197 h 2028111"/>
                <a:gd name="connsiteX982" fmla="*/ 4308480 w 5714916"/>
                <a:gd name="connsiteY982" fmla="*/ 936791 h 2028111"/>
                <a:gd name="connsiteX983" fmla="*/ 4314118 w 5714916"/>
                <a:gd name="connsiteY983" fmla="*/ 936791 h 2028111"/>
                <a:gd name="connsiteX984" fmla="*/ 4314118 w 5714916"/>
                <a:gd name="connsiteY984" fmla="*/ 932406 h 2028111"/>
                <a:gd name="connsiteX985" fmla="*/ 4319547 w 5714916"/>
                <a:gd name="connsiteY985" fmla="*/ 932406 h 2028111"/>
                <a:gd name="connsiteX986" fmla="*/ 4319547 w 5714916"/>
                <a:gd name="connsiteY986" fmla="*/ 928229 h 2028111"/>
                <a:gd name="connsiteX987" fmla="*/ 4326021 w 5714916"/>
                <a:gd name="connsiteY987" fmla="*/ 928229 h 2028111"/>
                <a:gd name="connsiteX988" fmla="*/ 4326021 w 5714916"/>
                <a:gd name="connsiteY988" fmla="*/ 914656 h 2028111"/>
                <a:gd name="connsiteX989" fmla="*/ 4337507 w 5714916"/>
                <a:gd name="connsiteY989" fmla="*/ 914656 h 2028111"/>
                <a:gd name="connsiteX990" fmla="*/ 4337507 w 5714916"/>
                <a:gd name="connsiteY990" fmla="*/ 910062 h 2028111"/>
                <a:gd name="connsiteX991" fmla="*/ 4342936 w 5714916"/>
                <a:gd name="connsiteY991" fmla="*/ 910062 h 2028111"/>
                <a:gd name="connsiteX992" fmla="*/ 4342936 w 5714916"/>
                <a:gd name="connsiteY992" fmla="*/ 901082 h 2028111"/>
                <a:gd name="connsiteX993" fmla="*/ 4348783 w 5714916"/>
                <a:gd name="connsiteY993" fmla="*/ 901082 h 2028111"/>
                <a:gd name="connsiteX994" fmla="*/ 4348783 w 5714916"/>
                <a:gd name="connsiteY994" fmla="*/ 883541 h 2028111"/>
                <a:gd name="connsiteX995" fmla="*/ 4366324 w 5714916"/>
                <a:gd name="connsiteY995" fmla="*/ 883541 h 2028111"/>
                <a:gd name="connsiteX996" fmla="*/ 4366324 w 5714916"/>
                <a:gd name="connsiteY996" fmla="*/ 891894 h 2028111"/>
                <a:gd name="connsiteX997" fmla="*/ 4378645 w 5714916"/>
                <a:gd name="connsiteY997" fmla="*/ 891894 h 2028111"/>
                <a:gd name="connsiteX998" fmla="*/ 4378645 w 5714916"/>
                <a:gd name="connsiteY998" fmla="*/ 887508 h 2028111"/>
                <a:gd name="connsiteX999" fmla="*/ 4384074 w 5714916"/>
                <a:gd name="connsiteY999" fmla="*/ 887508 h 2028111"/>
                <a:gd name="connsiteX1000" fmla="*/ 4384074 w 5714916"/>
                <a:gd name="connsiteY1000" fmla="*/ 877902 h 2028111"/>
                <a:gd name="connsiteX1001" fmla="*/ 4389921 w 5714916"/>
                <a:gd name="connsiteY1001" fmla="*/ 877902 h 2028111"/>
                <a:gd name="connsiteX1002" fmla="*/ 4389921 w 5714916"/>
                <a:gd name="connsiteY1002" fmla="*/ 868923 h 2028111"/>
                <a:gd name="connsiteX1003" fmla="*/ 4395560 w 5714916"/>
                <a:gd name="connsiteY1003" fmla="*/ 868923 h 2028111"/>
                <a:gd name="connsiteX1004" fmla="*/ 4395560 w 5714916"/>
                <a:gd name="connsiteY1004" fmla="*/ 864329 h 2028111"/>
                <a:gd name="connsiteX1005" fmla="*/ 4401615 w 5714916"/>
                <a:gd name="connsiteY1005" fmla="*/ 864329 h 2028111"/>
                <a:gd name="connsiteX1006" fmla="*/ 4401615 w 5714916"/>
                <a:gd name="connsiteY1006" fmla="*/ 860152 h 2028111"/>
                <a:gd name="connsiteX1007" fmla="*/ 4407671 w 5714916"/>
                <a:gd name="connsiteY1007" fmla="*/ 860152 h 2028111"/>
                <a:gd name="connsiteX1008" fmla="*/ 4407671 w 5714916"/>
                <a:gd name="connsiteY1008" fmla="*/ 855767 h 2028111"/>
                <a:gd name="connsiteX1009" fmla="*/ 4413309 w 5714916"/>
                <a:gd name="connsiteY1009" fmla="*/ 855767 h 2028111"/>
                <a:gd name="connsiteX1010" fmla="*/ 4413309 w 5714916"/>
                <a:gd name="connsiteY1010" fmla="*/ 851173 h 2028111"/>
                <a:gd name="connsiteX1011" fmla="*/ 4418948 w 5714916"/>
                <a:gd name="connsiteY1011" fmla="*/ 851173 h 2028111"/>
                <a:gd name="connsiteX1012" fmla="*/ 4418948 w 5714916"/>
                <a:gd name="connsiteY1012" fmla="*/ 846996 h 2028111"/>
                <a:gd name="connsiteX1013" fmla="*/ 4424586 w 5714916"/>
                <a:gd name="connsiteY1013" fmla="*/ 846996 h 2028111"/>
                <a:gd name="connsiteX1014" fmla="*/ 4424586 w 5714916"/>
                <a:gd name="connsiteY1014" fmla="*/ 841985 h 2028111"/>
                <a:gd name="connsiteX1015" fmla="*/ 4430433 w 5714916"/>
                <a:gd name="connsiteY1015" fmla="*/ 841985 h 2028111"/>
                <a:gd name="connsiteX1016" fmla="*/ 4430433 w 5714916"/>
                <a:gd name="connsiteY1016" fmla="*/ 833005 h 2028111"/>
                <a:gd name="connsiteX1017" fmla="*/ 4436489 w 5714916"/>
                <a:gd name="connsiteY1017" fmla="*/ 833005 h 2028111"/>
                <a:gd name="connsiteX1018" fmla="*/ 4436489 w 5714916"/>
                <a:gd name="connsiteY1018" fmla="*/ 815046 h 2028111"/>
                <a:gd name="connsiteX1019" fmla="*/ 4447557 w 5714916"/>
                <a:gd name="connsiteY1019" fmla="*/ 815046 h 2028111"/>
                <a:gd name="connsiteX1020" fmla="*/ 4447557 w 5714916"/>
                <a:gd name="connsiteY1020" fmla="*/ 832379 h 2028111"/>
                <a:gd name="connsiteX1021" fmla="*/ 4453822 w 5714916"/>
                <a:gd name="connsiteY1021" fmla="*/ 832379 h 2028111"/>
                <a:gd name="connsiteX1022" fmla="*/ 4453822 w 5714916"/>
                <a:gd name="connsiteY1022" fmla="*/ 874352 h 2028111"/>
                <a:gd name="connsiteX1023" fmla="*/ 4459669 w 5714916"/>
                <a:gd name="connsiteY1023" fmla="*/ 874352 h 2028111"/>
                <a:gd name="connsiteX1024" fmla="*/ 4459669 w 5714916"/>
                <a:gd name="connsiteY1024" fmla="*/ 905259 h 2028111"/>
                <a:gd name="connsiteX1025" fmla="*/ 4465934 w 5714916"/>
                <a:gd name="connsiteY1025" fmla="*/ 905259 h 2028111"/>
                <a:gd name="connsiteX1026" fmla="*/ 4465934 w 5714916"/>
                <a:gd name="connsiteY1026" fmla="*/ 909853 h 2028111"/>
                <a:gd name="connsiteX1027" fmla="*/ 4471572 w 5714916"/>
                <a:gd name="connsiteY1027" fmla="*/ 909853 h 2028111"/>
                <a:gd name="connsiteX1028" fmla="*/ 4471572 w 5714916"/>
                <a:gd name="connsiteY1028" fmla="*/ 914864 h 2028111"/>
                <a:gd name="connsiteX1029" fmla="*/ 4476375 w 5714916"/>
                <a:gd name="connsiteY1029" fmla="*/ 914864 h 2028111"/>
                <a:gd name="connsiteX1030" fmla="*/ 4476375 w 5714916"/>
                <a:gd name="connsiteY1030" fmla="*/ 919250 h 2028111"/>
                <a:gd name="connsiteX1031" fmla="*/ 4482640 w 5714916"/>
                <a:gd name="connsiteY1031" fmla="*/ 919250 h 2028111"/>
                <a:gd name="connsiteX1032" fmla="*/ 4482640 w 5714916"/>
                <a:gd name="connsiteY1032" fmla="*/ 923217 h 2028111"/>
                <a:gd name="connsiteX1033" fmla="*/ 4488696 w 5714916"/>
                <a:gd name="connsiteY1033" fmla="*/ 923217 h 2028111"/>
                <a:gd name="connsiteX1034" fmla="*/ 4488696 w 5714916"/>
                <a:gd name="connsiteY1034" fmla="*/ 927185 h 2028111"/>
                <a:gd name="connsiteX1035" fmla="*/ 4511667 w 5714916"/>
                <a:gd name="connsiteY1035" fmla="*/ 927185 h 2028111"/>
                <a:gd name="connsiteX1036" fmla="*/ 4511667 w 5714916"/>
                <a:gd name="connsiteY1036" fmla="*/ 924053 h 2028111"/>
                <a:gd name="connsiteX1037" fmla="*/ 4517305 w 5714916"/>
                <a:gd name="connsiteY1037" fmla="*/ 924053 h 2028111"/>
                <a:gd name="connsiteX1038" fmla="*/ 4517305 w 5714916"/>
                <a:gd name="connsiteY1038" fmla="*/ 919041 h 2028111"/>
                <a:gd name="connsiteX1039" fmla="*/ 4529208 w 5714916"/>
                <a:gd name="connsiteY1039" fmla="*/ 919041 h 2028111"/>
                <a:gd name="connsiteX1040" fmla="*/ 4529208 w 5714916"/>
                <a:gd name="connsiteY1040" fmla="*/ 928647 h 2028111"/>
                <a:gd name="connsiteX1041" fmla="*/ 4540902 w 5714916"/>
                <a:gd name="connsiteY1041" fmla="*/ 928647 h 2028111"/>
                <a:gd name="connsiteX1042" fmla="*/ 4540902 w 5714916"/>
                <a:gd name="connsiteY1042" fmla="*/ 924053 h 2028111"/>
                <a:gd name="connsiteX1043" fmla="*/ 4547793 w 5714916"/>
                <a:gd name="connsiteY1043" fmla="*/ 924053 h 2028111"/>
                <a:gd name="connsiteX1044" fmla="*/ 4547793 w 5714916"/>
                <a:gd name="connsiteY1044" fmla="*/ 918832 h 2028111"/>
                <a:gd name="connsiteX1045" fmla="*/ 4553223 w 5714916"/>
                <a:gd name="connsiteY1045" fmla="*/ 918832 h 2028111"/>
                <a:gd name="connsiteX1046" fmla="*/ 4553223 w 5714916"/>
                <a:gd name="connsiteY1046" fmla="*/ 910479 h 2028111"/>
                <a:gd name="connsiteX1047" fmla="*/ 4565543 w 5714916"/>
                <a:gd name="connsiteY1047" fmla="*/ 910479 h 2028111"/>
                <a:gd name="connsiteX1048" fmla="*/ 4565543 w 5714916"/>
                <a:gd name="connsiteY1048" fmla="*/ 906094 h 2028111"/>
                <a:gd name="connsiteX1049" fmla="*/ 4570764 w 5714916"/>
                <a:gd name="connsiteY1049" fmla="*/ 906094 h 2028111"/>
                <a:gd name="connsiteX1050" fmla="*/ 4570764 w 5714916"/>
                <a:gd name="connsiteY1050" fmla="*/ 892103 h 2028111"/>
                <a:gd name="connsiteX1051" fmla="*/ 4576402 w 5714916"/>
                <a:gd name="connsiteY1051" fmla="*/ 892103 h 2028111"/>
                <a:gd name="connsiteX1052" fmla="*/ 4576402 w 5714916"/>
                <a:gd name="connsiteY1052" fmla="*/ 887717 h 2028111"/>
                <a:gd name="connsiteX1053" fmla="*/ 4582667 w 5714916"/>
                <a:gd name="connsiteY1053" fmla="*/ 887717 h 2028111"/>
                <a:gd name="connsiteX1054" fmla="*/ 4582667 w 5714916"/>
                <a:gd name="connsiteY1054" fmla="*/ 883332 h 2028111"/>
                <a:gd name="connsiteX1055" fmla="*/ 4605429 w 5714916"/>
                <a:gd name="connsiteY1055" fmla="*/ 883332 h 2028111"/>
                <a:gd name="connsiteX1056" fmla="*/ 4605429 w 5714916"/>
                <a:gd name="connsiteY1056" fmla="*/ 878320 h 2028111"/>
                <a:gd name="connsiteX1057" fmla="*/ 4611067 w 5714916"/>
                <a:gd name="connsiteY1057" fmla="*/ 878320 h 2028111"/>
                <a:gd name="connsiteX1058" fmla="*/ 4611067 w 5714916"/>
                <a:gd name="connsiteY1058" fmla="*/ 869758 h 2028111"/>
                <a:gd name="connsiteX1059" fmla="*/ 4616497 w 5714916"/>
                <a:gd name="connsiteY1059" fmla="*/ 869758 h 2028111"/>
                <a:gd name="connsiteX1060" fmla="*/ 4616497 w 5714916"/>
                <a:gd name="connsiteY1060" fmla="*/ 860152 h 2028111"/>
                <a:gd name="connsiteX1061" fmla="*/ 4623597 w 5714916"/>
                <a:gd name="connsiteY1061" fmla="*/ 860152 h 2028111"/>
                <a:gd name="connsiteX1062" fmla="*/ 4623597 w 5714916"/>
                <a:gd name="connsiteY1062" fmla="*/ 851382 h 2028111"/>
                <a:gd name="connsiteX1063" fmla="*/ 4629235 w 5714916"/>
                <a:gd name="connsiteY1063" fmla="*/ 851382 h 2028111"/>
                <a:gd name="connsiteX1064" fmla="*/ 4629235 w 5714916"/>
                <a:gd name="connsiteY1064" fmla="*/ 837808 h 2028111"/>
                <a:gd name="connsiteX1065" fmla="*/ 4634873 w 5714916"/>
                <a:gd name="connsiteY1065" fmla="*/ 837808 h 2028111"/>
                <a:gd name="connsiteX1066" fmla="*/ 4634873 w 5714916"/>
                <a:gd name="connsiteY1066" fmla="*/ 819223 h 2028111"/>
                <a:gd name="connsiteX1067" fmla="*/ 4640720 w 5714916"/>
                <a:gd name="connsiteY1067" fmla="*/ 819223 h 2028111"/>
                <a:gd name="connsiteX1068" fmla="*/ 4640720 w 5714916"/>
                <a:gd name="connsiteY1068" fmla="*/ 806275 h 2028111"/>
                <a:gd name="connsiteX1069" fmla="*/ 4645732 w 5714916"/>
                <a:gd name="connsiteY1069" fmla="*/ 806275 h 2028111"/>
                <a:gd name="connsiteX1070" fmla="*/ 4645732 w 5714916"/>
                <a:gd name="connsiteY1070" fmla="*/ 796878 h 2028111"/>
                <a:gd name="connsiteX1071" fmla="*/ 4651788 w 5714916"/>
                <a:gd name="connsiteY1071" fmla="*/ 796878 h 2028111"/>
                <a:gd name="connsiteX1072" fmla="*/ 4651788 w 5714916"/>
                <a:gd name="connsiteY1072" fmla="*/ 778919 h 2028111"/>
                <a:gd name="connsiteX1073" fmla="*/ 4658262 w 5714916"/>
                <a:gd name="connsiteY1073" fmla="*/ 778919 h 2028111"/>
                <a:gd name="connsiteX1074" fmla="*/ 4658262 w 5714916"/>
                <a:gd name="connsiteY1074" fmla="*/ 815464 h 2028111"/>
                <a:gd name="connsiteX1075" fmla="*/ 4663482 w 5714916"/>
                <a:gd name="connsiteY1075" fmla="*/ 815464 h 2028111"/>
                <a:gd name="connsiteX1076" fmla="*/ 4663482 w 5714916"/>
                <a:gd name="connsiteY1076" fmla="*/ 869341 h 2028111"/>
                <a:gd name="connsiteX1077" fmla="*/ 4669956 w 5714916"/>
                <a:gd name="connsiteY1077" fmla="*/ 869341 h 2028111"/>
                <a:gd name="connsiteX1078" fmla="*/ 4669956 w 5714916"/>
                <a:gd name="connsiteY1078" fmla="*/ 914656 h 2028111"/>
                <a:gd name="connsiteX1079" fmla="*/ 4698983 w 5714916"/>
                <a:gd name="connsiteY1079" fmla="*/ 914656 h 2028111"/>
                <a:gd name="connsiteX1080" fmla="*/ 4698983 w 5714916"/>
                <a:gd name="connsiteY1080" fmla="*/ 923635 h 2028111"/>
                <a:gd name="connsiteX1081" fmla="*/ 4728218 w 5714916"/>
                <a:gd name="connsiteY1081" fmla="*/ 923635 h 2028111"/>
                <a:gd name="connsiteX1082" fmla="*/ 4728218 w 5714916"/>
                <a:gd name="connsiteY1082" fmla="*/ 928021 h 2028111"/>
                <a:gd name="connsiteX1083" fmla="*/ 4751189 w 5714916"/>
                <a:gd name="connsiteY1083" fmla="*/ 928021 h 2028111"/>
                <a:gd name="connsiteX1084" fmla="*/ 4751189 w 5714916"/>
                <a:gd name="connsiteY1084" fmla="*/ 924053 h 2028111"/>
                <a:gd name="connsiteX1085" fmla="*/ 4757663 w 5714916"/>
                <a:gd name="connsiteY1085" fmla="*/ 924053 h 2028111"/>
                <a:gd name="connsiteX1086" fmla="*/ 4757663 w 5714916"/>
                <a:gd name="connsiteY1086" fmla="*/ 919250 h 2028111"/>
                <a:gd name="connsiteX1087" fmla="*/ 4763092 w 5714916"/>
                <a:gd name="connsiteY1087" fmla="*/ 919250 h 2028111"/>
                <a:gd name="connsiteX1088" fmla="*/ 4763092 w 5714916"/>
                <a:gd name="connsiteY1088" fmla="*/ 910062 h 2028111"/>
                <a:gd name="connsiteX1089" fmla="*/ 4768939 w 5714916"/>
                <a:gd name="connsiteY1089" fmla="*/ 910062 h 2028111"/>
                <a:gd name="connsiteX1090" fmla="*/ 4768939 w 5714916"/>
                <a:gd name="connsiteY1090" fmla="*/ 896697 h 2028111"/>
                <a:gd name="connsiteX1091" fmla="*/ 4774368 w 5714916"/>
                <a:gd name="connsiteY1091" fmla="*/ 896697 h 2028111"/>
                <a:gd name="connsiteX1092" fmla="*/ 4774368 w 5714916"/>
                <a:gd name="connsiteY1092" fmla="*/ 891894 h 2028111"/>
                <a:gd name="connsiteX1093" fmla="*/ 4780424 w 5714916"/>
                <a:gd name="connsiteY1093" fmla="*/ 891894 h 2028111"/>
                <a:gd name="connsiteX1094" fmla="*/ 4780424 w 5714916"/>
                <a:gd name="connsiteY1094" fmla="*/ 887508 h 2028111"/>
                <a:gd name="connsiteX1095" fmla="*/ 4792328 w 5714916"/>
                <a:gd name="connsiteY1095" fmla="*/ 887508 h 2028111"/>
                <a:gd name="connsiteX1096" fmla="*/ 4792328 w 5714916"/>
                <a:gd name="connsiteY1096" fmla="*/ 882705 h 2028111"/>
                <a:gd name="connsiteX1097" fmla="*/ 4797966 w 5714916"/>
                <a:gd name="connsiteY1097" fmla="*/ 882705 h 2028111"/>
                <a:gd name="connsiteX1098" fmla="*/ 4797966 w 5714916"/>
                <a:gd name="connsiteY1098" fmla="*/ 887300 h 2028111"/>
                <a:gd name="connsiteX1099" fmla="*/ 4810077 w 5714916"/>
                <a:gd name="connsiteY1099" fmla="*/ 887300 h 2028111"/>
                <a:gd name="connsiteX1100" fmla="*/ 4810077 w 5714916"/>
                <a:gd name="connsiteY1100" fmla="*/ 873517 h 2028111"/>
                <a:gd name="connsiteX1101" fmla="*/ 4815924 w 5714916"/>
                <a:gd name="connsiteY1101" fmla="*/ 873517 h 2028111"/>
                <a:gd name="connsiteX1102" fmla="*/ 4815924 w 5714916"/>
                <a:gd name="connsiteY1102" fmla="*/ 855558 h 2028111"/>
                <a:gd name="connsiteX1103" fmla="*/ 4821354 w 5714916"/>
                <a:gd name="connsiteY1103" fmla="*/ 855558 h 2028111"/>
                <a:gd name="connsiteX1104" fmla="*/ 4821354 w 5714916"/>
                <a:gd name="connsiteY1104" fmla="*/ 851173 h 2028111"/>
                <a:gd name="connsiteX1105" fmla="*/ 4827410 w 5714916"/>
                <a:gd name="connsiteY1105" fmla="*/ 851173 h 2028111"/>
                <a:gd name="connsiteX1106" fmla="*/ 4827410 w 5714916"/>
                <a:gd name="connsiteY1106" fmla="*/ 855558 h 2028111"/>
                <a:gd name="connsiteX1107" fmla="*/ 4839313 w 5714916"/>
                <a:gd name="connsiteY1107" fmla="*/ 855558 h 2028111"/>
                <a:gd name="connsiteX1108" fmla="*/ 4839313 w 5714916"/>
                <a:gd name="connsiteY1108" fmla="*/ 841985 h 2028111"/>
                <a:gd name="connsiteX1109" fmla="*/ 4844951 w 5714916"/>
                <a:gd name="connsiteY1109" fmla="*/ 841985 h 2028111"/>
                <a:gd name="connsiteX1110" fmla="*/ 4844951 w 5714916"/>
                <a:gd name="connsiteY1110" fmla="*/ 815046 h 2028111"/>
                <a:gd name="connsiteX1111" fmla="*/ 4850589 w 5714916"/>
                <a:gd name="connsiteY1111" fmla="*/ 815046 h 2028111"/>
                <a:gd name="connsiteX1112" fmla="*/ 4850589 w 5714916"/>
                <a:gd name="connsiteY1112" fmla="*/ 797505 h 2028111"/>
                <a:gd name="connsiteX1113" fmla="*/ 4862283 w 5714916"/>
                <a:gd name="connsiteY1113" fmla="*/ 797505 h 2028111"/>
                <a:gd name="connsiteX1114" fmla="*/ 4862283 w 5714916"/>
                <a:gd name="connsiteY1114" fmla="*/ 792493 h 2028111"/>
                <a:gd name="connsiteX1115" fmla="*/ 4868340 w 5714916"/>
                <a:gd name="connsiteY1115" fmla="*/ 792493 h 2028111"/>
                <a:gd name="connsiteX1116" fmla="*/ 4868340 w 5714916"/>
                <a:gd name="connsiteY1116" fmla="*/ 810034 h 2028111"/>
                <a:gd name="connsiteX1117" fmla="*/ 4873978 w 5714916"/>
                <a:gd name="connsiteY1117" fmla="*/ 810034 h 2028111"/>
                <a:gd name="connsiteX1118" fmla="*/ 4873978 w 5714916"/>
                <a:gd name="connsiteY1118" fmla="*/ 860361 h 2028111"/>
                <a:gd name="connsiteX1119" fmla="*/ 4880034 w 5714916"/>
                <a:gd name="connsiteY1119" fmla="*/ 860361 h 2028111"/>
                <a:gd name="connsiteX1120" fmla="*/ 4880034 w 5714916"/>
                <a:gd name="connsiteY1120" fmla="*/ 905259 h 2028111"/>
                <a:gd name="connsiteX1121" fmla="*/ 4885672 w 5714916"/>
                <a:gd name="connsiteY1121" fmla="*/ 905259 h 2028111"/>
                <a:gd name="connsiteX1122" fmla="*/ 4885672 w 5714916"/>
                <a:gd name="connsiteY1122" fmla="*/ 913820 h 2028111"/>
                <a:gd name="connsiteX1123" fmla="*/ 4891310 w 5714916"/>
                <a:gd name="connsiteY1123" fmla="*/ 913820 h 2028111"/>
                <a:gd name="connsiteX1124" fmla="*/ 4891310 w 5714916"/>
                <a:gd name="connsiteY1124" fmla="*/ 923426 h 2028111"/>
                <a:gd name="connsiteX1125" fmla="*/ 4898410 w 5714916"/>
                <a:gd name="connsiteY1125" fmla="*/ 923426 h 2028111"/>
                <a:gd name="connsiteX1126" fmla="*/ 4898410 w 5714916"/>
                <a:gd name="connsiteY1126" fmla="*/ 919250 h 2028111"/>
                <a:gd name="connsiteX1127" fmla="*/ 4903214 w 5714916"/>
                <a:gd name="connsiteY1127" fmla="*/ 919250 h 2028111"/>
                <a:gd name="connsiteX1128" fmla="*/ 4903214 w 5714916"/>
                <a:gd name="connsiteY1128" fmla="*/ 915073 h 2028111"/>
                <a:gd name="connsiteX1129" fmla="*/ 4908852 w 5714916"/>
                <a:gd name="connsiteY1129" fmla="*/ 915073 h 2028111"/>
                <a:gd name="connsiteX1130" fmla="*/ 4908852 w 5714916"/>
                <a:gd name="connsiteY1130" fmla="*/ 905467 h 2028111"/>
                <a:gd name="connsiteX1131" fmla="*/ 4914490 w 5714916"/>
                <a:gd name="connsiteY1131" fmla="*/ 905467 h 2028111"/>
                <a:gd name="connsiteX1132" fmla="*/ 4914490 w 5714916"/>
                <a:gd name="connsiteY1132" fmla="*/ 914656 h 2028111"/>
                <a:gd name="connsiteX1133" fmla="*/ 4921381 w 5714916"/>
                <a:gd name="connsiteY1133" fmla="*/ 914656 h 2028111"/>
                <a:gd name="connsiteX1134" fmla="*/ 4921381 w 5714916"/>
                <a:gd name="connsiteY1134" fmla="*/ 928438 h 2028111"/>
                <a:gd name="connsiteX1135" fmla="*/ 4939340 w 5714916"/>
                <a:gd name="connsiteY1135" fmla="*/ 928438 h 2028111"/>
                <a:gd name="connsiteX1136" fmla="*/ 4939340 w 5714916"/>
                <a:gd name="connsiteY1136" fmla="*/ 918832 h 2028111"/>
                <a:gd name="connsiteX1137" fmla="*/ 4961267 w 5714916"/>
                <a:gd name="connsiteY1137" fmla="*/ 918832 h 2028111"/>
                <a:gd name="connsiteX1138" fmla="*/ 4961267 w 5714916"/>
                <a:gd name="connsiteY1138" fmla="*/ 910479 h 2028111"/>
                <a:gd name="connsiteX1139" fmla="*/ 4967531 w 5714916"/>
                <a:gd name="connsiteY1139" fmla="*/ 910479 h 2028111"/>
                <a:gd name="connsiteX1140" fmla="*/ 4967531 w 5714916"/>
                <a:gd name="connsiteY1140" fmla="*/ 891685 h 2028111"/>
                <a:gd name="connsiteX1141" fmla="*/ 4973170 w 5714916"/>
                <a:gd name="connsiteY1141" fmla="*/ 891685 h 2028111"/>
                <a:gd name="connsiteX1142" fmla="*/ 4973170 w 5714916"/>
                <a:gd name="connsiteY1142" fmla="*/ 887091 h 2028111"/>
                <a:gd name="connsiteX1143" fmla="*/ 5008461 w 5714916"/>
                <a:gd name="connsiteY1143" fmla="*/ 887091 h 2028111"/>
                <a:gd name="connsiteX1144" fmla="*/ 5008461 w 5714916"/>
                <a:gd name="connsiteY1144" fmla="*/ 882497 h 2028111"/>
                <a:gd name="connsiteX1145" fmla="*/ 5014100 w 5714916"/>
                <a:gd name="connsiteY1145" fmla="*/ 882497 h 2028111"/>
                <a:gd name="connsiteX1146" fmla="*/ 5014100 w 5714916"/>
                <a:gd name="connsiteY1146" fmla="*/ 877694 h 2028111"/>
                <a:gd name="connsiteX1147" fmla="*/ 5020364 w 5714916"/>
                <a:gd name="connsiteY1147" fmla="*/ 877694 h 2028111"/>
                <a:gd name="connsiteX1148" fmla="*/ 5020364 w 5714916"/>
                <a:gd name="connsiteY1148" fmla="*/ 873517 h 2028111"/>
                <a:gd name="connsiteX1149" fmla="*/ 5025794 w 5714916"/>
                <a:gd name="connsiteY1149" fmla="*/ 873517 h 2028111"/>
                <a:gd name="connsiteX1150" fmla="*/ 5025794 w 5714916"/>
                <a:gd name="connsiteY1150" fmla="*/ 869341 h 2028111"/>
                <a:gd name="connsiteX1151" fmla="*/ 5031432 w 5714916"/>
                <a:gd name="connsiteY1151" fmla="*/ 869341 h 2028111"/>
                <a:gd name="connsiteX1152" fmla="*/ 5031432 w 5714916"/>
                <a:gd name="connsiteY1152" fmla="*/ 864538 h 2028111"/>
                <a:gd name="connsiteX1153" fmla="*/ 5037488 w 5714916"/>
                <a:gd name="connsiteY1153" fmla="*/ 864538 h 2028111"/>
                <a:gd name="connsiteX1154" fmla="*/ 5037488 w 5714916"/>
                <a:gd name="connsiteY1154" fmla="*/ 850964 h 2028111"/>
                <a:gd name="connsiteX1155" fmla="*/ 5042918 w 5714916"/>
                <a:gd name="connsiteY1155" fmla="*/ 850964 h 2028111"/>
                <a:gd name="connsiteX1156" fmla="*/ 5042918 w 5714916"/>
                <a:gd name="connsiteY1156" fmla="*/ 833005 h 2028111"/>
                <a:gd name="connsiteX1157" fmla="*/ 5048556 w 5714916"/>
                <a:gd name="connsiteY1157" fmla="*/ 833005 h 2028111"/>
                <a:gd name="connsiteX1158" fmla="*/ 5048556 w 5714916"/>
                <a:gd name="connsiteY1158" fmla="*/ 823399 h 2028111"/>
                <a:gd name="connsiteX1159" fmla="*/ 5066932 w 5714916"/>
                <a:gd name="connsiteY1159" fmla="*/ 823399 h 2028111"/>
                <a:gd name="connsiteX1160" fmla="*/ 5066932 w 5714916"/>
                <a:gd name="connsiteY1160" fmla="*/ 806484 h 2028111"/>
                <a:gd name="connsiteX1161" fmla="*/ 5072361 w 5714916"/>
                <a:gd name="connsiteY1161" fmla="*/ 806484 h 2028111"/>
                <a:gd name="connsiteX1162" fmla="*/ 5072361 w 5714916"/>
                <a:gd name="connsiteY1162" fmla="*/ 797296 h 2028111"/>
                <a:gd name="connsiteX1163" fmla="*/ 5084265 w 5714916"/>
                <a:gd name="connsiteY1163" fmla="*/ 797296 h 2028111"/>
                <a:gd name="connsiteX1164" fmla="*/ 5084265 w 5714916"/>
                <a:gd name="connsiteY1164" fmla="*/ 842820 h 2028111"/>
                <a:gd name="connsiteX1165" fmla="*/ 5090321 w 5714916"/>
                <a:gd name="connsiteY1165" fmla="*/ 842820 h 2028111"/>
                <a:gd name="connsiteX1166" fmla="*/ 5090321 w 5714916"/>
                <a:gd name="connsiteY1166" fmla="*/ 892311 h 2028111"/>
                <a:gd name="connsiteX1167" fmla="*/ 5096377 w 5714916"/>
                <a:gd name="connsiteY1167" fmla="*/ 892311 h 2028111"/>
                <a:gd name="connsiteX1168" fmla="*/ 5096377 w 5714916"/>
                <a:gd name="connsiteY1168" fmla="*/ 919876 h 2028111"/>
                <a:gd name="connsiteX1169" fmla="*/ 5101388 w 5714916"/>
                <a:gd name="connsiteY1169" fmla="*/ 919876 h 2028111"/>
                <a:gd name="connsiteX1170" fmla="*/ 5101388 w 5714916"/>
                <a:gd name="connsiteY1170" fmla="*/ 924470 h 2028111"/>
                <a:gd name="connsiteX1171" fmla="*/ 5107445 w 5714916"/>
                <a:gd name="connsiteY1171" fmla="*/ 924470 h 2028111"/>
                <a:gd name="connsiteX1172" fmla="*/ 5107445 w 5714916"/>
                <a:gd name="connsiteY1172" fmla="*/ 929482 h 2028111"/>
                <a:gd name="connsiteX1173" fmla="*/ 5114335 w 5714916"/>
                <a:gd name="connsiteY1173" fmla="*/ 929482 h 2028111"/>
                <a:gd name="connsiteX1174" fmla="*/ 5114335 w 5714916"/>
                <a:gd name="connsiteY1174" fmla="*/ 924053 h 2028111"/>
                <a:gd name="connsiteX1175" fmla="*/ 5119139 w 5714916"/>
                <a:gd name="connsiteY1175" fmla="*/ 924053 h 2028111"/>
                <a:gd name="connsiteX1176" fmla="*/ 5119139 w 5714916"/>
                <a:gd name="connsiteY1176" fmla="*/ 919250 h 2028111"/>
                <a:gd name="connsiteX1177" fmla="*/ 5125195 w 5714916"/>
                <a:gd name="connsiteY1177" fmla="*/ 919250 h 2028111"/>
                <a:gd name="connsiteX1178" fmla="*/ 5125195 w 5714916"/>
                <a:gd name="connsiteY1178" fmla="*/ 923426 h 2028111"/>
                <a:gd name="connsiteX1179" fmla="*/ 5130624 w 5714916"/>
                <a:gd name="connsiteY1179" fmla="*/ 923426 h 2028111"/>
                <a:gd name="connsiteX1180" fmla="*/ 5130624 w 5714916"/>
                <a:gd name="connsiteY1180" fmla="*/ 928229 h 2028111"/>
                <a:gd name="connsiteX1181" fmla="*/ 5136889 w 5714916"/>
                <a:gd name="connsiteY1181" fmla="*/ 928229 h 2028111"/>
                <a:gd name="connsiteX1182" fmla="*/ 5136889 w 5714916"/>
                <a:gd name="connsiteY1182" fmla="*/ 932823 h 2028111"/>
                <a:gd name="connsiteX1183" fmla="*/ 5143153 w 5714916"/>
                <a:gd name="connsiteY1183" fmla="*/ 932823 h 2028111"/>
                <a:gd name="connsiteX1184" fmla="*/ 5143153 w 5714916"/>
                <a:gd name="connsiteY1184" fmla="*/ 928647 h 2028111"/>
                <a:gd name="connsiteX1185" fmla="*/ 5148791 w 5714916"/>
                <a:gd name="connsiteY1185" fmla="*/ 928647 h 2028111"/>
                <a:gd name="connsiteX1186" fmla="*/ 5148791 w 5714916"/>
                <a:gd name="connsiteY1186" fmla="*/ 924470 h 2028111"/>
                <a:gd name="connsiteX1187" fmla="*/ 5154848 w 5714916"/>
                <a:gd name="connsiteY1187" fmla="*/ 924470 h 2028111"/>
                <a:gd name="connsiteX1188" fmla="*/ 5154848 w 5714916"/>
                <a:gd name="connsiteY1188" fmla="*/ 919876 h 2028111"/>
                <a:gd name="connsiteX1189" fmla="*/ 5178028 w 5714916"/>
                <a:gd name="connsiteY1189" fmla="*/ 919876 h 2028111"/>
                <a:gd name="connsiteX1190" fmla="*/ 5178028 w 5714916"/>
                <a:gd name="connsiteY1190" fmla="*/ 905467 h 2028111"/>
                <a:gd name="connsiteX1191" fmla="*/ 5189722 w 5714916"/>
                <a:gd name="connsiteY1191" fmla="*/ 905467 h 2028111"/>
                <a:gd name="connsiteX1192" fmla="*/ 5189722 w 5714916"/>
                <a:gd name="connsiteY1192" fmla="*/ 891894 h 2028111"/>
                <a:gd name="connsiteX1193" fmla="*/ 5201207 w 5714916"/>
                <a:gd name="connsiteY1193" fmla="*/ 891894 h 2028111"/>
                <a:gd name="connsiteX1194" fmla="*/ 5201207 w 5714916"/>
                <a:gd name="connsiteY1194" fmla="*/ 885838 h 2028111"/>
                <a:gd name="connsiteX1195" fmla="*/ 5206636 w 5714916"/>
                <a:gd name="connsiteY1195" fmla="*/ 885838 h 2028111"/>
                <a:gd name="connsiteX1196" fmla="*/ 5206636 w 5714916"/>
                <a:gd name="connsiteY1196" fmla="*/ 891894 h 2028111"/>
                <a:gd name="connsiteX1197" fmla="*/ 5219584 w 5714916"/>
                <a:gd name="connsiteY1197" fmla="*/ 891894 h 2028111"/>
                <a:gd name="connsiteX1198" fmla="*/ 5219584 w 5714916"/>
                <a:gd name="connsiteY1198" fmla="*/ 883123 h 2028111"/>
                <a:gd name="connsiteX1199" fmla="*/ 5225013 w 5714916"/>
                <a:gd name="connsiteY1199" fmla="*/ 883123 h 2028111"/>
                <a:gd name="connsiteX1200" fmla="*/ 5225013 w 5714916"/>
                <a:gd name="connsiteY1200" fmla="*/ 874144 h 2028111"/>
                <a:gd name="connsiteX1201" fmla="*/ 5248192 w 5714916"/>
                <a:gd name="connsiteY1201" fmla="*/ 874144 h 2028111"/>
                <a:gd name="connsiteX1202" fmla="*/ 5248192 w 5714916"/>
                <a:gd name="connsiteY1202" fmla="*/ 855349 h 2028111"/>
                <a:gd name="connsiteX1203" fmla="*/ 5254875 w 5714916"/>
                <a:gd name="connsiteY1203" fmla="*/ 855349 h 2028111"/>
                <a:gd name="connsiteX1204" fmla="*/ 5254875 w 5714916"/>
                <a:gd name="connsiteY1204" fmla="*/ 832170 h 2028111"/>
                <a:gd name="connsiteX1205" fmla="*/ 5259678 w 5714916"/>
                <a:gd name="connsiteY1205" fmla="*/ 832170 h 2028111"/>
                <a:gd name="connsiteX1206" fmla="*/ 5259678 w 5714916"/>
                <a:gd name="connsiteY1206" fmla="*/ 818596 h 2028111"/>
                <a:gd name="connsiteX1207" fmla="*/ 5265943 w 5714916"/>
                <a:gd name="connsiteY1207" fmla="*/ 818596 h 2028111"/>
                <a:gd name="connsiteX1208" fmla="*/ 5265943 w 5714916"/>
                <a:gd name="connsiteY1208" fmla="*/ 826949 h 2028111"/>
                <a:gd name="connsiteX1209" fmla="*/ 5276801 w 5714916"/>
                <a:gd name="connsiteY1209" fmla="*/ 826949 h 2028111"/>
                <a:gd name="connsiteX1210" fmla="*/ 5276801 w 5714916"/>
                <a:gd name="connsiteY1210" fmla="*/ 820058 h 2028111"/>
                <a:gd name="connsiteX1211" fmla="*/ 5283484 w 5714916"/>
                <a:gd name="connsiteY1211" fmla="*/ 820058 h 2028111"/>
                <a:gd name="connsiteX1212" fmla="*/ 5283484 w 5714916"/>
                <a:gd name="connsiteY1212" fmla="*/ 796043 h 2028111"/>
                <a:gd name="connsiteX1213" fmla="*/ 5288496 w 5714916"/>
                <a:gd name="connsiteY1213" fmla="*/ 796043 h 2028111"/>
                <a:gd name="connsiteX1214" fmla="*/ 5288496 w 5714916"/>
                <a:gd name="connsiteY1214" fmla="*/ 777458 h 2028111"/>
                <a:gd name="connsiteX1215" fmla="*/ 5294134 w 5714916"/>
                <a:gd name="connsiteY1215" fmla="*/ 777458 h 2028111"/>
                <a:gd name="connsiteX1216" fmla="*/ 5294134 w 5714916"/>
                <a:gd name="connsiteY1216" fmla="*/ 831961 h 2028111"/>
                <a:gd name="connsiteX1217" fmla="*/ 5301234 w 5714916"/>
                <a:gd name="connsiteY1217" fmla="*/ 831961 h 2028111"/>
                <a:gd name="connsiteX1218" fmla="*/ 5301234 w 5714916"/>
                <a:gd name="connsiteY1218" fmla="*/ 878320 h 2028111"/>
                <a:gd name="connsiteX1219" fmla="*/ 5306037 w 5714916"/>
                <a:gd name="connsiteY1219" fmla="*/ 878320 h 2028111"/>
                <a:gd name="connsiteX1220" fmla="*/ 5306037 w 5714916"/>
                <a:gd name="connsiteY1220" fmla="*/ 912985 h 2028111"/>
                <a:gd name="connsiteX1221" fmla="*/ 5312719 w 5714916"/>
                <a:gd name="connsiteY1221" fmla="*/ 912985 h 2028111"/>
                <a:gd name="connsiteX1222" fmla="*/ 5312719 w 5714916"/>
                <a:gd name="connsiteY1222" fmla="*/ 919667 h 2028111"/>
                <a:gd name="connsiteX1223" fmla="*/ 5318775 w 5714916"/>
                <a:gd name="connsiteY1223" fmla="*/ 919667 h 2028111"/>
                <a:gd name="connsiteX1224" fmla="*/ 5318775 w 5714916"/>
                <a:gd name="connsiteY1224" fmla="*/ 922591 h 2028111"/>
                <a:gd name="connsiteX1225" fmla="*/ 5331305 w 5714916"/>
                <a:gd name="connsiteY1225" fmla="*/ 922591 h 2028111"/>
                <a:gd name="connsiteX1226" fmla="*/ 5331305 w 5714916"/>
                <a:gd name="connsiteY1226" fmla="*/ 928229 h 2028111"/>
                <a:gd name="connsiteX1227" fmla="*/ 5342373 w 5714916"/>
                <a:gd name="connsiteY1227" fmla="*/ 928229 h 2028111"/>
                <a:gd name="connsiteX1228" fmla="*/ 5342373 w 5714916"/>
                <a:gd name="connsiteY1228" fmla="*/ 923635 h 2028111"/>
                <a:gd name="connsiteX1229" fmla="*/ 5348637 w 5714916"/>
                <a:gd name="connsiteY1229" fmla="*/ 923635 h 2028111"/>
                <a:gd name="connsiteX1230" fmla="*/ 5348637 w 5714916"/>
                <a:gd name="connsiteY1230" fmla="*/ 918206 h 2028111"/>
                <a:gd name="connsiteX1231" fmla="*/ 5353440 w 5714916"/>
                <a:gd name="connsiteY1231" fmla="*/ 918206 h 2028111"/>
                <a:gd name="connsiteX1232" fmla="*/ 5353440 w 5714916"/>
                <a:gd name="connsiteY1232" fmla="*/ 914029 h 2028111"/>
                <a:gd name="connsiteX1233" fmla="*/ 5377455 w 5714916"/>
                <a:gd name="connsiteY1233" fmla="*/ 914029 h 2028111"/>
                <a:gd name="connsiteX1234" fmla="*/ 5377455 w 5714916"/>
                <a:gd name="connsiteY1234" fmla="*/ 909435 h 2028111"/>
                <a:gd name="connsiteX1235" fmla="*/ 5388523 w 5714916"/>
                <a:gd name="connsiteY1235" fmla="*/ 909435 h 2028111"/>
                <a:gd name="connsiteX1236" fmla="*/ 5388523 w 5714916"/>
                <a:gd name="connsiteY1236" fmla="*/ 904841 h 2028111"/>
                <a:gd name="connsiteX1237" fmla="*/ 5393953 w 5714916"/>
                <a:gd name="connsiteY1237" fmla="*/ 904841 h 2028111"/>
                <a:gd name="connsiteX1238" fmla="*/ 5393953 w 5714916"/>
                <a:gd name="connsiteY1238" fmla="*/ 891894 h 2028111"/>
                <a:gd name="connsiteX1239" fmla="*/ 5400217 w 5714916"/>
                <a:gd name="connsiteY1239" fmla="*/ 891894 h 2028111"/>
                <a:gd name="connsiteX1240" fmla="*/ 5400217 w 5714916"/>
                <a:gd name="connsiteY1240" fmla="*/ 900873 h 2028111"/>
                <a:gd name="connsiteX1241" fmla="*/ 5418176 w 5714916"/>
                <a:gd name="connsiteY1241" fmla="*/ 900873 h 2028111"/>
                <a:gd name="connsiteX1242" fmla="*/ 5418176 w 5714916"/>
                <a:gd name="connsiteY1242" fmla="*/ 891058 h 2028111"/>
                <a:gd name="connsiteX1243" fmla="*/ 5424232 w 5714916"/>
                <a:gd name="connsiteY1243" fmla="*/ 891058 h 2028111"/>
                <a:gd name="connsiteX1244" fmla="*/ 5424232 w 5714916"/>
                <a:gd name="connsiteY1244" fmla="*/ 881661 h 2028111"/>
                <a:gd name="connsiteX1245" fmla="*/ 5430288 w 5714916"/>
                <a:gd name="connsiteY1245" fmla="*/ 881661 h 2028111"/>
                <a:gd name="connsiteX1246" fmla="*/ 5430288 w 5714916"/>
                <a:gd name="connsiteY1246" fmla="*/ 878947 h 2028111"/>
                <a:gd name="connsiteX1247" fmla="*/ 5440729 w 5714916"/>
                <a:gd name="connsiteY1247" fmla="*/ 878947 h 2028111"/>
                <a:gd name="connsiteX1248" fmla="*/ 5440729 w 5714916"/>
                <a:gd name="connsiteY1248" fmla="*/ 873935 h 2028111"/>
                <a:gd name="connsiteX1249" fmla="*/ 5446785 w 5714916"/>
                <a:gd name="connsiteY1249" fmla="*/ 873935 h 2028111"/>
                <a:gd name="connsiteX1250" fmla="*/ 5446785 w 5714916"/>
                <a:gd name="connsiteY1250" fmla="*/ 869758 h 2028111"/>
                <a:gd name="connsiteX1251" fmla="*/ 5453885 w 5714916"/>
                <a:gd name="connsiteY1251" fmla="*/ 869758 h 2028111"/>
                <a:gd name="connsiteX1252" fmla="*/ 5453885 w 5714916"/>
                <a:gd name="connsiteY1252" fmla="*/ 865582 h 2028111"/>
                <a:gd name="connsiteX1253" fmla="*/ 5457435 w 5714916"/>
                <a:gd name="connsiteY1253" fmla="*/ 865582 h 2028111"/>
                <a:gd name="connsiteX1254" fmla="*/ 5457435 w 5714916"/>
                <a:gd name="connsiteY1254" fmla="*/ 850546 h 2028111"/>
                <a:gd name="connsiteX1255" fmla="*/ 5464953 w 5714916"/>
                <a:gd name="connsiteY1255" fmla="*/ 850546 h 2028111"/>
                <a:gd name="connsiteX1256" fmla="*/ 5464953 w 5714916"/>
                <a:gd name="connsiteY1256" fmla="*/ 833214 h 2028111"/>
                <a:gd name="connsiteX1257" fmla="*/ 5468503 w 5714916"/>
                <a:gd name="connsiteY1257" fmla="*/ 833214 h 2028111"/>
                <a:gd name="connsiteX1258" fmla="*/ 5468503 w 5714916"/>
                <a:gd name="connsiteY1258" fmla="*/ 811287 h 2028111"/>
                <a:gd name="connsiteX1259" fmla="*/ 5473932 w 5714916"/>
                <a:gd name="connsiteY1259" fmla="*/ 811287 h 2028111"/>
                <a:gd name="connsiteX1260" fmla="*/ 5473932 w 5714916"/>
                <a:gd name="connsiteY1260" fmla="*/ 819431 h 2028111"/>
                <a:gd name="connsiteX1261" fmla="*/ 5480615 w 5714916"/>
                <a:gd name="connsiteY1261" fmla="*/ 819431 h 2028111"/>
                <a:gd name="connsiteX1262" fmla="*/ 5480615 w 5714916"/>
                <a:gd name="connsiteY1262" fmla="*/ 827784 h 2028111"/>
                <a:gd name="connsiteX1263" fmla="*/ 5492518 w 5714916"/>
                <a:gd name="connsiteY1263" fmla="*/ 827784 h 2028111"/>
                <a:gd name="connsiteX1264" fmla="*/ 5492518 w 5714916"/>
                <a:gd name="connsiteY1264" fmla="*/ 814837 h 2028111"/>
                <a:gd name="connsiteX1265" fmla="*/ 5498783 w 5714916"/>
                <a:gd name="connsiteY1265" fmla="*/ 814837 h 2028111"/>
                <a:gd name="connsiteX1266" fmla="*/ 5498783 w 5714916"/>
                <a:gd name="connsiteY1266" fmla="*/ 796878 h 2028111"/>
                <a:gd name="connsiteX1267" fmla="*/ 5504421 w 5714916"/>
                <a:gd name="connsiteY1267" fmla="*/ 796878 h 2028111"/>
                <a:gd name="connsiteX1268" fmla="*/ 5504421 w 5714916"/>
                <a:gd name="connsiteY1268" fmla="*/ 869758 h 2028111"/>
                <a:gd name="connsiteX1269" fmla="*/ 5510477 w 5714916"/>
                <a:gd name="connsiteY1269" fmla="*/ 869758 h 2028111"/>
                <a:gd name="connsiteX1270" fmla="*/ 5510477 w 5714916"/>
                <a:gd name="connsiteY1270" fmla="*/ 886464 h 2028111"/>
                <a:gd name="connsiteX1271" fmla="*/ 5515906 w 5714916"/>
                <a:gd name="connsiteY1271" fmla="*/ 886464 h 2028111"/>
                <a:gd name="connsiteX1272" fmla="*/ 5515906 w 5714916"/>
                <a:gd name="connsiteY1272" fmla="*/ 914238 h 2028111"/>
                <a:gd name="connsiteX1273" fmla="*/ 5533239 w 5714916"/>
                <a:gd name="connsiteY1273" fmla="*/ 914238 h 2028111"/>
                <a:gd name="connsiteX1274" fmla="*/ 5533239 w 5714916"/>
                <a:gd name="connsiteY1274" fmla="*/ 904632 h 2028111"/>
                <a:gd name="connsiteX1275" fmla="*/ 5538668 w 5714916"/>
                <a:gd name="connsiteY1275" fmla="*/ 904632 h 2028111"/>
                <a:gd name="connsiteX1276" fmla="*/ 5538668 w 5714916"/>
                <a:gd name="connsiteY1276" fmla="*/ 913820 h 2028111"/>
                <a:gd name="connsiteX1277" fmla="*/ 5551198 w 5714916"/>
                <a:gd name="connsiteY1277" fmla="*/ 913820 h 2028111"/>
                <a:gd name="connsiteX1278" fmla="*/ 5551198 w 5714916"/>
                <a:gd name="connsiteY1278" fmla="*/ 918623 h 2028111"/>
                <a:gd name="connsiteX1279" fmla="*/ 5568530 w 5714916"/>
                <a:gd name="connsiteY1279" fmla="*/ 918623 h 2028111"/>
                <a:gd name="connsiteX1280" fmla="*/ 5568530 w 5714916"/>
                <a:gd name="connsiteY1280" fmla="*/ 896488 h 2028111"/>
                <a:gd name="connsiteX1281" fmla="*/ 5573960 w 5714916"/>
                <a:gd name="connsiteY1281" fmla="*/ 896488 h 2028111"/>
                <a:gd name="connsiteX1282" fmla="*/ 5573960 w 5714916"/>
                <a:gd name="connsiteY1282" fmla="*/ 904841 h 2028111"/>
                <a:gd name="connsiteX1283" fmla="*/ 5578971 w 5714916"/>
                <a:gd name="connsiteY1283" fmla="*/ 904841 h 2028111"/>
                <a:gd name="connsiteX1284" fmla="*/ 5578971 w 5714916"/>
                <a:gd name="connsiteY1284" fmla="*/ 910270 h 2028111"/>
                <a:gd name="connsiteX1285" fmla="*/ 5597557 w 5714916"/>
                <a:gd name="connsiteY1285" fmla="*/ 910270 h 2028111"/>
                <a:gd name="connsiteX1286" fmla="*/ 5597557 w 5714916"/>
                <a:gd name="connsiteY1286" fmla="*/ 905467 h 2028111"/>
                <a:gd name="connsiteX1287" fmla="*/ 5603195 w 5714916"/>
                <a:gd name="connsiteY1287" fmla="*/ 905467 h 2028111"/>
                <a:gd name="connsiteX1288" fmla="*/ 5603195 w 5714916"/>
                <a:gd name="connsiteY1288" fmla="*/ 896488 h 2028111"/>
                <a:gd name="connsiteX1289" fmla="*/ 5609460 w 5714916"/>
                <a:gd name="connsiteY1289" fmla="*/ 896488 h 2028111"/>
                <a:gd name="connsiteX1290" fmla="*/ 5609460 w 5714916"/>
                <a:gd name="connsiteY1290" fmla="*/ 886882 h 2028111"/>
                <a:gd name="connsiteX1291" fmla="*/ 5614889 w 5714916"/>
                <a:gd name="connsiteY1291" fmla="*/ 886882 h 2028111"/>
                <a:gd name="connsiteX1292" fmla="*/ 5614889 w 5714916"/>
                <a:gd name="connsiteY1292" fmla="*/ 877694 h 2028111"/>
                <a:gd name="connsiteX1293" fmla="*/ 5645378 w 5714916"/>
                <a:gd name="connsiteY1293" fmla="*/ 877694 h 2028111"/>
                <a:gd name="connsiteX1294" fmla="*/ 5645378 w 5714916"/>
                <a:gd name="connsiteY1294" fmla="*/ 865791 h 2028111"/>
                <a:gd name="connsiteX1295" fmla="*/ 5650390 w 5714916"/>
                <a:gd name="connsiteY1295" fmla="*/ 865791 h 2028111"/>
                <a:gd name="connsiteX1296" fmla="*/ 5650390 w 5714916"/>
                <a:gd name="connsiteY1296" fmla="*/ 842402 h 2028111"/>
                <a:gd name="connsiteX1297" fmla="*/ 5655819 w 5714916"/>
                <a:gd name="connsiteY1297" fmla="*/ 842402 h 2028111"/>
                <a:gd name="connsiteX1298" fmla="*/ 5655819 w 5714916"/>
                <a:gd name="connsiteY1298" fmla="*/ 859735 h 2028111"/>
                <a:gd name="connsiteX1299" fmla="*/ 5661457 w 5714916"/>
                <a:gd name="connsiteY1299" fmla="*/ 859735 h 2028111"/>
                <a:gd name="connsiteX1300" fmla="*/ 5661457 w 5714916"/>
                <a:gd name="connsiteY1300" fmla="*/ 863911 h 2028111"/>
                <a:gd name="connsiteX1301" fmla="*/ 5668140 w 5714916"/>
                <a:gd name="connsiteY1301" fmla="*/ 863911 h 2028111"/>
                <a:gd name="connsiteX1302" fmla="*/ 5668140 w 5714916"/>
                <a:gd name="connsiteY1302" fmla="*/ 859944 h 2028111"/>
                <a:gd name="connsiteX1303" fmla="*/ 5673569 w 5714916"/>
                <a:gd name="connsiteY1303" fmla="*/ 859944 h 2028111"/>
                <a:gd name="connsiteX1304" fmla="*/ 5673569 w 5714916"/>
                <a:gd name="connsiteY1304" fmla="*/ 833005 h 2028111"/>
                <a:gd name="connsiteX1305" fmla="*/ 5685472 w 5714916"/>
                <a:gd name="connsiteY1305" fmla="*/ 833005 h 2028111"/>
                <a:gd name="connsiteX1306" fmla="*/ 5685472 w 5714916"/>
                <a:gd name="connsiteY1306" fmla="*/ 820058 h 2028111"/>
                <a:gd name="connsiteX1307" fmla="*/ 5696540 w 5714916"/>
                <a:gd name="connsiteY1307" fmla="*/ 820058 h 2028111"/>
                <a:gd name="connsiteX1308" fmla="*/ 5696540 w 5714916"/>
                <a:gd name="connsiteY1308" fmla="*/ 801472 h 2028111"/>
                <a:gd name="connsiteX1309" fmla="*/ 5703222 w 5714916"/>
                <a:gd name="connsiteY1309" fmla="*/ 801472 h 2028111"/>
                <a:gd name="connsiteX1310" fmla="*/ 5703222 w 5714916"/>
                <a:gd name="connsiteY1310" fmla="*/ 796670 h 2028111"/>
                <a:gd name="connsiteX1311" fmla="*/ 5709278 w 5714916"/>
                <a:gd name="connsiteY1311" fmla="*/ 796670 h 2028111"/>
                <a:gd name="connsiteX1312" fmla="*/ 5709278 w 5714916"/>
                <a:gd name="connsiteY1312" fmla="*/ 787899 h 2028111"/>
                <a:gd name="connsiteX1313" fmla="*/ 5714917 w 5714916"/>
                <a:gd name="connsiteY1313" fmla="*/ 787899 h 2028111"/>
                <a:gd name="connsiteX1314" fmla="*/ 5714917 w 5714916"/>
                <a:gd name="connsiteY1314" fmla="*/ 1882560 h 2028111"/>
                <a:gd name="connsiteX1315" fmla="*/ 5710322 w 5714916"/>
                <a:gd name="connsiteY1315" fmla="*/ 1882560 h 2028111"/>
                <a:gd name="connsiteX1316" fmla="*/ 5710322 w 5714916"/>
                <a:gd name="connsiteY1316" fmla="*/ 1833904 h 2028111"/>
                <a:gd name="connsiteX1317" fmla="*/ 5697375 w 5714916"/>
                <a:gd name="connsiteY1317" fmla="*/ 1833904 h 2028111"/>
                <a:gd name="connsiteX1318" fmla="*/ 5697375 w 5714916"/>
                <a:gd name="connsiteY1318" fmla="*/ 1815527 h 2028111"/>
                <a:gd name="connsiteX1319" fmla="*/ 5685472 w 5714916"/>
                <a:gd name="connsiteY1319" fmla="*/ 1815527 h 2028111"/>
                <a:gd name="connsiteX1320" fmla="*/ 5685472 w 5714916"/>
                <a:gd name="connsiteY1320" fmla="*/ 1869195 h 2028111"/>
                <a:gd name="connsiteX1321" fmla="*/ 5673569 w 5714916"/>
                <a:gd name="connsiteY1321" fmla="*/ 1869195 h 2028111"/>
                <a:gd name="connsiteX1322" fmla="*/ 5673569 w 5714916"/>
                <a:gd name="connsiteY1322" fmla="*/ 1811351 h 2028111"/>
                <a:gd name="connsiteX1323" fmla="*/ 5661666 w 5714916"/>
                <a:gd name="connsiteY1323" fmla="*/ 1811351 h 2028111"/>
                <a:gd name="connsiteX1324" fmla="*/ 5661666 w 5714916"/>
                <a:gd name="connsiteY1324" fmla="*/ 1833904 h 2028111"/>
                <a:gd name="connsiteX1325" fmla="*/ 5656028 w 5714916"/>
                <a:gd name="connsiteY1325" fmla="*/ 1833904 h 2028111"/>
                <a:gd name="connsiteX1326" fmla="*/ 5656028 w 5714916"/>
                <a:gd name="connsiteY1326" fmla="*/ 1825133 h 2028111"/>
                <a:gd name="connsiteX1327" fmla="*/ 5644543 w 5714916"/>
                <a:gd name="connsiteY1327" fmla="*/ 1825133 h 2028111"/>
                <a:gd name="connsiteX1328" fmla="*/ 5644543 w 5714916"/>
                <a:gd name="connsiteY1328" fmla="*/ 1919522 h 2028111"/>
                <a:gd name="connsiteX1329" fmla="*/ 5638487 w 5714916"/>
                <a:gd name="connsiteY1329" fmla="*/ 1919522 h 2028111"/>
                <a:gd name="connsiteX1330" fmla="*/ 5638487 w 5714916"/>
                <a:gd name="connsiteY1330" fmla="*/ 1884231 h 2028111"/>
                <a:gd name="connsiteX1331" fmla="*/ 5633892 w 5714916"/>
                <a:gd name="connsiteY1331" fmla="*/ 1884231 h 2028111"/>
                <a:gd name="connsiteX1332" fmla="*/ 5633892 w 5714916"/>
                <a:gd name="connsiteY1332" fmla="*/ 1890287 h 2028111"/>
                <a:gd name="connsiteX1333" fmla="*/ 5626792 w 5714916"/>
                <a:gd name="connsiteY1333" fmla="*/ 1890287 h 2028111"/>
                <a:gd name="connsiteX1334" fmla="*/ 5621781 w 5714916"/>
                <a:gd name="connsiteY1334" fmla="*/ 1890287 h 2028111"/>
                <a:gd name="connsiteX1335" fmla="*/ 5621781 w 5714916"/>
                <a:gd name="connsiteY1335" fmla="*/ 1926622 h 2028111"/>
                <a:gd name="connsiteX1336" fmla="*/ 5615098 w 5714916"/>
                <a:gd name="connsiteY1336" fmla="*/ 1926622 h 2028111"/>
                <a:gd name="connsiteX1337" fmla="*/ 5615098 w 5714916"/>
                <a:gd name="connsiteY1337" fmla="*/ 1821165 h 2028111"/>
                <a:gd name="connsiteX1338" fmla="*/ 5604239 w 5714916"/>
                <a:gd name="connsiteY1338" fmla="*/ 1821165 h 2028111"/>
                <a:gd name="connsiteX1339" fmla="*/ 5604239 w 5714916"/>
                <a:gd name="connsiteY1339" fmla="*/ 1856875 h 2028111"/>
                <a:gd name="connsiteX1340" fmla="*/ 5598183 w 5714916"/>
                <a:gd name="connsiteY1340" fmla="*/ 1856875 h 2028111"/>
                <a:gd name="connsiteX1341" fmla="*/ 5598183 w 5714916"/>
                <a:gd name="connsiteY1341" fmla="*/ 1873998 h 2028111"/>
                <a:gd name="connsiteX1342" fmla="*/ 5586280 w 5714916"/>
                <a:gd name="connsiteY1342" fmla="*/ 1873998 h 2028111"/>
                <a:gd name="connsiteX1343" fmla="*/ 5586280 w 5714916"/>
                <a:gd name="connsiteY1343" fmla="*/ 1829727 h 2028111"/>
                <a:gd name="connsiteX1344" fmla="*/ 5575213 w 5714916"/>
                <a:gd name="connsiteY1344" fmla="*/ 1829727 h 2028111"/>
                <a:gd name="connsiteX1345" fmla="*/ 5575213 w 5714916"/>
                <a:gd name="connsiteY1345" fmla="*/ 1833695 h 2028111"/>
                <a:gd name="connsiteX1346" fmla="*/ 5563309 w 5714916"/>
                <a:gd name="connsiteY1346" fmla="*/ 1833695 h 2028111"/>
                <a:gd name="connsiteX1347" fmla="*/ 5563309 w 5714916"/>
                <a:gd name="connsiteY1347" fmla="*/ 1846851 h 2028111"/>
                <a:gd name="connsiteX1348" fmla="*/ 5551615 w 5714916"/>
                <a:gd name="connsiteY1348" fmla="*/ 1846851 h 2028111"/>
                <a:gd name="connsiteX1349" fmla="*/ 5551615 w 5714916"/>
                <a:gd name="connsiteY1349" fmla="*/ 1819913 h 2028111"/>
                <a:gd name="connsiteX1350" fmla="*/ 5538668 w 5714916"/>
                <a:gd name="connsiteY1350" fmla="*/ 1819913 h 2028111"/>
                <a:gd name="connsiteX1351" fmla="*/ 5538668 w 5714916"/>
                <a:gd name="connsiteY1351" fmla="*/ 1847477 h 2028111"/>
                <a:gd name="connsiteX1352" fmla="*/ 5533657 w 5714916"/>
                <a:gd name="connsiteY1352" fmla="*/ 1847477 h 2028111"/>
                <a:gd name="connsiteX1353" fmla="*/ 5533657 w 5714916"/>
                <a:gd name="connsiteY1353" fmla="*/ 1815945 h 2028111"/>
                <a:gd name="connsiteX1354" fmla="*/ 5522589 w 5714916"/>
                <a:gd name="connsiteY1354" fmla="*/ 1815945 h 2028111"/>
                <a:gd name="connsiteX1355" fmla="*/ 5522589 w 5714916"/>
                <a:gd name="connsiteY1355" fmla="*/ 1875042 h 2028111"/>
                <a:gd name="connsiteX1356" fmla="*/ 5515906 w 5714916"/>
                <a:gd name="connsiteY1356" fmla="*/ 1875042 h 2028111"/>
                <a:gd name="connsiteX1357" fmla="*/ 5515906 w 5714916"/>
                <a:gd name="connsiteY1357" fmla="*/ 1824715 h 2028111"/>
                <a:gd name="connsiteX1358" fmla="*/ 5504421 w 5714916"/>
                <a:gd name="connsiteY1358" fmla="*/ 1824715 h 2028111"/>
                <a:gd name="connsiteX1359" fmla="*/ 5504421 w 5714916"/>
                <a:gd name="connsiteY1359" fmla="*/ 1803206 h 2028111"/>
                <a:gd name="connsiteX1360" fmla="*/ 5492100 w 5714916"/>
                <a:gd name="connsiteY1360" fmla="*/ 1803206 h 2028111"/>
                <a:gd name="connsiteX1361" fmla="*/ 5492100 w 5714916"/>
                <a:gd name="connsiteY1361" fmla="*/ 1810724 h 2028111"/>
                <a:gd name="connsiteX1362" fmla="*/ 5481241 w 5714916"/>
                <a:gd name="connsiteY1362" fmla="*/ 1810724 h 2028111"/>
                <a:gd name="connsiteX1363" fmla="*/ 5481241 w 5714916"/>
                <a:gd name="connsiteY1363" fmla="*/ 1802371 h 2028111"/>
                <a:gd name="connsiteX1364" fmla="*/ 5469338 w 5714916"/>
                <a:gd name="connsiteY1364" fmla="*/ 1802371 h 2028111"/>
                <a:gd name="connsiteX1365" fmla="*/ 5469338 w 5714916"/>
                <a:gd name="connsiteY1365" fmla="*/ 1810724 h 2028111"/>
                <a:gd name="connsiteX1366" fmla="*/ 5463282 w 5714916"/>
                <a:gd name="connsiteY1366" fmla="*/ 1810724 h 2028111"/>
                <a:gd name="connsiteX1367" fmla="*/ 5463282 w 5714916"/>
                <a:gd name="connsiteY1367" fmla="*/ 1819704 h 2028111"/>
                <a:gd name="connsiteX1368" fmla="*/ 5457227 w 5714916"/>
                <a:gd name="connsiteY1368" fmla="*/ 1819704 h 2028111"/>
                <a:gd name="connsiteX1369" fmla="*/ 5457227 w 5714916"/>
                <a:gd name="connsiteY1369" fmla="*/ 1833486 h 2028111"/>
                <a:gd name="connsiteX1370" fmla="*/ 5452423 w 5714916"/>
                <a:gd name="connsiteY1370" fmla="*/ 1833486 h 2028111"/>
                <a:gd name="connsiteX1371" fmla="*/ 5452423 w 5714916"/>
                <a:gd name="connsiteY1371" fmla="*/ 1853324 h 2028111"/>
                <a:gd name="connsiteX1372" fmla="*/ 5445741 w 5714916"/>
                <a:gd name="connsiteY1372" fmla="*/ 1853324 h 2028111"/>
                <a:gd name="connsiteX1373" fmla="*/ 5445741 w 5714916"/>
                <a:gd name="connsiteY1373" fmla="*/ 1865854 h 2028111"/>
                <a:gd name="connsiteX1374" fmla="*/ 5439685 w 5714916"/>
                <a:gd name="connsiteY1374" fmla="*/ 1865854 h 2028111"/>
                <a:gd name="connsiteX1375" fmla="*/ 5439685 w 5714916"/>
                <a:gd name="connsiteY1375" fmla="*/ 1843092 h 2028111"/>
                <a:gd name="connsiteX1376" fmla="*/ 5433629 w 5714916"/>
                <a:gd name="connsiteY1376" fmla="*/ 1843092 h 2028111"/>
                <a:gd name="connsiteX1377" fmla="*/ 5433629 w 5714916"/>
                <a:gd name="connsiteY1377" fmla="*/ 1807174 h 2028111"/>
                <a:gd name="connsiteX1378" fmla="*/ 5427364 w 5714916"/>
                <a:gd name="connsiteY1378" fmla="*/ 1807174 h 2028111"/>
                <a:gd name="connsiteX1379" fmla="*/ 5427364 w 5714916"/>
                <a:gd name="connsiteY1379" fmla="*/ 1775642 h 2028111"/>
                <a:gd name="connsiteX1380" fmla="*/ 5422562 w 5714916"/>
                <a:gd name="connsiteY1380" fmla="*/ 1775642 h 2028111"/>
                <a:gd name="connsiteX1381" fmla="*/ 5422562 w 5714916"/>
                <a:gd name="connsiteY1381" fmla="*/ 1769377 h 2028111"/>
                <a:gd name="connsiteX1382" fmla="*/ 5410241 w 5714916"/>
                <a:gd name="connsiteY1382" fmla="*/ 1769377 h 2028111"/>
                <a:gd name="connsiteX1383" fmla="*/ 5410241 w 5714916"/>
                <a:gd name="connsiteY1383" fmla="*/ 1773553 h 2028111"/>
                <a:gd name="connsiteX1384" fmla="*/ 5404811 w 5714916"/>
                <a:gd name="connsiteY1384" fmla="*/ 1773553 h 2028111"/>
                <a:gd name="connsiteX1385" fmla="*/ 5404811 w 5714916"/>
                <a:gd name="connsiteY1385" fmla="*/ 1793601 h 2028111"/>
                <a:gd name="connsiteX1386" fmla="*/ 5398547 w 5714916"/>
                <a:gd name="connsiteY1386" fmla="*/ 1793601 h 2028111"/>
                <a:gd name="connsiteX1387" fmla="*/ 5398547 w 5714916"/>
                <a:gd name="connsiteY1387" fmla="*/ 1811351 h 2028111"/>
                <a:gd name="connsiteX1388" fmla="*/ 5392908 w 5714916"/>
                <a:gd name="connsiteY1388" fmla="*/ 1811351 h 2028111"/>
                <a:gd name="connsiteX1389" fmla="*/ 5392908 w 5714916"/>
                <a:gd name="connsiteY1389" fmla="*/ 1789424 h 2028111"/>
                <a:gd name="connsiteX1390" fmla="*/ 5386226 w 5714916"/>
                <a:gd name="connsiteY1390" fmla="*/ 1789424 h 2028111"/>
                <a:gd name="connsiteX1391" fmla="*/ 5386226 w 5714916"/>
                <a:gd name="connsiteY1391" fmla="*/ 1761650 h 2028111"/>
                <a:gd name="connsiteX1392" fmla="*/ 5375367 w 5714916"/>
                <a:gd name="connsiteY1392" fmla="*/ 1761650 h 2028111"/>
                <a:gd name="connsiteX1393" fmla="*/ 5375367 w 5714916"/>
                <a:gd name="connsiteY1393" fmla="*/ 1811351 h 2028111"/>
                <a:gd name="connsiteX1394" fmla="*/ 5369311 w 5714916"/>
                <a:gd name="connsiteY1394" fmla="*/ 1811351 h 2028111"/>
                <a:gd name="connsiteX1395" fmla="*/ 5369311 w 5714916"/>
                <a:gd name="connsiteY1395" fmla="*/ 1866480 h 2028111"/>
                <a:gd name="connsiteX1396" fmla="*/ 5363673 w 5714916"/>
                <a:gd name="connsiteY1396" fmla="*/ 1866480 h 2028111"/>
                <a:gd name="connsiteX1397" fmla="*/ 5363673 w 5714916"/>
                <a:gd name="connsiteY1397" fmla="*/ 1848104 h 2028111"/>
                <a:gd name="connsiteX1398" fmla="*/ 5357617 w 5714916"/>
                <a:gd name="connsiteY1398" fmla="*/ 1848104 h 2028111"/>
                <a:gd name="connsiteX1399" fmla="*/ 5357617 w 5714916"/>
                <a:gd name="connsiteY1399" fmla="*/ 1812186 h 2028111"/>
                <a:gd name="connsiteX1400" fmla="*/ 5352814 w 5714916"/>
                <a:gd name="connsiteY1400" fmla="*/ 1812186 h 2028111"/>
                <a:gd name="connsiteX1401" fmla="*/ 5352814 w 5714916"/>
                <a:gd name="connsiteY1401" fmla="*/ 1807592 h 2028111"/>
                <a:gd name="connsiteX1402" fmla="*/ 5340284 w 5714916"/>
                <a:gd name="connsiteY1402" fmla="*/ 1807592 h 2028111"/>
                <a:gd name="connsiteX1403" fmla="*/ 5340284 w 5714916"/>
                <a:gd name="connsiteY1403" fmla="*/ 1818451 h 2028111"/>
                <a:gd name="connsiteX1404" fmla="*/ 5334646 w 5714916"/>
                <a:gd name="connsiteY1404" fmla="*/ 1818451 h 2028111"/>
                <a:gd name="connsiteX1405" fmla="*/ 5334646 w 5714916"/>
                <a:gd name="connsiteY1405" fmla="*/ 1806548 h 2028111"/>
                <a:gd name="connsiteX1406" fmla="*/ 5329217 w 5714916"/>
                <a:gd name="connsiteY1406" fmla="*/ 1806548 h 2028111"/>
                <a:gd name="connsiteX1407" fmla="*/ 5329217 w 5714916"/>
                <a:gd name="connsiteY1407" fmla="*/ 1793601 h 2028111"/>
                <a:gd name="connsiteX1408" fmla="*/ 5323579 w 5714916"/>
                <a:gd name="connsiteY1408" fmla="*/ 1793601 h 2028111"/>
                <a:gd name="connsiteX1409" fmla="*/ 5323579 w 5714916"/>
                <a:gd name="connsiteY1409" fmla="*/ 1780445 h 2028111"/>
                <a:gd name="connsiteX1410" fmla="*/ 5316687 w 5714916"/>
                <a:gd name="connsiteY1410" fmla="*/ 1780445 h 2028111"/>
                <a:gd name="connsiteX1411" fmla="*/ 5316687 w 5714916"/>
                <a:gd name="connsiteY1411" fmla="*/ 1761650 h 2028111"/>
                <a:gd name="connsiteX1412" fmla="*/ 5310631 w 5714916"/>
                <a:gd name="connsiteY1412" fmla="*/ 1761650 h 2028111"/>
                <a:gd name="connsiteX1413" fmla="*/ 5310631 w 5714916"/>
                <a:gd name="connsiteY1413" fmla="*/ 1748077 h 2028111"/>
                <a:gd name="connsiteX1414" fmla="*/ 5300399 w 5714916"/>
                <a:gd name="connsiteY1414" fmla="*/ 1748077 h 2028111"/>
                <a:gd name="connsiteX1415" fmla="*/ 5300399 w 5714916"/>
                <a:gd name="connsiteY1415" fmla="*/ 1775433 h 2028111"/>
                <a:gd name="connsiteX1416" fmla="*/ 5294134 w 5714916"/>
                <a:gd name="connsiteY1416" fmla="*/ 1775433 h 2028111"/>
                <a:gd name="connsiteX1417" fmla="*/ 5294134 w 5714916"/>
                <a:gd name="connsiteY1417" fmla="*/ 1806548 h 2028111"/>
                <a:gd name="connsiteX1418" fmla="*/ 5288078 w 5714916"/>
                <a:gd name="connsiteY1418" fmla="*/ 1806548 h 2028111"/>
                <a:gd name="connsiteX1419" fmla="*/ 5288078 w 5714916"/>
                <a:gd name="connsiteY1419" fmla="*/ 1788589 h 2028111"/>
                <a:gd name="connsiteX1420" fmla="*/ 5282440 w 5714916"/>
                <a:gd name="connsiteY1420" fmla="*/ 1788589 h 2028111"/>
                <a:gd name="connsiteX1421" fmla="*/ 5282440 w 5714916"/>
                <a:gd name="connsiteY1421" fmla="*/ 1770630 h 2028111"/>
                <a:gd name="connsiteX1422" fmla="*/ 5277428 w 5714916"/>
                <a:gd name="connsiteY1422" fmla="*/ 1770630 h 2028111"/>
                <a:gd name="connsiteX1423" fmla="*/ 5277428 w 5714916"/>
                <a:gd name="connsiteY1423" fmla="*/ 1761859 h 2028111"/>
                <a:gd name="connsiteX1424" fmla="*/ 5265525 w 5714916"/>
                <a:gd name="connsiteY1424" fmla="*/ 1761859 h 2028111"/>
                <a:gd name="connsiteX1425" fmla="*/ 5265525 w 5714916"/>
                <a:gd name="connsiteY1425" fmla="*/ 1770630 h 2028111"/>
                <a:gd name="connsiteX1426" fmla="*/ 5258843 w 5714916"/>
                <a:gd name="connsiteY1426" fmla="*/ 1770630 h 2028111"/>
                <a:gd name="connsiteX1427" fmla="*/ 5258843 w 5714916"/>
                <a:gd name="connsiteY1427" fmla="*/ 1793809 h 2028111"/>
                <a:gd name="connsiteX1428" fmla="*/ 5252787 w 5714916"/>
                <a:gd name="connsiteY1428" fmla="*/ 1793809 h 2028111"/>
                <a:gd name="connsiteX1429" fmla="*/ 5252787 w 5714916"/>
                <a:gd name="connsiteY1429" fmla="*/ 1826386 h 2028111"/>
                <a:gd name="connsiteX1430" fmla="*/ 5246522 w 5714916"/>
                <a:gd name="connsiteY1430" fmla="*/ 1826386 h 2028111"/>
                <a:gd name="connsiteX1431" fmla="*/ 5246522 w 5714916"/>
                <a:gd name="connsiteY1431" fmla="*/ 1852071 h 2028111"/>
                <a:gd name="connsiteX1432" fmla="*/ 5241510 w 5714916"/>
                <a:gd name="connsiteY1432" fmla="*/ 1852071 h 2028111"/>
                <a:gd name="connsiteX1433" fmla="*/ 5241510 w 5714916"/>
                <a:gd name="connsiteY1433" fmla="*/ 1866480 h 2028111"/>
                <a:gd name="connsiteX1434" fmla="*/ 5235454 w 5714916"/>
                <a:gd name="connsiteY1434" fmla="*/ 1866480 h 2028111"/>
                <a:gd name="connsiteX1435" fmla="*/ 5235454 w 5714916"/>
                <a:gd name="connsiteY1435" fmla="*/ 1879428 h 2028111"/>
                <a:gd name="connsiteX1436" fmla="*/ 5229189 w 5714916"/>
                <a:gd name="connsiteY1436" fmla="*/ 1879428 h 2028111"/>
                <a:gd name="connsiteX1437" fmla="*/ 5229189 w 5714916"/>
                <a:gd name="connsiteY1437" fmla="*/ 1848521 h 2028111"/>
                <a:gd name="connsiteX1438" fmla="*/ 5224387 w 5714916"/>
                <a:gd name="connsiteY1438" fmla="*/ 1848521 h 2028111"/>
                <a:gd name="connsiteX1439" fmla="*/ 5224387 w 5714916"/>
                <a:gd name="connsiteY1439" fmla="*/ 1775015 h 2028111"/>
                <a:gd name="connsiteX1440" fmla="*/ 5217704 w 5714916"/>
                <a:gd name="connsiteY1440" fmla="*/ 1775015 h 2028111"/>
                <a:gd name="connsiteX1441" fmla="*/ 5217704 w 5714916"/>
                <a:gd name="connsiteY1441" fmla="*/ 1724271 h 2028111"/>
                <a:gd name="connsiteX1442" fmla="*/ 5205384 w 5714916"/>
                <a:gd name="connsiteY1442" fmla="*/ 1724271 h 2028111"/>
                <a:gd name="connsiteX1443" fmla="*/ 5205384 w 5714916"/>
                <a:gd name="connsiteY1443" fmla="*/ 1733459 h 2028111"/>
                <a:gd name="connsiteX1444" fmla="*/ 5199954 w 5714916"/>
                <a:gd name="connsiteY1444" fmla="*/ 1733459 h 2028111"/>
                <a:gd name="connsiteX1445" fmla="*/ 5199954 w 5714916"/>
                <a:gd name="connsiteY1445" fmla="*/ 1739097 h 2028111"/>
                <a:gd name="connsiteX1446" fmla="*/ 5193898 w 5714916"/>
                <a:gd name="connsiteY1446" fmla="*/ 1739097 h 2028111"/>
                <a:gd name="connsiteX1447" fmla="*/ 5193898 w 5714916"/>
                <a:gd name="connsiteY1447" fmla="*/ 1756847 h 2028111"/>
                <a:gd name="connsiteX1448" fmla="*/ 5188469 w 5714916"/>
                <a:gd name="connsiteY1448" fmla="*/ 1756847 h 2028111"/>
                <a:gd name="connsiteX1449" fmla="*/ 5188469 w 5714916"/>
                <a:gd name="connsiteY1449" fmla="*/ 1770839 h 2028111"/>
                <a:gd name="connsiteX1450" fmla="*/ 5178028 w 5714916"/>
                <a:gd name="connsiteY1450" fmla="*/ 1770839 h 2028111"/>
                <a:gd name="connsiteX1451" fmla="*/ 5178028 w 5714916"/>
                <a:gd name="connsiteY1451" fmla="*/ 1764783 h 2028111"/>
                <a:gd name="connsiteX1452" fmla="*/ 5171136 w 5714916"/>
                <a:gd name="connsiteY1452" fmla="*/ 1764783 h 2028111"/>
                <a:gd name="connsiteX1453" fmla="*/ 5171136 w 5714916"/>
                <a:gd name="connsiteY1453" fmla="*/ 1760815 h 2028111"/>
                <a:gd name="connsiteX1454" fmla="*/ 5166124 w 5714916"/>
                <a:gd name="connsiteY1454" fmla="*/ 1760815 h 2028111"/>
                <a:gd name="connsiteX1455" fmla="*/ 5166124 w 5714916"/>
                <a:gd name="connsiteY1455" fmla="*/ 1757265 h 2028111"/>
                <a:gd name="connsiteX1456" fmla="*/ 5152968 w 5714916"/>
                <a:gd name="connsiteY1456" fmla="*/ 1757265 h 2028111"/>
                <a:gd name="connsiteX1457" fmla="*/ 5152968 w 5714916"/>
                <a:gd name="connsiteY1457" fmla="*/ 1780653 h 2028111"/>
                <a:gd name="connsiteX1458" fmla="*/ 5147957 w 5714916"/>
                <a:gd name="connsiteY1458" fmla="*/ 1780653 h 2028111"/>
                <a:gd name="connsiteX1459" fmla="*/ 5147957 w 5714916"/>
                <a:gd name="connsiteY1459" fmla="*/ 1837662 h 2028111"/>
                <a:gd name="connsiteX1460" fmla="*/ 5141692 w 5714916"/>
                <a:gd name="connsiteY1460" fmla="*/ 1837662 h 2028111"/>
                <a:gd name="connsiteX1461" fmla="*/ 5141692 w 5714916"/>
                <a:gd name="connsiteY1461" fmla="*/ 1892584 h 2028111"/>
                <a:gd name="connsiteX1462" fmla="*/ 5135636 w 5714916"/>
                <a:gd name="connsiteY1462" fmla="*/ 1892584 h 2028111"/>
                <a:gd name="connsiteX1463" fmla="*/ 5135636 w 5714916"/>
                <a:gd name="connsiteY1463" fmla="*/ 1883604 h 2028111"/>
                <a:gd name="connsiteX1464" fmla="*/ 5118930 w 5714916"/>
                <a:gd name="connsiteY1464" fmla="*/ 1883604 h 2028111"/>
                <a:gd name="connsiteX1465" fmla="*/ 5118930 w 5714916"/>
                <a:gd name="connsiteY1465" fmla="*/ 1907201 h 2028111"/>
                <a:gd name="connsiteX1466" fmla="*/ 5113292 w 5714916"/>
                <a:gd name="connsiteY1466" fmla="*/ 1907201 h 2028111"/>
                <a:gd name="connsiteX1467" fmla="*/ 5113292 w 5714916"/>
                <a:gd name="connsiteY1467" fmla="*/ 1929128 h 2028111"/>
                <a:gd name="connsiteX1468" fmla="*/ 5107026 w 5714916"/>
                <a:gd name="connsiteY1468" fmla="*/ 1929128 h 2028111"/>
                <a:gd name="connsiteX1469" fmla="*/ 5107026 w 5714916"/>
                <a:gd name="connsiteY1469" fmla="*/ 1875878 h 2028111"/>
                <a:gd name="connsiteX1470" fmla="*/ 5100971 w 5714916"/>
                <a:gd name="connsiteY1470" fmla="*/ 1875878 h 2028111"/>
                <a:gd name="connsiteX1471" fmla="*/ 5100971 w 5714916"/>
                <a:gd name="connsiteY1471" fmla="*/ 1815945 h 2028111"/>
                <a:gd name="connsiteX1472" fmla="*/ 5089068 w 5714916"/>
                <a:gd name="connsiteY1472" fmla="*/ 1815945 h 2028111"/>
                <a:gd name="connsiteX1473" fmla="*/ 5089068 w 5714916"/>
                <a:gd name="connsiteY1473" fmla="*/ 1824298 h 2028111"/>
                <a:gd name="connsiteX1474" fmla="*/ 5084056 w 5714916"/>
                <a:gd name="connsiteY1474" fmla="*/ 1824298 h 2028111"/>
                <a:gd name="connsiteX1475" fmla="*/ 5084056 w 5714916"/>
                <a:gd name="connsiteY1475" fmla="*/ 1861678 h 2028111"/>
                <a:gd name="connsiteX1476" fmla="*/ 5078000 w 5714916"/>
                <a:gd name="connsiteY1476" fmla="*/ 1861678 h 2028111"/>
                <a:gd name="connsiteX1477" fmla="*/ 5078000 w 5714916"/>
                <a:gd name="connsiteY1477" fmla="*/ 1856039 h 2028111"/>
                <a:gd name="connsiteX1478" fmla="*/ 5071109 w 5714916"/>
                <a:gd name="connsiteY1478" fmla="*/ 1856039 h 2028111"/>
                <a:gd name="connsiteX1479" fmla="*/ 5071109 w 5714916"/>
                <a:gd name="connsiteY1479" fmla="*/ 1829936 h 2028111"/>
                <a:gd name="connsiteX1480" fmla="*/ 5066097 w 5714916"/>
                <a:gd name="connsiteY1480" fmla="*/ 1829936 h 2028111"/>
                <a:gd name="connsiteX1481" fmla="*/ 5066097 w 5714916"/>
                <a:gd name="connsiteY1481" fmla="*/ 1806339 h 2028111"/>
                <a:gd name="connsiteX1482" fmla="*/ 5061085 w 5714916"/>
                <a:gd name="connsiteY1482" fmla="*/ 1806339 h 2028111"/>
                <a:gd name="connsiteX1483" fmla="*/ 5061085 w 5714916"/>
                <a:gd name="connsiteY1483" fmla="*/ 1794645 h 2028111"/>
                <a:gd name="connsiteX1484" fmla="*/ 5048765 w 5714916"/>
                <a:gd name="connsiteY1484" fmla="*/ 1794645 h 2028111"/>
                <a:gd name="connsiteX1485" fmla="*/ 5048765 w 5714916"/>
                <a:gd name="connsiteY1485" fmla="*/ 1811768 h 2028111"/>
                <a:gd name="connsiteX1486" fmla="*/ 5043126 w 5714916"/>
                <a:gd name="connsiteY1486" fmla="*/ 1811768 h 2028111"/>
                <a:gd name="connsiteX1487" fmla="*/ 5043126 w 5714916"/>
                <a:gd name="connsiteY1487" fmla="*/ 1870448 h 2028111"/>
                <a:gd name="connsiteX1488" fmla="*/ 5037071 w 5714916"/>
                <a:gd name="connsiteY1488" fmla="*/ 1870448 h 2028111"/>
                <a:gd name="connsiteX1489" fmla="*/ 5037071 w 5714916"/>
                <a:gd name="connsiteY1489" fmla="*/ 1931843 h 2028111"/>
                <a:gd name="connsiteX1490" fmla="*/ 5030805 w 5714916"/>
                <a:gd name="connsiteY1490" fmla="*/ 1931843 h 2028111"/>
                <a:gd name="connsiteX1491" fmla="*/ 5030805 w 5714916"/>
                <a:gd name="connsiteY1491" fmla="*/ 1883604 h 2028111"/>
                <a:gd name="connsiteX1492" fmla="*/ 5026003 w 5714916"/>
                <a:gd name="connsiteY1492" fmla="*/ 1883604 h 2028111"/>
                <a:gd name="connsiteX1493" fmla="*/ 5026003 w 5714916"/>
                <a:gd name="connsiteY1493" fmla="*/ 1847060 h 2028111"/>
                <a:gd name="connsiteX1494" fmla="*/ 5019320 w 5714916"/>
                <a:gd name="connsiteY1494" fmla="*/ 1847060 h 2028111"/>
                <a:gd name="connsiteX1495" fmla="*/ 5019320 w 5714916"/>
                <a:gd name="connsiteY1495" fmla="*/ 1810306 h 2028111"/>
                <a:gd name="connsiteX1496" fmla="*/ 5013473 w 5714916"/>
                <a:gd name="connsiteY1496" fmla="*/ 1810306 h 2028111"/>
                <a:gd name="connsiteX1497" fmla="*/ 5013473 w 5714916"/>
                <a:gd name="connsiteY1497" fmla="*/ 1790259 h 2028111"/>
                <a:gd name="connsiteX1498" fmla="*/ 5007000 w 5714916"/>
                <a:gd name="connsiteY1498" fmla="*/ 1790259 h 2028111"/>
                <a:gd name="connsiteX1499" fmla="*/ 5007000 w 5714916"/>
                <a:gd name="connsiteY1499" fmla="*/ 1776268 h 2028111"/>
                <a:gd name="connsiteX1500" fmla="*/ 4996140 w 5714916"/>
                <a:gd name="connsiteY1500" fmla="*/ 1776268 h 2028111"/>
                <a:gd name="connsiteX1501" fmla="*/ 4996140 w 5714916"/>
                <a:gd name="connsiteY1501" fmla="*/ 1799448 h 2028111"/>
                <a:gd name="connsiteX1502" fmla="*/ 4990711 w 5714916"/>
                <a:gd name="connsiteY1502" fmla="*/ 1799448 h 2028111"/>
                <a:gd name="connsiteX1503" fmla="*/ 4990711 w 5714916"/>
                <a:gd name="connsiteY1503" fmla="*/ 1814483 h 2028111"/>
                <a:gd name="connsiteX1504" fmla="*/ 4984864 w 5714916"/>
                <a:gd name="connsiteY1504" fmla="*/ 1814483 h 2028111"/>
                <a:gd name="connsiteX1505" fmla="*/ 4984864 w 5714916"/>
                <a:gd name="connsiteY1505" fmla="*/ 1832860 h 2028111"/>
                <a:gd name="connsiteX1506" fmla="*/ 4980061 w 5714916"/>
                <a:gd name="connsiteY1506" fmla="*/ 1832860 h 2028111"/>
                <a:gd name="connsiteX1507" fmla="*/ 4980061 w 5714916"/>
                <a:gd name="connsiteY1507" fmla="*/ 1850192 h 2028111"/>
                <a:gd name="connsiteX1508" fmla="*/ 4967531 w 5714916"/>
                <a:gd name="connsiteY1508" fmla="*/ 1850192 h 2028111"/>
                <a:gd name="connsiteX1509" fmla="*/ 4967531 w 5714916"/>
                <a:gd name="connsiteY1509" fmla="*/ 1838289 h 2028111"/>
                <a:gd name="connsiteX1510" fmla="*/ 4961684 w 5714916"/>
                <a:gd name="connsiteY1510" fmla="*/ 1838289 h 2028111"/>
                <a:gd name="connsiteX1511" fmla="*/ 4961684 w 5714916"/>
                <a:gd name="connsiteY1511" fmla="*/ 1819913 h 2028111"/>
                <a:gd name="connsiteX1512" fmla="*/ 4956881 w 5714916"/>
                <a:gd name="connsiteY1512" fmla="*/ 1819913 h 2028111"/>
                <a:gd name="connsiteX1513" fmla="*/ 4956881 w 5714916"/>
                <a:gd name="connsiteY1513" fmla="*/ 1810098 h 2028111"/>
                <a:gd name="connsiteX1514" fmla="*/ 4951034 w 5714916"/>
                <a:gd name="connsiteY1514" fmla="*/ 1810098 h 2028111"/>
                <a:gd name="connsiteX1515" fmla="*/ 4951034 w 5714916"/>
                <a:gd name="connsiteY1515" fmla="*/ 1788589 h 2028111"/>
                <a:gd name="connsiteX1516" fmla="*/ 4944561 w 5714916"/>
                <a:gd name="connsiteY1516" fmla="*/ 1788589 h 2028111"/>
                <a:gd name="connsiteX1517" fmla="*/ 4944561 w 5714916"/>
                <a:gd name="connsiteY1517" fmla="*/ 1775642 h 2028111"/>
                <a:gd name="connsiteX1518" fmla="*/ 4936417 w 5714916"/>
                <a:gd name="connsiteY1518" fmla="*/ 1775642 h 2028111"/>
                <a:gd name="connsiteX1519" fmla="*/ 4936417 w 5714916"/>
                <a:gd name="connsiteY1519" fmla="*/ 1764365 h 2028111"/>
                <a:gd name="connsiteX1520" fmla="*/ 4926602 w 5714916"/>
                <a:gd name="connsiteY1520" fmla="*/ 1764365 h 2028111"/>
                <a:gd name="connsiteX1521" fmla="*/ 4926602 w 5714916"/>
                <a:gd name="connsiteY1521" fmla="*/ 1748703 h 2028111"/>
                <a:gd name="connsiteX1522" fmla="*/ 4919084 w 5714916"/>
                <a:gd name="connsiteY1522" fmla="*/ 1748703 h 2028111"/>
                <a:gd name="connsiteX1523" fmla="*/ 4919084 w 5714916"/>
                <a:gd name="connsiteY1523" fmla="*/ 1734712 h 2028111"/>
                <a:gd name="connsiteX1524" fmla="*/ 4904048 w 5714916"/>
                <a:gd name="connsiteY1524" fmla="*/ 1734712 h 2028111"/>
                <a:gd name="connsiteX1525" fmla="*/ 4904048 w 5714916"/>
                <a:gd name="connsiteY1525" fmla="*/ 1741185 h 2028111"/>
                <a:gd name="connsiteX1526" fmla="*/ 4897784 w 5714916"/>
                <a:gd name="connsiteY1526" fmla="*/ 1741185 h 2028111"/>
                <a:gd name="connsiteX1527" fmla="*/ 4897784 w 5714916"/>
                <a:gd name="connsiteY1527" fmla="*/ 1810933 h 2028111"/>
                <a:gd name="connsiteX1528" fmla="*/ 4891310 w 5714916"/>
                <a:gd name="connsiteY1528" fmla="*/ 1810933 h 2028111"/>
                <a:gd name="connsiteX1529" fmla="*/ 4891310 w 5714916"/>
                <a:gd name="connsiteY1529" fmla="*/ 1902816 h 2028111"/>
                <a:gd name="connsiteX1530" fmla="*/ 4885881 w 5714916"/>
                <a:gd name="connsiteY1530" fmla="*/ 1902816 h 2028111"/>
                <a:gd name="connsiteX1531" fmla="*/ 4885881 w 5714916"/>
                <a:gd name="connsiteY1531" fmla="*/ 1984884 h 2028111"/>
                <a:gd name="connsiteX1532" fmla="*/ 4878781 w 5714916"/>
                <a:gd name="connsiteY1532" fmla="*/ 1984884 h 2028111"/>
                <a:gd name="connsiteX1533" fmla="*/ 4878781 w 5714916"/>
                <a:gd name="connsiteY1533" fmla="*/ 1925369 h 2028111"/>
                <a:gd name="connsiteX1534" fmla="*/ 4873978 w 5714916"/>
                <a:gd name="connsiteY1534" fmla="*/ 1925369 h 2028111"/>
                <a:gd name="connsiteX1535" fmla="*/ 4873978 w 5714916"/>
                <a:gd name="connsiteY1535" fmla="*/ 1870866 h 2028111"/>
                <a:gd name="connsiteX1536" fmla="*/ 4869175 w 5714916"/>
                <a:gd name="connsiteY1536" fmla="*/ 1870866 h 2028111"/>
                <a:gd name="connsiteX1537" fmla="*/ 4869175 w 5714916"/>
                <a:gd name="connsiteY1537" fmla="*/ 1829727 h 2028111"/>
                <a:gd name="connsiteX1538" fmla="*/ 4862075 w 5714916"/>
                <a:gd name="connsiteY1538" fmla="*/ 1829727 h 2028111"/>
                <a:gd name="connsiteX1539" fmla="*/ 4862075 w 5714916"/>
                <a:gd name="connsiteY1539" fmla="*/ 1797777 h 2028111"/>
                <a:gd name="connsiteX1540" fmla="*/ 4849545 w 5714916"/>
                <a:gd name="connsiteY1540" fmla="*/ 1797777 h 2028111"/>
                <a:gd name="connsiteX1541" fmla="*/ 4849545 w 5714916"/>
                <a:gd name="connsiteY1541" fmla="*/ 1803206 h 2028111"/>
                <a:gd name="connsiteX1542" fmla="*/ 4843698 w 5714916"/>
                <a:gd name="connsiteY1542" fmla="*/ 1803206 h 2028111"/>
                <a:gd name="connsiteX1543" fmla="*/ 4843698 w 5714916"/>
                <a:gd name="connsiteY1543" fmla="*/ 1838916 h 2028111"/>
                <a:gd name="connsiteX1544" fmla="*/ 4838895 w 5714916"/>
                <a:gd name="connsiteY1544" fmla="*/ 1838916 h 2028111"/>
                <a:gd name="connsiteX1545" fmla="*/ 4838895 w 5714916"/>
                <a:gd name="connsiteY1545" fmla="*/ 1860007 h 2028111"/>
                <a:gd name="connsiteX1546" fmla="*/ 4834301 w 5714916"/>
                <a:gd name="connsiteY1546" fmla="*/ 1860007 h 2028111"/>
                <a:gd name="connsiteX1547" fmla="*/ 4834301 w 5714916"/>
                <a:gd name="connsiteY1547" fmla="*/ 1852489 h 2028111"/>
                <a:gd name="connsiteX1548" fmla="*/ 4828245 w 5714916"/>
                <a:gd name="connsiteY1548" fmla="*/ 1852489 h 2028111"/>
                <a:gd name="connsiteX1549" fmla="*/ 4828245 w 5714916"/>
                <a:gd name="connsiteY1549" fmla="*/ 1842674 h 2028111"/>
                <a:gd name="connsiteX1550" fmla="*/ 4821980 w 5714916"/>
                <a:gd name="connsiteY1550" fmla="*/ 1842674 h 2028111"/>
                <a:gd name="connsiteX1551" fmla="*/ 4821980 w 5714916"/>
                <a:gd name="connsiteY1551" fmla="*/ 1820539 h 2028111"/>
                <a:gd name="connsiteX1552" fmla="*/ 4816342 w 5714916"/>
                <a:gd name="connsiteY1552" fmla="*/ 1820539 h 2028111"/>
                <a:gd name="connsiteX1553" fmla="*/ 4816342 w 5714916"/>
                <a:gd name="connsiteY1553" fmla="*/ 1792765 h 2028111"/>
                <a:gd name="connsiteX1554" fmla="*/ 4810704 w 5714916"/>
                <a:gd name="connsiteY1554" fmla="*/ 1792765 h 2028111"/>
                <a:gd name="connsiteX1555" fmla="*/ 4810704 w 5714916"/>
                <a:gd name="connsiteY1555" fmla="*/ 1774598 h 2028111"/>
                <a:gd name="connsiteX1556" fmla="*/ 4805275 w 5714916"/>
                <a:gd name="connsiteY1556" fmla="*/ 1774598 h 2028111"/>
                <a:gd name="connsiteX1557" fmla="*/ 4805275 w 5714916"/>
                <a:gd name="connsiteY1557" fmla="*/ 1761650 h 2028111"/>
                <a:gd name="connsiteX1558" fmla="*/ 4798383 w 5714916"/>
                <a:gd name="connsiteY1558" fmla="*/ 1761650 h 2028111"/>
                <a:gd name="connsiteX1559" fmla="*/ 4798383 w 5714916"/>
                <a:gd name="connsiteY1559" fmla="*/ 1766036 h 2028111"/>
                <a:gd name="connsiteX1560" fmla="*/ 4792745 w 5714916"/>
                <a:gd name="connsiteY1560" fmla="*/ 1766036 h 2028111"/>
                <a:gd name="connsiteX1561" fmla="*/ 4792745 w 5714916"/>
                <a:gd name="connsiteY1561" fmla="*/ 1778983 h 2028111"/>
                <a:gd name="connsiteX1562" fmla="*/ 4786689 w 5714916"/>
                <a:gd name="connsiteY1562" fmla="*/ 1778983 h 2028111"/>
                <a:gd name="connsiteX1563" fmla="*/ 4786689 w 5714916"/>
                <a:gd name="connsiteY1563" fmla="*/ 1838498 h 2028111"/>
                <a:gd name="connsiteX1564" fmla="*/ 4781051 w 5714916"/>
                <a:gd name="connsiteY1564" fmla="*/ 1838498 h 2028111"/>
                <a:gd name="connsiteX1565" fmla="*/ 4781051 w 5714916"/>
                <a:gd name="connsiteY1565" fmla="*/ 1893628 h 2028111"/>
                <a:gd name="connsiteX1566" fmla="*/ 4774159 w 5714916"/>
                <a:gd name="connsiteY1566" fmla="*/ 1893628 h 2028111"/>
                <a:gd name="connsiteX1567" fmla="*/ 4774159 w 5714916"/>
                <a:gd name="connsiteY1567" fmla="*/ 1847477 h 2028111"/>
                <a:gd name="connsiteX1568" fmla="*/ 4769983 w 5714916"/>
                <a:gd name="connsiteY1568" fmla="*/ 1847477 h 2028111"/>
                <a:gd name="connsiteX1569" fmla="*/ 4769983 w 5714916"/>
                <a:gd name="connsiteY1569" fmla="*/ 1811768 h 2028111"/>
                <a:gd name="connsiteX1570" fmla="*/ 4763718 w 5714916"/>
                <a:gd name="connsiteY1570" fmla="*/ 1811768 h 2028111"/>
                <a:gd name="connsiteX1571" fmla="*/ 4763718 w 5714916"/>
                <a:gd name="connsiteY1571" fmla="*/ 1797986 h 2028111"/>
                <a:gd name="connsiteX1572" fmla="*/ 4745968 w 5714916"/>
                <a:gd name="connsiteY1572" fmla="*/ 1797986 h 2028111"/>
                <a:gd name="connsiteX1573" fmla="*/ 4745968 w 5714916"/>
                <a:gd name="connsiteY1573" fmla="*/ 1793183 h 2028111"/>
                <a:gd name="connsiteX1574" fmla="*/ 4740330 w 5714916"/>
                <a:gd name="connsiteY1574" fmla="*/ 1793183 h 2028111"/>
                <a:gd name="connsiteX1575" fmla="*/ 4740330 w 5714916"/>
                <a:gd name="connsiteY1575" fmla="*/ 1775433 h 2028111"/>
                <a:gd name="connsiteX1576" fmla="*/ 4728009 w 5714916"/>
                <a:gd name="connsiteY1576" fmla="*/ 1775433 h 2028111"/>
                <a:gd name="connsiteX1577" fmla="*/ 4728009 w 5714916"/>
                <a:gd name="connsiteY1577" fmla="*/ 1819704 h 2028111"/>
                <a:gd name="connsiteX1578" fmla="*/ 4722997 w 5714916"/>
                <a:gd name="connsiteY1578" fmla="*/ 1819704 h 2028111"/>
                <a:gd name="connsiteX1579" fmla="*/ 4722997 w 5714916"/>
                <a:gd name="connsiteY1579" fmla="*/ 1859798 h 2028111"/>
                <a:gd name="connsiteX1580" fmla="*/ 4716315 w 5714916"/>
                <a:gd name="connsiteY1580" fmla="*/ 1859798 h 2028111"/>
                <a:gd name="connsiteX1581" fmla="*/ 4716315 w 5714916"/>
                <a:gd name="connsiteY1581" fmla="*/ 1838498 h 2028111"/>
                <a:gd name="connsiteX1582" fmla="*/ 4710885 w 5714916"/>
                <a:gd name="connsiteY1582" fmla="*/ 1838498 h 2028111"/>
                <a:gd name="connsiteX1583" fmla="*/ 4710885 w 5714916"/>
                <a:gd name="connsiteY1583" fmla="*/ 1792765 h 2028111"/>
                <a:gd name="connsiteX1584" fmla="*/ 4704830 w 5714916"/>
                <a:gd name="connsiteY1584" fmla="*/ 1792765 h 2028111"/>
                <a:gd name="connsiteX1585" fmla="*/ 4704830 w 5714916"/>
                <a:gd name="connsiteY1585" fmla="*/ 1770630 h 2028111"/>
                <a:gd name="connsiteX1586" fmla="*/ 4693553 w 5714916"/>
                <a:gd name="connsiteY1586" fmla="*/ 1770630 h 2028111"/>
                <a:gd name="connsiteX1587" fmla="*/ 4693553 w 5714916"/>
                <a:gd name="connsiteY1587" fmla="*/ 1797359 h 2028111"/>
                <a:gd name="connsiteX1588" fmla="*/ 4686870 w 5714916"/>
                <a:gd name="connsiteY1588" fmla="*/ 1797359 h 2028111"/>
                <a:gd name="connsiteX1589" fmla="*/ 4686870 w 5714916"/>
                <a:gd name="connsiteY1589" fmla="*/ 1806339 h 2028111"/>
                <a:gd name="connsiteX1590" fmla="*/ 4676429 w 5714916"/>
                <a:gd name="connsiteY1590" fmla="*/ 1806339 h 2028111"/>
                <a:gd name="connsiteX1591" fmla="*/ 4676429 w 5714916"/>
                <a:gd name="connsiteY1591" fmla="*/ 1802162 h 2028111"/>
                <a:gd name="connsiteX1592" fmla="*/ 4670791 w 5714916"/>
                <a:gd name="connsiteY1592" fmla="*/ 1802162 h 2028111"/>
                <a:gd name="connsiteX1593" fmla="*/ 4670791 w 5714916"/>
                <a:gd name="connsiteY1593" fmla="*/ 1792557 h 2028111"/>
                <a:gd name="connsiteX1594" fmla="*/ 4664526 w 5714916"/>
                <a:gd name="connsiteY1594" fmla="*/ 1792557 h 2028111"/>
                <a:gd name="connsiteX1595" fmla="*/ 4664526 w 5714916"/>
                <a:gd name="connsiteY1595" fmla="*/ 1784203 h 2028111"/>
                <a:gd name="connsiteX1596" fmla="*/ 4652832 w 5714916"/>
                <a:gd name="connsiteY1596" fmla="*/ 1784203 h 2028111"/>
                <a:gd name="connsiteX1597" fmla="*/ 4652832 w 5714916"/>
                <a:gd name="connsiteY1597" fmla="*/ 1779192 h 2028111"/>
                <a:gd name="connsiteX1598" fmla="*/ 4641138 w 5714916"/>
                <a:gd name="connsiteY1598" fmla="*/ 1779192 h 2028111"/>
                <a:gd name="connsiteX1599" fmla="*/ 4641138 w 5714916"/>
                <a:gd name="connsiteY1599" fmla="*/ 1824715 h 2028111"/>
                <a:gd name="connsiteX1600" fmla="*/ 4634456 w 5714916"/>
                <a:gd name="connsiteY1600" fmla="*/ 1824715 h 2028111"/>
                <a:gd name="connsiteX1601" fmla="*/ 4634456 w 5714916"/>
                <a:gd name="connsiteY1601" fmla="*/ 1884648 h 2028111"/>
                <a:gd name="connsiteX1602" fmla="*/ 4628817 w 5714916"/>
                <a:gd name="connsiteY1602" fmla="*/ 1884648 h 2028111"/>
                <a:gd name="connsiteX1603" fmla="*/ 4628817 w 5714916"/>
                <a:gd name="connsiteY1603" fmla="*/ 1937899 h 2028111"/>
                <a:gd name="connsiteX1604" fmla="*/ 4623179 w 5714916"/>
                <a:gd name="connsiteY1604" fmla="*/ 1937899 h 2028111"/>
                <a:gd name="connsiteX1605" fmla="*/ 4623179 w 5714916"/>
                <a:gd name="connsiteY1605" fmla="*/ 1892793 h 2028111"/>
                <a:gd name="connsiteX1606" fmla="*/ 4617540 w 5714916"/>
                <a:gd name="connsiteY1606" fmla="*/ 1892793 h 2028111"/>
                <a:gd name="connsiteX1607" fmla="*/ 4617540 w 5714916"/>
                <a:gd name="connsiteY1607" fmla="*/ 1852698 h 2028111"/>
                <a:gd name="connsiteX1608" fmla="*/ 4605011 w 5714916"/>
                <a:gd name="connsiteY1608" fmla="*/ 1852698 h 2028111"/>
                <a:gd name="connsiteX1609" fmla="*/ 4605011 w 5714916"/>
                <a:gd name="connsiteY1609" fmla="*/ 1877757 h 2028111"/>
                <a:gd name="connsiteX1610" fmla="*/ 4600208 w 5714916"/>
                <a:gd name="connsiteY1610" fmla="*/ 1877757 h 2028111"/>
                <a:gd name="connsiteX1611" fmla="*/ 4600208 w 5714916"/>
                <a:gd name="connsiteY1611" fmla="*/ 1897596 h 2028111"/>
                <a:gd name="connsiteX1612" fmla="*/ 4593944 w 5714916"/>
                <a:gd name="connsiteY1612" fmla="*/ 1897596 h 2028111"/>
                <a:gd name="connsiteX1613" fmla="*/ 4593944 w 5714916"/>
                <a:gd name="connsiteY1613" fmla="*/ 1852698 h 2028111"/>
                <a:gd name="connsiteX1614" fmla="*/ 4588305 w 5714916"/>
                <a:gd name="connsiteY1614" fmla="*/ 1852698 h 2028111"/>
                <a:gd name="connsiteX1615" fmla="*/ 4588305 w 5714916"/>
                <a:gd name="connsiteY1615" fmla="*/ 1801745 h 2028111"/>
                <a:gd name="connsiteX1616" fmla="*/ 4582250 w 5714916"/>
                <a:gd name="connsiteY1616" fmla="*/ 1801745 h 2028111"/>
                <a:gd name="connsiteX1617" fmla="*/ 4582250 w 5714916"/>
                <a:gd name="connsiteY1617" fmla="*/ 1784412 h 2028111"/>
                <a:gd name="connsiteX1618" fmla="*/ 4571181 w 5714916"/>
                <a:gd name="connsiteY1618" fmla="*/ 1784412 h 2028111"/>
                <a:gd name="connsiteX1619" fmla="*/ 4571181 w 5714916"/>
                <a:gd name="connsiteY1619" fmla="*/ 1802371 h 2028111"/>
                <a:gd name="connsiteX1620" fmla="*/ 4564499 w 5714916"/>
                <a:gd name="connsiteY1620" fmla="*/ 1802371 h 2028111"/>
                <a:gd name="connsiteX1621" fmla="*/ 4564499 w 5714916"/>
                <a:gd name="connsiteY1621" fmla="*/ 1829310 h 2028111"/>
                <a:gd name="connsiteX1622" fmla="*/ 4559487 w 5714916"/>
                <a:gd name="connsiteY1622" fmla="*/ 1829310 h 2028111"/>
                <a:gd name="connsiteX1623" fmla="*/ 4559487 w 5714916"/>
                <a:gd name="connsiteY1623" fmla="*/ 1865228 h 2028111"/>
                <a:gd name="connsiteX1624" fmla="*/ 4553223 w 5714916"/>
                <a:gd name="connsiteY1624" fmla="*/ 1865228 h 2028111"/>
                <a:gd name="connsiteX1625" fmla="*/ 4553223 w 5714916"/>
                <a:gd name="connsiteY1625" fmla="*/ 1892793 h 2028111"/>
                <a:gd name="connsiteX1626" fmla="*/ 4547585 w 5714916"/>
                <a:gd name="connsiteY1626" fmla="*/ 1892793 h 2028111"/>
                <a:gd name="connsiteX1627" fmla="*/ 4547585 w 5714916"/>
                <a:gd name="connsiteY1627" fmla="*/ 1861678 h 2028111"/>
                <a:gd name="connsiteX1628" fmla="*/ 4541528 w 5714916"/>
                <a:gd name="connsiteY1628" fmla="*/ 1861678 h 2028111"/>
                <a:gd name="connsiteX1629" fmla="*/ 4541528 w 5714916"/>
                <a:gd name="connsiteY1629" fmla="*/ 1852489 h 2028111"/>
                <a:gd name="connsiteX1630" fmla="*/ 4529625 w 5714916"/>
                <a:gd name="connsiteY1630" fmla="*/ 1852489 h 2028111"/>
                <a:gd name="connsiteX1631" fmla="*/ 4529625 w 5714916"/>
                <a:gd name="connsiteY1631" fmla="*/ 1893419 h 2028111"/>
                <a:gd name="connsiteX1632" fmla="*/ 4524196 w 5714916"/>
                <a:gd name="connsiteY1632" fmla="*/ 1893419 h 2028111"/>
                <a:gd name="connsiteX1633" fmla="*/ 4524196 w 5714916"/>
                <a:gd name="connsiteY1633" fmla="*/ 1938316 h 2028111"/>
                <a:gd name="connsiteX1634" fmla="*/ 4517931 w 5714916"/>
                <a:gd name="connsiteY1634" fmla="*/ 1938316 h 2028111"/>
                <a:gd name="connsiteX1635" fmla="*/ 4517931 w 5714916"/>
                <a:gd name="connsiteY1635" fmla="*/ 1902190 h 2028111"/>
                <a:gd name="connsiteX1636" fmla="*/ 4512919 w 5714916"/>
                <a:gd name="connsiteY1636" fmla="*/ 1902190 h 2028111"/>
                <a:gd name="connsiteX1637" fmla="*/ 4512919 w 5714916"/>
                <a:gd name="connsiteY1637" fmla="*/ 1875042 h 2028111"/>
                <a:gd name="connsiteX1638" fmla="*/ 4506028 w 5714916"/>
                <a:gd name="connsiteY1638" fmla="*/ 1875042 h 2028111"/>
                <a:gd name="connsiteX1639" fmla="*/ 4506028 w 5714916"/>
                <a:gd name="connsiteY1639" fmla="*/ 1866898 h 2028111"/>
                <a:gd name="connsiteX1640" fmla="*/ 4494752 w 5714916"/>
                <a:gd name="connsiteY1640" fmla="*/ 1866898 h 2028111"/>
                <a:gd name="connsiteX1641" fmla="*/ 4494752 w 5714916"/>
                <a:gd name="connsiteY1641" fmla="*/ 1871283 h 2028111"/>
                <a:gd name="connsiteX1642" fmla="*/ 4489740 w 5714916"/>
                <a:gd name="connsiteY1642" fmla="*/ 1871283 h 2028111"/>
                <a:gd name="connsiteX1643" fmla="*/ 4489740 w 5714916"/>
                <a:gd name="connsiteY1643" fmla="*/ 1879010 h 2028111"/>
                <a:gd name="connsiteX1644" fmla="*/ 4483475 w 5714916"/>
                <a:gd name="connsiteY1644" fmla="*/ 1879010 h 2028111"/>
                <a:gd name="connsiteX1645" fmla="*/ 4483475 w 5714916"/>
                <a:gd name="connsiteY1645" fmla="*/ 1883395 h 2028111"/>
                <a:gd name="connsiteX1646" fmla="*/ 4461131 w 5714916"/>
                <a:gd name="connsiteY1646" fmla="*/ 1883395 h 2028111"/>
                <a:gd name="connsiteX1647" fmla="*/ 4461131 w 5714916"/>
                <a:gd name="connsiteY1647" fmla="*/ 1860425 h 2028111"/>
                <a:gd name="connsiteX1648" fmla="*/ 4454448 w 5714916"/>
                <a:gd name="connsiteY1648" fmla="*/ 1860425 h 2028111"/>
                <a:gd name="connsiteX1649" fmla="*/ 4454448 w 5714916"/>
                <a:gd name="connsiteY1649" fmla="*/ 1825342 h 2028111"/>
                <a:gd name="connsiteX1650" fmla="*/ 4436698 w 5714916"/>
                <a:gd name="connsiteY1650" fmla="*/ 1825342 h 2028111"/>
                <a:gd name="connsiteX1651" fmla="*/ 4436698 w 5714916"/>
                <a:gd name="connsiteY1651" fmla="*/ 1847477 h 2028111"/>
                <a:gd name="connsiteX1652" fmla="*/ 4431269 w 5714916"/>
                <a:gd name="connsiteY1652" fmla="*/ 1847477 h 2028111"/>
                <a:gd name="connsiteX1653" fmla="*/ 4431269 w 5714916"/>
                <a:gd name="connsiteY1653" fmla="*/ 1866063 h 2028111"/>
                <a:gd name="connsiteX1654" fmla="*/ 4425631 w 5714916"/>
                <a:gd name="connsiteY1654" fmla="*/ 1866063 h 2028111"/>
                <a:gd name="connsiteX1655" fmla="*/ 4425631 w 5714916"/>
                <a:gd name="connsiteY1655" fmla="*/ 1879219 h 2028111"/>
                <a:gd name="connsiteX1656" fmla="*/ 4419575 w 5714916"/>
                <a:gd name="connsiteY1656" fmla="*/ 1879219 h 2028111"/>
                <a:gd name="connsiteX1657" fmla="*/ 4419575 w 5714916"/>
                <a:gd name="connsiteY1657" fmla="*/ 1896551 h 2028111"/>
                <a:gd name="connsiteX1658" fmla="*/ 4413936 w 5714916"/>
                <a:gd name="connsiteY1658" fmla="*/ 1896551 h 2028111"/>
                <a:gd name="connsiteX1659" fmla="*/ 4413936 w 5714916"/>
                <a:gd name="connsiteY1659" fmla="*/ 1874625 h 2028111"/>
                <a:gd name="connsiteX1660" fmla="*/ 4407880 w 5714916"/>
                <a:gd name="connsiteY1660" fmla="*/ 1874625 h 2028111"/>
                <a:gd name="connsiteX1661" fmla="*/ 4407880 w 5714916"/>
                <a:gd name="connsiteY1661" fmla="*/ 1851863 h 2028111"/>
                <a:gd name="connsiteX1662" fmla="*/ 4395560 w 5714916"/>
                <a:gd name="connsiteY1662" fmla="*/ 1851863 h 2028111"/>
                <a:gd name="connsiteX1663" fmla="*/ 4395560 w 5714916"/>
                <a:gd name="connsiteY1663" fmla="*/ 1882978 h 2028111"/>
                <a:gd name="connsiteX1664" fmla="*/ 4389504 w 5714916"/>
                <a:gd name="connsiteY1664" fmla="*/ 1882978 h 2028111"/>
                <a:gd name="connsiteX1665" fmla="*/ 4389504 w 5714916"/>
                <a:gd name="connsiteY1665" fmla="*/ 1909916 h 2028111"/>
                <a:gd name="connsiteX1666" fmla="*/ 4384492 w 5714916"/>
                <a:gd name="connsiteY1666" fmla="*/ 1909916 h 2028111"/>
                <a:gd name="connsiteX1667" fmla="*/ 4384492 w 5714916"/>
                <a:gd name="connsiteY1667" fmla="*/ 1868986 h 2028111"/>
                <a:gd name="connsiteX1668" fmla="*/ 4377810 w 5714916"/>
                <a:gd name="connsiteY1668" fmla="*/ 1868986 h 2028111"/>
                <a:gd name="connsiteX1669" fmla="*/ 4377810 w 5714916"/>
                <a:gd name="connsiteY1669" fmla="*/ 1810724 h 2028111"/>
                <a:gd name="connsiteX1670" fmla="*/ 4372380 w 5714916"/>
                <a:gd name="connsiteY1670" fmla="*/ 1810724 h 2028111"/>
                <a:gd name="connsiteX1671" fmla="*/ 4372380 w 5714916"/>
                <a:gd name="connsiteY1671" fmla="*/ 1751836 h 2028111"/>
                <a:gd name="connsiteX1672" fmla="*/ 4366742 w 5714916"/>
                <a:gd name="connsiteY1672" fmla="*/ 1751836 h 2028111"/>
                <a:gd name="connsiteX1673" fmla="*/ 4366742 w 5714916"/>
                <a:gd name="connsiteY1673" fmla="*/ 1747032 h 2028111"/>
                <a:gd name="connsiteX1674" fmla="*/ 4360477 w 5714916"/>
                <a:gd name="connsiteY1674" fmla="*/ 1747032 h 2028111"/>
                <a:gd name="connsiteX1675" fmla="*/ 4360477 w 5714916"/>
                <a:gd name="connsiteY1675" fmla="*/ 1743691 h 2028111"/>
                <a:gd name="connsiteX1676" fmla="*/ 4349409 w 5714916"/>
                <a:gd name="connsiteY1676" fmla="*/ 1743691 h 2028111"/>
                <a:gd name="connsiteX1677" fmla="*/ 4349409 w 5714916"/>
                <a:gd name="connsiteY1677" fmla="*/ 1765827 h 2028111"/>
                <a:gd name="connsiteX1678" fmla="*/ 4343354 w 5714916"/>
                <a:gd name="connsiteY1678" fmla="*/ 1765827 h 2028111"/>
                <a:gd name="connsiteX1679" fmla="*/ 4343354 w 5714916"/>
                <a:gd name="connsiteY1679" fmla="*/ 1788589 h 2028111"/>
                <a:gd name="connsiteX1680" fmla="*/ 4337088 w 5714916"/>
                <a:gd name="connsiteY1680" fmla="*/ 1788589 h 2028111"/>
                <a:gd name="connsiteX1681" fmla="*/ 4337088 w 5714916"/>
                <a:gd name="connsiteY1681" fmla="*/ 1796942 h 2028111"/>
                <a:gd name="connsiteX1682" fmla="*/ 4331659 w 5714916"/>
                <a:gd name="connsiteY1682" fmla="*/ 1796942 h 2028111"/>
                <a:gd name="connsiteX1683" fmla="*/ 4331659 w 5714916"/>
                <a:gd name="connsiteY1683" fmla="*/ 1806130 h 2028111"/>
                <a:gd name="connsiteX1684" fmla="*/ 4326021 w 5714916"/>
                <a:gd name="connsiteY1684" fmla="*/ 1806130 h 2028111"/>
                <a:gd name="connsiteX1685" fmla="*/ 4326021 w 5714916"/>
                <a:gd name="connsiteY1685" fmla="*/ 1819913 h 2028111"/>
                <a:gd name="connsiteX1686" fmla="*/ 4319965 w 5714916"/>
                <a:gd name="connsiteY1686" fmla="*/ 1819913 h 2028111"/>
                <a:gd name="connsiteX1687" fmla="*/ 4319965 w 5714916"/>
                <a:gd name="connsiteY1687" fmla="*/ 1829727 h 2028111"/>
                <a:gd name="connsiteX1688" fmla="*/ 4314953 w 5714916"/>
                <a:gd name="connsiteY1688" fmla="*/ 1829727 h 2028111"/>
                <a:gd name="connsiteX1689" fmla="*/ 4314953 w 5714916"/>
                <a:gd name="connsiteY1689" fmla="*/ 1838080 h 2028111"/>
                <a:gd name="connsiteX1690" fmla="*/ 4307853 w 5714916"/>
                <a:gd name="connsiteY1690" fmla="*/ 1838080 h 2028111"/>
                <a:gd name="connsiteX1691" fmla="*/ 4307853 w 5714916"/>
                <a:gd name="connsiteY1691" fmla="*/ 1820121 h 2028111"/>
                <a:gd name="connsiteX1692" fmla="*/ 4301797 w 5714916"/>
                <a:gd name="connsiteY1692" fmla="*/ 1820121 h 2028111"/>
                <a:gd name="connsiteX1693" fmla="*/ 4301797 w 5714916"/>
                <a:gd name="connsiteY1693" fmla="*/ 1787753 h 2028111"/>
                <a:gd name="connsiteX1694" fmla="*/ 4290729 w 5714916"/>
                <a:gd name="connsiteY1694" fmla="*/ 1787753 h 2028111"/>
                <a:gd name="connsiteX1695" fmla="*/ 4290729 w 5714916"/>
                <a:gd name="connsiteY1695" fmla="*/ 1809889 h 2028111"/>
                <a:gd name="connsiteX1696" fmla="*/ 4285091 w 5714916"/>
                <a:gd name="connsiteY1696" fmla="*/ 1809889 h 2028111"/>
                <a:gd name="connsiteX1697" fmla="*/ 4285091 w 5714916"/>
                <a:gd name="connsiteY1697" fmla="*/ 1837454 h 2028111"/>
                <a:gd name="connsiteX1698" fmla="*/ 4278826 w 5714916"/>
                <a:gd name="connsiteY1698" fmla="*/ 1837454 h 2028111"/>
                <a:gd name="connsiteX1699" fmla="*/ 4278826 w 5714916"/>
                <a:gd name="connsiteY1699" fmla="*/ 1856248 h 2028111"/>
                <a:gd name="connsiteX1700" fmla="*/ 4273188 w 5714916"/>
                <a:gd name="connsiteY1700" fmla="*/ 1856248 h 2028111"/>
                <a:gd name="connsiteX1701" fmla="*/ 4273188 w 5714916"/>
                <a:gd name="connsiteY1701" fmla="*/ 1860633 h 2028111"/>
                <a:gd name="connsiteX1702" fmla="*/ 4266506 w 5714916"/>
                <a:gd name="connsiteY1702" fmla="*/ 1860633 h 2028111"/>
                <a:gd name="connsiteX1703" fmla="*/ 4266506 w 5714916"/>
                <a:gd name="connsiteY1703" fmla="*/ 1869404 h 2028111"/>
                <a:gd name="connsiteX1704" fmla="*/ 4249382 w 5714916"/>
                <a:gd name="connsiteY1704" fmla="*/ 1869404 h 2028111"/>
                <a:gd name="connsiteX1705" fmla="*/ 4249382 w 5714916"/>
                <a:gd name="connsiteY1705" fmla="*/ 1856039 h 2028111"/>
                <a:gd name="connsiteX1706" fmla="*/ 4244370 w 5714916"/>
                <a:gd name="connsiteY1706" fmla="*/ 1856039 h 2028111"/>
                <a:gd name="connsiteX1707" fmla="*/ 4244370 w 5714916"/>
                <a:gd name="connsiteY1707" fmla="*/ 1824715 h 2028111"/>
                <a:gd name="connsiteX1708" fmla="*/ 4238106 w 5714916"/>
                <a:gd name="connsiteY1708" fmla="*/ 1824715 h 2028111"/>
                <a:gd name="connsiteX1709" fmla="*/ 4238106 w 5714916"/>
                <a:gd name="connsiteY1709" fmla="*/ 1801745 h 2028111"/>
                <a:gd name="connsiteX1710" fmla="*/ 4227664 w 5714916"/>
                <a:gd name="connsiteY1710" fmla="*/ 1801745 h 2028111"/>
                <a:gd name="connsiteX1711" fmla="*/ 4220147 w 5714916"/>
                <a:gd name="connsiteY1711" fmla="*/ 1801745 h 2028111"/>
                <a:gd name="connsiteX1712" fmla="*/ 4220147 w 5714916"/>
                <a:gd name="connsiteY1712" fmla="*/ 1806548 h 2028111"/>
                <a:gd name="connsiteX1713" fmla="*/ 4214508 w 5714916"/>
                <a:gd name="connsiteY1713" fmla="*/ 1806548 h 2028111"/>
                <a:gd name="connsiteX1714" fmla="*/ 4214508 w 5714916"/>
                <a:gd name="connsiteY1714" fmla="*/ 1814901 h 2028111"/>
                <a:gd name="connsiteX1715" fmla="*/ 4207826 w 5714916"/>
                <a:gd name="connsiteY1715" fmla="*/ 1814901 h 2028111"/>
                <a:gd name="connsiteX1716" fmla="*/ 4207826 w 5714916"/>
                <a:gd name="connsiteY1716" fmla="*/ 1829518 h 2028111"/>
                <a:gd name="connsiteX1717" fmla="*/ 4203023 w 5714916"/>
                <a:gd name="connsiteY1717" fmla="*/ 1829518 h 2028111"/>
                <a:gd name="connsiteX1718" fmla="*/ 4203023 w 5714916"/>
                <a:gd name="connsiteY1718" fmla="*/ 1824089 h 2028111"/>
                <a:gd name="connsiteX1719" fmla="*/ 4197593 w 5714916"/>
                <a:gd name="connsiteY1719" fmla="*/ 1824089 h 2028111"/>
                <a:gd name="connsiteX1720" fmla="*/ 4197593 w 5714916"/>
                <a:gd name="connsiteY1720" fmla="*/ 1820121 h 2028111"/>
                <a:gd name="connsiteX1721" fmla="*/ 4191537 w 5714916"/>
                <a:gd name="connsiteY1721" fmla="*/ 1820121 h 2028111"/>
                <a:gd name="connsiteX1722" fmla="*/ 4191537 w 5714916"/>
                <a:gd name="connsiteY1722" fmla="*/ 1815736 h 2028111"/>
                <a:gd name="connsiteX1723" fmla="*/ 4180261 w 5714916"/>
                <a:gd name="connsiteY1723" fmla="*/ 1815736 h 2028111"/>
                <a:gd name="connsiteX1724" fmla="*/ 4180261 w 5714916"/>
                <a:gd name="connsiteY1724" fmla="*/ 1820539 h 2028111"/>
                <a:gd name="connsiteX1725" fmla="*/ 4173370 w 5714916"/>
                <a:gd name="connsiteY1725" fmla="*/ 1820539 h 2028111"/>
                <a:gd name="connsiteX1726" fmla="*/ 4173370 w 5714916"/>
                <a:gd name="connsiteY1726" fmla="*/ 1810306 h 2028111"/>
                <a:gd name="connsiteX1727" fmla="*/ 4168358 w 5714916"/>
                <a:gd name="connsiteY1727" fmla="*/ 1810306 h 2028111"/>
                <a:gd name="connsiteX1728" fmla="*/ 4168358 w 5714916"/>
                <a:gd name="connsiteY1728" fmla="*/ 1792974 h 2028111"/>
                <a:gd name="connsiteX1729" fmla="*/ 4156455 w 5714916"/>
                <a:gd name="connsiteY1729" fmla="*/ 1792974 h 2028111"/>
                <a:gd name="connsiteX1730" fmla="*/ 4156455 w 5714916"/>
                <a:gd name="connsiteY1730" fmla="*/ 1810098 h 2028111"/>
                <a:gd name="connsiteX1731" fmla="*/ 4150399 w 5714916"/>
                <a:gd name="connsiteY1731" fmla="*/ 1810098 h 2028111"/>
                <a:gd name="connsiteX1732" fmla="*/ 4150399 w 5714916"/>
                <a:gd name="connsiteY1732" fmla="*/ 1837662 h 2028111"/>
                <a:gd name="connsiteX1733" fmla="*/ 4144761 w 5714916"/>
                <a:gd name="connsiteY1733" fmla="*/ 1837662 h 2028111"/>
                <a:gd name="connsiteX1734" fmla="*/ 4144761 w 5714916"/>
                <a:gd name="connsiteY1734" fmla="*/ 1846642 h 2028111"/>
                <a:gd name="connsiteX1735" fmla="*/ 4138705 w 5714916"/>
                <a:gd name="connsiteY1735" fmla="*/ 1846642 h 2028111"/>
                <a:gd name="connsiteX1736" fmla="*/ 4138705 w 5714916"/>
                <a:gd name="connsiteY1736" fmla="*/ 1820330 h 2028111"/>
                <a:gd name="connsiteX1737" fmla="*/ 4133066 w 5714916"/>
                <a:gd name="connsiteY1737" fmla="*/ 1820330 h 2028111"/>
                <a:gd name="connsiteX1738" fmla="*/ 4133066 w 5714916"/>
                <a:gd name="connsiteY1738" fmla="*/ 1787753 h 2028111"/>
                <a:gd name="connsiteX1739" fmla="*/ 4121163 w 5714916"/>
                <a:gd name="connsiteY1739" fmla="*/ 1787753 h 2028111"/>
                <a:gd name="connsiteX1740" fmla="*/ 4121163 w 5714916"/>
                <a:gd name="connsiteY1740" fmla="*/ 1802162 h 2028111"/>
                <a:gd name="connsiteX1741" fmla="*/ 4110304 w 5714916"/>
                <a:gd name="connsiteY1741" fmla="*/ 1802162 h 2028111"/>
                <a:gd name="connsiteX1742" fmla="*/ 4110304 w 5714916"/>
                <a:gd name="connsiteY1742" fmla="*/ 1815110 h 2028111"/>
                <a:gd name="connsiteX1743" fmla="*/ 4104248 w 5714916"/>
                <a:gd name="connsiteY1743" fmla="*/ 1815110 h 2028111"/>
                <a:gd name="connsiteX1744" fmla="*/ 4104248 w 5714916"/>
                <a:gd name="connsiteY1744" fmla="*/ 1824715 h 2028111"/>
                <a:gd name="connsiteX1745" fmla="*/ 4097566 w 5714916"/>
                <a:gd name="connsiteY1745" fmla="*/ 1824715 h 2028111"/>
                <a:gd name="connsiteX1746" fmla="*/ 4097566 w 5714916"/>
                <a:gd name="connsiteY1746" fmla="*/ 1810933 h 2028111"/>
                <a:gd name="connsiteX1747" fmla="*/ 4097566 w 5714916"/>
                <a:gd name="connsiteY1747" fmla="*/ 1801745 h 2028111"/>
                <a:gd name="connsiteX1748" fmla="*/ 4091928 w 5714916"/>
                <a:gd name="connsiteY1748" fmla="*/ 1801745 h 2028111"/>
                <a:gd name="connsiteX1749" fmla="*/ 4091928 w 5714916"/>
                <a:gd name="connsiteY1749" fmla="*/ 1756639 h 2028111"/>
                <a:gd name="connsiteX1750" fmla="*/ 4086498 w 5714916"/>
                <a:gd name="connsiteY1750" fmla="*/ 1756639 h 2028111"/>
                <a:gd name="connsiteX1751" fmla="*/ 4086498 w 5714916"/>
                <a:gd name="connsiteY1751" fmla="*/ 1743482 h 2028111"/>
                <a:gd name="connsiteX1752" fmla="*/ 4080442 w 5714916"/>
                <a:gd name="connsiteY1752" fmla="*/ 1743482 h 2028111"/>
                <a:gd name="connsiteX1753" fmla="*/ 4080442 w 5714916"/>
                <a:gd name="connsiteY1753" fmla="*/ 1747868 h 2028111"/>
                <a:gd name="connsiteX1754" fmla="*/ 4074804 w 5714916"/>
                <a:gd name="connsiteY1754" fmla="*/ 1747868 h 2028111"/>
                <a:gd name="connsiteX1755" fmla="*/ 4074804 w 5714916"/>
                <a:gd name="connsiteY1755" fmla="*/ 1774806 h 2028111"/>
                <a:gd name="connsiteX1756" fmla="*/ 4068539 w 5714916"/>
                <a:gd name="connsiteY1756" fmla="*/ 1774806 h 2028111"/>
                <a:gd name="connsiteX1757" fmla="*/ 4068539 w 5714916"/>
                <a:gd name="connsiteY1757" fmla="*/ 1820539 h 2028111"/>
                <a:gd name="connsiteX1758" fmla="*/ 4062483 w 5714916"/>
                <a:gd name="connsiteY1758" fmla="*/ 1820539 h 2028111"/>
                <a:gd name="connsiteX1759" fmla="*/ 4062483 w 5714916"/>
                <a:gd name="connsiteY1759" fmla="*/ 1884022 h 2028111"/>
                <a:gd name="connsiteX1760" fmla="*/ 4057681 w 5714916"/>
                <a:gd name="connsiteY1760" fmla="*/ 1884022 h 2028111"/>
                <a:gd name="connsiteX1761" fmla="*/ 4057681 w 5714916"/>
                <a:gd name="connsiteY1761" fmla="*/ 1945416 h 2028111"/>
                <a:gd name="connsiteX1762" fmla="*/ 4051416 w 5714916"/>
                <a:gd name="connsiteY1762" fmla="*/ 1945416 h 2028111"/>
                <a:gd name="connsiteX1763" fmla="*/ 4051416 w 5714916"/>
                <a:gd name="connsiteY1763" fmla="*/ 1884022 h 2028111"/>
                <a:gd name="connsiteX1764" fmla="*/ 4045360 w 5714916"/>
                <a:gd name="connsiteY1764" fmla="*/ 1884022 h 2028111"/>
                <a:gd name="connsiteX1765" fmla="*/ 4045360 w 5714916"/>
                <a:gd name="connsiteY1765" fmla="*/ 1811351 h 2028111"/>
                <a:gd name="connsiteX1766" fmla="*/ 4039722 w 5714916"/>
                <a:gd name="connsiteY1766" fmla="*/ 1811351 h 2028111"/>
                <a:gd name="connsiteX1767" fmla="*/ 4039722 w 5714916"/>
                <a:gd name="connsiteY1767" fmla="*/ 1792765 h 2028111"/>
                <a:gd name="connsiteX1768" fmla="*/ 4033666 w 5714916"/>
                <a:gd name="connsiteY1768" fmla="*/ 1792765 h 2028111"/>
                <a:gd name="connsiteX1769" fmla="*/ 4033666 w 5714916"/>
                <a:gd name="connsiteY1769" fmla="*/ 1789215 h 2028111"/>
                <a:gd name="connsiteX1770" fmla="*/ 4028863 w 5714916"/>
                <a:gd name="connsiteY1770" fmla="*/ 1789215 h 2028111"/>
                <a:gd name="connsiteX1771" fmla="*/ 4028863 w 5714916"/>
                <a:gd name="connsiteY1771" fmla="*/ 1806548 h 2028111"/>
                <a:gd name="connsiteX1772" fmla="*/ 4016333 w 5714916"/>
                <a:gd name="connsiteY1772" fmla="*/ 1806548 h 2028111"/>
                <a:gd name="connsiteX1773" fmla="*/ 4016333 w 5714916"/>
                <a:gd name="connsiteY1773" fmla="*/ 1802162 h 2028111"/>
                <a:gd name="connsiteX1774" fmla="*/ 4005057 w 5714916"/>
                <a:gd name="connsiteY1774" fmla="*/ 1802162 h 2028111"/>
                <a:gd name="connsiteX1775" fmla="*/ 4005057 w 5714916"/>
                <a:gd name="connsiteY1775" fmla="*/ 1806548 h 2028111"/>
                <a:gd name="connsiteX1776" fmla="*/ 3999001 w 5714916"/>
                <a:gd name="connsiteY1776" fmla="*/ 1806548 h 2028111"/>
                <a:gd name="connsiteX1777" fmla="*/ 3999001 w 5714916"/>
                <a:gd name="connsiteY1777" fmla="*/ 1811559 h 2028111"/>
                <a:gd name="connsiteX1778" fmla="*/ 3986680 w 5714916"/>
                <a:gd name="connsiteY1778" fmla="*/ 1811559 h 2028111"/>
                <a:gd name="connsiteX1779" fmla="*/ 3986680 w 5714916"/>
                <a:gd name="connsiteY1779" fmla="*/ 1797777 h 2028111"/>
                <a:gd name="connsiteX1780" fmla="*/ 3975403 w 5714916"/>
                <a:gd name="connsiteY1780" fmla="*/ 1797777 h 2028111"/>
                <a:gd name="connsiteX1781" fmla="*/ 3975403 w 5714916"/>
                <a:gd name="connsiteY1781" fmla="*/ 1811768 h 2028111"/>
                <a:gd name="connsiteX1782" fmla="*/ 3969765 w 5714916"/>
                <a:gd name="connsiteY1782" fmla="*/ 1811768 h 2028111"/>
                <a:gd name="connsiteX1783" fmla="*/ 3969765 w 5714916"/>
                <a:gd name="connsiteY1783" fmla="*/ 1846851 h 2028111"/>
                <a:gd name="connsiteX1784" fmla="*/ 3963709 w 5714916"/>
                <a:gd name="connsiteY1784" fmla="*/ 1846851 h 2028111"/>
                <a:gd name="connsiteX1785" fmla="*/ 3963709 w 5714916"/>
                <a:gd name="connsiteY1785" fmla="*/ 1861469 h 2028111"/>
                <a:gd name="connsiteX1786" fmla="*/ 3958280 w 5714916"/>
                <a:gd name="connsiteY1786" fmla="*/ 1861469 h 2028111"/>
                <a:gd name="connsiteX1787" fmla="*/ 3958280 w 5714916"/>
                <a:gd name="connsiteY1787" fmla="*/ 1870448 h 2028111"/>
                <a:gd name="connsiteX1788" fmla="*/ 3952015 w 5714916"/>
                <a:gd name="connsiteY1788" fmla="*/ 1870448 h 2028111"/>
                <a:gd name="connsiteX1789" fmla="*/ 3952015 w 5714916"/>
                <a:gd name="connsiteY1789" fmla="*/ 1874625 h 2028111"/>
                <a:gd name="connsiteX1790" fmla="*/ 3945959 w 5714916"/>
                <a:gd name="connsiteY1790" fmla="*/ 1874625 h 2028111"/>
                <a:gd name="connsiteX1791" fmla="*/ 3945959 w 5714916"/>
                <a:gd name="connsiteY1791" fmla="*/ 1911169 h 2028111"/>
                <a:gd name="connsiteX1792" fmla="*/ 3939903 w 5714916"/>
                <a:gd name="connsiteY1792" fmla="*/ 1911169 h 2028111"/>
                <a:gd name="connsiteX1793" fmla="*/ 3939903 w 5714916"/>
                <a:gd name="connsiteY1793" fmla="*/ 1947296 h 2028111"/>
                <a:gd name="connsiteX1794" fmla="*/ 3934474 w 5714916"/>
                <a:gd name="connsiteY1794" fmla="*/ 1947296 h 2028111"/>
                <a:gd name="connsiteX1795" fmla="*/ 3934474 w 5714916"/>
                <a:gd name="connsiteY1795" fmla="*/ 1969222 h 2028111"/>
                <a:gd name="connsiteX1796" fmla="*/ 3928209 w 5714916"/>
                <a:gd name="connsiteY1796" fmla="*/ 1969222 h 2028111"/>
                <a:gd name="connsiteX1797" fmla="*/ 3928209 w 5714916"/>
                <a:gd name="connsiteY1797" fmla="*/ 1884231 h 2028111"/>
                <a:gd name="connsiteX1798" fmla="*/ 3923406 w 5714916"/>
                <a:gd name="connsiteY1798" fmla="*/ 1884231 h 2028111"/>
                <a:gd name="connsiteX1799" fmla="*/ 3923406 w 5714916"/>
                <a:gd name="connsiteY1799" fmla="*/ 1797359 h 2028111"/>
                <a:gd name="connsiteX1800" fmla="*/ 3916724 w 5714916"/>
                <a:gd name="connsiteY1800" fmla="*/ 1797359 h 2028111"/>
                <a:gd name="connsiteX1801" fmla="*/ 3916724 w 5714916"/>
                <a:gd name="connsiteY1801" fmla="*/ 1756639 h 2028111"/>
                <a:gd name="connsiteX1802" fmla="*/ 3910668 w 5714916"/>
                <a:gd name="connsiteY1802" fmla="*/ 1756639 h 2028111"/>
                <a:gd name="connsiteX1803" fmla="*/ 3910668 w 5714916"/>
                <a:gd name="connsiteY1803" fmla="*/ 1743274 h 2028111"/>
                <a:gd name="connsiteX1804" fmla="*/ 3905865 w 5714916"/>
                <a:gd name="connsiteY1804" fmla="*/ 1743274 h 2028111"/>
                <a:gd name="connsiteX1805" fmla="*/ 3905865 w 5714916"/>
                <a:gd name="connsiteY1805" fmla="*/ 1739097 h 2028111"/>
                <a:gd name="connsiteX1806" fmla="*/ 3893544 w 5714916"/>
                <a:gd name="connsiteY1806" fmla="*/ 1739097 h 2028111"/>
                <a:gd name="connsiteX1807" fmla="*/ 3893544 w 5714916"/>
                <a:gd name="connsiteY1807" fmla="*/ 1743274 h 2028111"/>
                <a:gd name="connsiteX1808" fmla="*/ 3886444 w 5714916"/>
                <a:gd name="connsiteY1808" fmla="*/ 1743274 h 2028111"/>
                <a:gd name="connsiteX1809" fmla="*/ 3886444 w 5714916"/>
                <a:gd name="connsiteY1809" fmla="*/ 1761441 h 2028111"/>
                <a:gd name="connsiteX1810" fmla="*/ 3880806 w 5714916"/>
                <a:gd name="connsiteY1810" fmla="*/ 1761441 h 2028111"/>
                <a:gd name="connsiteX1811" fmla="*/ 3880806 w 5714916"/>
                <a:gd name="connsiteY1811" fmla="*/ 1774806 h 2028111"/>
                <a:gd name="connsiteX1812" fmla="*/ 3875376 w 5714916"/>
                <a:gd name="connsiteY1812" fmla="*/ 1774806 h 2028111"/>
                <a:gd name="connsiteX1813" fmla="*/ 3875376 w 5714916"/>
                <a:gd name="connsiteY1813" fmla="*/ 1792765 h 2028111"/>
                <a:gd name="connsiteX1814" fmla="*/ 3869947 w 5714916"/>
                <a:gd name="connsiteY1814" fmla="*/ 1792765 h 2028111"/>
                <a:gd name="connsiteX1815" fmla="*/ 3869947 w 5714916"/>
                <a:gd name="connsiteY1815" fmla="*/ 1810515 h 2028111"/>
                <a:gd name="connsiteX1816" fmla="*/ 3863682 w 5714916"/>
                <a:gd name="connsiteY1816" fmla="*/ 1810515 h 2028111"/>
                <a:gd name="connsiteX1817" fmla="*/ 3863682 w 5714916"/>
                <a:gd name="connsiteY1817" fmla="*/ 1851236 h 2028111"/>
                <a:gd name="connsiteX1818" fmla="*/ 3858253 w 5714916"/>
                <a:gd name="connsiteY1818" fmla="*/ 1851236 h 2028111"/>
                <a:gd name="connsiteX1819" fmla="*/ 3858253 w 5714916"/>
                <a:gd name="connsiteY1819" fmla="*/ 1865645 h 2028111"/>
                <a:gd name="connsiteX1820" fmla="*/ 3852196 w 5714916"/>
                <a:gd name="connsiteY1820" fmla="*/ 1865645 h 2028111"/>
                <a:gd name="connsiteX1821" fmla="*/ 3852196 w 5714916"/>
                <a:gd name="connsiteY1821" fmla="*/ 1842883 h 2028111"/>
                <a:gd name="connsiteX1822" fmla="*/ 3846767 w 5714916"/>
                <a:gd name="connsiteY1822" fmla="*/ 1842883 h 2028111"/>
                <a:gd name="connsiteX1823" fmla="*/ 3846767 w 5714916"/>
                <a:gd name="connsiteY1823" fmla="*/ 1820748 h 2028111"/>
                <a:gd name="connsiteX1824" fmla="*/ 3840711 w 5714916"/>
                <a:gd name="connsiteY1824" fmla="*/ 1820748 h 2028111"/>
                <a:gd name="connsiteX1825" fmla="*/ 3840711 w 5714916"/>
                <a:gd name="connsiteY1825" fmla="*/ 1791930 h 2028111"/>
                <a:gd name="connsiteX1826" fmla="*/ 3835073 w 5714916"/>
                <a:gd name="connsiteY1826" fmla="*/ 1791930 h 2028111"/>
                <a:gd name="connsiteX1827" fmla="*/ 3835073 w 5714916"/>
                <a:gd name="connsiteY1827" fmla="*/ 1765827 h 2028111"/>
                <a:gd name="connsiteX1828" fmla="*/ 3823170 w 5714916"/>
                <a:gd name="connsiteY1828" fmla="*/ 1765827 h 2028111"/>
                <a:gd name="connsiteX1829" fmla="*/ 3823170 w 5714916"/>
                <a:gd name="connsiteY1829" fmla="*/ 1779609 h 2028111"/>
                <a:gd name="connsiteX1830" fmla="*/ 3816488 w 5714916"/>
                <a:gd name="connsiteY1830" fmla="*/ 1779609 h 2028111"/>
                <a:gd name="connsiteX1831" fmla="*/ 3816488 w 5714916"/>
                <a:gd name="connsiteY1831" fmla="*/ 1820330 h 2028111"/>
                <a:gd name="connsiteX1832" fmla="*/ 3811058 w 5714916"/>
                <a:gd name="connsiteY1832" fmla="*/ 1820330 h 2028111"/>
                <a:gd name="connsiteX1833" fmla="*/ 3811058 w 5714916"/>
                <a:gd name="connsiteY1833" fmla="*/ 1827013 h 2028111"/>
                <a:gd name="connsiteX1834" fmla="*/ 3806255 w 5714916"/>
                <a:gd name="connsiteY1834" fmla="*/ 1827013 h 2028111"/>
                <a:gd name="connsiteX1835" fmla="*/ 3806255 w 5714916"/>
                <a:gd name="connsiteY1835" fmla="*/ 1811351 h 2028111"/>
                <a:gd name="connsiteX1836" fmla="*/ 3800617 w 5714916"/>
                <a:gd name="connsiteY1836" fmla="*/ 1811351 h 2028111"/>
                <a:gd name="connsiteX1837" fmla="*/ 3800617 w 5714916"/>
                <a:gd name="connsiteY1837" fmla="*/ 1796733 h 2028111"/>
                <a:gd name="connsiteX1838" fmla="*/ 3793726 w 5714916"/>
                <a:gd name="connsiteY1838" fmla="*/ 1796733 h 2028111"/>
                <a:gd name="connsiteX1839" fmla="*/ 3793726 w 5714916"/>
                <a:gd name="connsiteY1839" fmla="*/ 1774598 h 2028111"/>
                <a:gd name="connsiteX1840" fmla="*/ 3788087 w 5714916"/>
                <a:gd name="connsiteY1840" fmla="*/ 1774598 h 2028111"/>
                <a:gd name="connsiteX1841" fmla="*/ 3788087 w 5714916"/>
                <a:gd name="connsiteY1841" fmla="*/ 1756847 h 2028111"/>
                <a:gd name="connsiteX1842" fmla="*/ 3776393 w 5714916"/>
                <a:gd name="connsiteY1842" fmla="*/ 1756847 h 2028111"/>
                <a:gd name="connsiteX1843" fmla="*/ 3776393 w 5714916"/>
                <a:gd name="connsiteY1843" fmla="*/ 1810515 h 2028111"/>
                <a:gd name="connsiteX1844" fmla="*/ 3770128 w 5714916"/>
                <a:gd name="connsiteY1844" fmla="*/ 1810515 h 2028111"/>
                <a:gd name="connsiteX1845" fmla="*/ 3770128 w 5714916"/>
                <a:gd name="connsiteY1845" fmla="*/ 1847269 h 2028111"/>
                <a:gd name="connsiteX1846" fmla="*/ 3764699 w 5714916"/>
                <a:gd name="connsiteY1846" fmla="*/ 1847269 h 2028111"/>
                <a:gd name="connsiteX1847" fmla="*/ 3764699 w 5714916"/>
                <a:gd name="connsiteY1847" fmla="*/ 1833486 h 2028111"/>
                <a:gd name="connsiteX1848" fmla="*/ 3759061 w 5714916"/>
                <a:gd name="connsiteY1848" fmla="*/ 1833486 h 2028111"/>
                <a:gd name="connsiteX1849" fmla="*/ 3759061 w 5714916"/>
                <a:gd name="connsiteY1849" fmla="*/ 1797777 h 2028111"/>
                <a:gd name="connsiteX1850" fmla="*/ 3753422 w 5714916"/>
                <a:gd name="connsiteY1850" fmla="*/ 1797777 h 2028111"/>
                <a:gd name="connsiteX1851" fmla="*/ 3753422 w 5714916"/>
                <a:gd name="connsiteY1851" fmla="*/ 1774180 h 2028111"/>
                <a:gd name="connsiteX1852" fmla="*/ 3747993 w 5714916"/>
                <a:gd name="connsiteY1852" fmla="*/ 1774180 h 2028111"/>
                <a:gd name="connsiteX1853" fmla="*/ 3740893 w 5714916"/>
                <a:gd name="connsiteY1853" fmla="*/ 1774180 h 2028111"/>
                <a:gd name="connsiteX1854" fmla="*/ 3740893 w 5714916"/>
                <a:gd name="connsiteY1854" fmla="*/ 1783368 h 2028111"/>
                <a:gd name="connsiteX1855" fmla="*/ 3729616 w 5714916"/>
                <a:gd name="connsiteY1855" fmla="*/ 1783368 h 2028111"/>
                <a:gd name="connsiteX1856" fmla="*/ 3729616 w 5714916"/>
                <a:gd name="connsiteY1856" fmla="*/ 1770212 h 2028111"/>
                <a:gd name="connsiteX1857" fmla="*/ 3723560 w 5714916"/>
                <a:gd name="connsiteY1857" fmla="*/ 1770212 h 2028111"/>
                <a:gd name="connsiteX1858" fmla="*/ 3723560 w 5714916"/>
                <a:gd name="connsiteY1858" fmla="*/ 1761024 h 2028111"/>
                <a:gd name="connsiteX1859" fmla="*/ 3718549 w 5714916"/>
                <a:gd name="connsiteY1859" fmla="*/ 1761024 h 2028111"/>
                <a:gd name="connsiteX1860" fmla="*/ 3718549 w 5714916"/>
                <a:gd name="connsiteY1860" fmla="*/ 1747242 h 2028111"/>
                <a:gd name="connsiteX1861" fmla="*/ 3712284 w 5714916"/>
                <a:gd name="connsiteY1861" fmla="*/ 1747242 h 2028111"/>
                <a:gd name="connsiteX1862" fmla="*/ 3712284 w 5714916"/>
                <a:gd name="connsiteY1862" fmla="*/ 1738888 h 2028111"/>
                <a:gd name="connsiteX1863" fmla="*/ 3700590 w 5714916"/>
                <a:gd name="connsiteY1863" fmla="*/ 1738888 h 2028111"/>
                <a:gd name="connsiteX1864" fmla="*/ 3700590 w 5714916"/>
                <a:gd name="connsiteY1864" fmla="*/ 1774598 h 2028111"/>
                <a:gd name="connsiteX1865" fmla="*/ 3694951 w 5714916"/>
                <a:gd name="connsiteY1865" fmla="*/ 1774598 h 2028111"/>
                <a:gd name="connsiteX1866" fmla="*/ 3694951 w 5714916"/>
                <a:gd name="connsiteY1866" fmla="*/ 1810724 h 2028111"/>
                <a:gd name="connsiteX1867" fmla="*/ 3688895 w 5714916"/>
                <a:gd name="connsiteY1867" fmla="*/ 1810724 h 2028111"/>
                <a:gd name="connsiteX1868" fmla="*/ 3688895 w 5714916"/>
                <a:gd name="connsiteY1868" fmla="*/ 1825133 h 2028111"/>
                <a:gd name="connsiteX1869" fmla="*/ 3683257 w 5714916"/>
                <a:gd name="connsiteY1869" fmla="*/ 1825133 h 2028111"/>
                <a:gd name="connsiteX1870" fmla="*/ 3683257 w 5714916"/>
                <a:gd name="connsiteY1870" fmla="*/ 1842257 h 2028111"/>
                <a:gd name="connsiteX1871" fmla="*/ 3676575 w 5714916"/>
                <a:gd name="connsiteY1871" fmla="*/ 1842257 h 2028111"/>
                <a:gd name="connsiteX1872" fmla="*/ 3676575 w 5714916"/>
                <a:gd name="connsiteY1872" fmla="*/ 1847269 h 2028111"/>
                <a:gd name="connsiteX1873" fmla="*/ 3665507 w 5714916"/>
                <a:gd name="connsiteY1873" fmla="*/ 1847269 h 2028111"/>
                <a:gd name="connsiteX1874" fmla="*/ 3665507 w 5714916"/>
                <a:gd name="connsiteY1874" fmla="*/ 1838498 h 2028111"/>
                <a:gd name="connsiteX1875" fmla="*/ 3660495 w 5714916"/>
                <a:gd name="connsiteY1875" fmla="*/ 1838498 h 2028111"/>
                <a:gd name="connsiteX1876" fmla="*/ 3660495 w 5714916"/>
                <a:gd name="connsiteY1876" fmla="*/ 1829518 h 2028111"/>
                <a:gd name="connsiteX1877" fmla="*/ 3653813 w 5714916"/>
                <a:gd name="connsiteY1877" fmla="*/ 1829518 h 2028111"/>
                <a:gd name="connsiteX1878" fmla="*/ 3653813 w 5714916"/>
                <a:gd name="connsiteY1878" fmla="*/ 1820539 h 2028111"/>
                <a:gd name="connsiteX1879" fmla="*/ 3641492 w 5714916"/>
                <a:gd name="connsiteY1879" fmla="*/ 1820539 h 2028111"/>
                <a:gd name="connsiteX1880" fmla="*/ 3641492 w 5714916"/>
                <a:gd name="connsiteY1880" fmla="*/ 1829310 h 2028111"/>
                <a:gd name="connsiteX1881" fmla="*/ 3636689 w 5714916"/>
                <a:gd name="connsiteY1881" fmla="*/ 1829310 h 2028111"/>
                <a:gd name="connsiteX1882" fmla="*/ 3636689 w 5714916"/>
                <a:gd name="connsiteY1882" fmla="*/ 1842674 h 2028111"/>
                <a:gd name="connsiteX1883" fmla="*/ 3630424 w 5714916"/>
                <a:gd name="connsiteY1883" fmla="*/ 1842674 h 2028111"/>
                <a:gd name="connsiteX1884" fmla="*/ 3630424 w 5714916"/>
                <a:gd name="connsiteY1884" fmla="*/ 1838498 h 2028111"/>
                <a:gd name="connsiteX1885" fmla="*/ 3624995 w 5714916"/>
                <a:gd name="connsiteY1885" fmla="*/ 1838498 h 2028111"/>
                <a:gd name="connsiteX1886" fmla="*/ 3624995 w 5714916"/>
                <a:gd name="connsiteY1886" fmla="*/ 1811768 h 2028111"/>
                <a:gd name="connsiteX1887" fmla="*/ 3619357 w 5714916"/>
                <a:gd name="connsiteY1887" fmla="*/ 1811768 h 2028111"/>
                <a:gd name="connsiteX1888" fmla="*/ 3619357 w 5714916"/>
                <a:gd name="connsiteY1888" fmla="*/ 1779818 h 2028111"/>
                <a:gd name="connsiteX1889" fmla="*/ 3606201 w 5714916"/>
                <a:gd name="connsiteY1889" fmla="*/ 1779818 h 2028111"/>
                <a:gd name="connsiteX1890" fmla="*/ 3606201 w 5714916"/>
                <a:gd name="connsiteY1890" fmla="*/ 1793183 h 2028111"/>
                <a:gd name="connsiteX1891" fmla="*/ 3600771 w 5714916"/>
                <a:gd name="connsiteY1891" fmla="*/ 1793183 h 2028111"/>
                <a:gd name="connsiteX1892" fmla="*/ 3600771 w 5714916"/>
                <a:gd name="connsiteY1892" fmla="*/ 1805712 h 2028111"/>
                <a:gd name="connsiteX1893" fmla="*/ 3595342 w 5714916"/>
                <a:gd name="connsiteY1893" fmla="*/ 1805712 h 2028111"/>
                <a:gd name="connsiteX1894" fmla="*/ 3595342 w 5714916"/>
                <a:gd name="connsiteY1894" fmla="*/ 1814901 h 2028111"/>
                <a:gd name="connsiteX1895" fmla="*/ 3589286 w 5714916"/>
                <a:gd name="connsiteY1895" fmla="*/ 1814901 h 2028111"/>
                <a:gd name="connsiteX1896" fmla="*/ 3589286 w 5714916"/>
                <a:gd name="connsiteY1896" fmla="*/ 1828892 h 2028111"/>
                <a:gd name="connsiteX1897" fmla="*/ 3583648 w 5714916"/>
                <a:gd name="connsiteY1897" fmla="*/ 1828892 h 2028111"/>
                <a:gd name="connsiteX1898" fmla="*/ 3583648 w 5714916"/>
                <a:gd name="connsiteY1898" fmla="*/ 1824924 h 2028111"/>
                <a:gd name="connsiteX1899" fmla="*/ 3578009 w 5714916"/>
                <a:gd name="connsiteY1899" fmla="*/ 1824924 h 2028111"/>
                <a:gd name="connsiteX1900" fmla="*/ 3578009 w 5714916"/>
                <a:gd name="connsiteY1900" fmla="*/ 1815318 h 2028111"/>
                <a:gd name="connsiteX1901" fmla="*/ 3566106 w 5714916"/>
                <a:gd name="connsiteY1901" fmla="*/ 1815318 h 2028111"/>
                <a:gd name="connsiteX1902" fmla="*/ 3566106 w 5714916"/>
                <a:gd name="connsiteY1902" fmla="*/ 1846224 h 2028111"/>
                <a:gd name="connsiteX1903" fmla="*/ 3560050 w 5714916"/>
                <a:gd name="connsiteY1903" fmla="*/ 1846224 h 2028111"/>
                <a:gd name="connsiteX1904" fmla="*/ 3560050 w 5714916"/>
                <a:gd name="connsiteY1904" fmla="*/ 1878801 h 2028111"/>
                <a:gd name="connsiteX1905" fmla="*/ 3548356 w 5714916"/>
                <a:gd name="connsiteY1905" fmla="*/ 1878801 h 2028111"/>
                <a:gd name="connsiteX1906" fmla="*/ 3548356 w 5714916"/>
                <a:gd name="connsiteY1906" fmla="*/ 1847477 h 2028111"/>
                <a:gd name="connsiteX1907" fmla="*/ 3542927 w 5714916"/>
                <a:gd name="connsiteY1907" fmla="*/ 1847477 h 2028111"/>
                <a:gd name="connsiteX1908" fmla="*/ 3542927 w 5714916"/>
                <a:gd name="connsiteY1908" fmla="*/ 1819913 h 2028111"/>
                <a:gd name="connsiteX1909" fmla="*/ 3537497 w 5714916"/>
                <a:gd name="connsiteY1909" fmla="*/ 1819913 h 2028111"/>
                <a:gd name="connsiteX1910" fmla="*/ 3537497 w 5714916"/>
                <a:gd name="connsiteY1910" fmla="*/ 1796315 h 2028111"/>
                <a:gd name="connsiteX1911" fmla="*/ 3531232 w 5714916"/>
                <a:gd name="connsiteY1911" fmla="*/ 1796315 h 2028111"/>
                <a:gd name="connsiteX1912" fmla="*/ 3531232 w 5714916"/>
                <a:gd name="connsiteY1912" fmla="*/ 1761233 h 2028111"/>
                <a:gd name="connsiteX1913" fmla="*/ 3524968 w 5714916"/>
                <a:gd name="connsiteY1913" fmla="*/ 1761233 h 2028111"/>
                <a:gd name="connsiteX1914" fmla="*/ 3524968 w 5714916"/>
                <a:gd name="connsiteY1914" fmla="*/ 1742438 h 2028111"/>
                <a:gd name="connsiteX1915" fmla="*/ 3508262 w 5714916"/>
                <a:gd name="connsiteY1915" fmla="*/ 1742438 h 2028111"/>
                <a:gd name="connsiteX1916" fmla="*/ 3508262 w 5714916"/>
                <a:gd name="connsiteY1916" fmla="*/ 1787962 h 2028111"/>
                <a:gd name="connsiteX1917" fmla="*/ 3501997 w 5714916"/>
                <a:gd name="connsiteY1917" fmla="*/ 1787962 h 2028111"/>
                <a:gd name="connsiteX1918" fmla="*/ 3501997 w 5714916"/>
                <a:gd name="connsiteY1918" fmla="*/ 1847269 h 2028111"/>
                <a:gd name="connsiteX1919" fmla="*/ 3496359 w 5714916"/>
                <a:gd name="connsiteY1919" fmla="*/ 1847269 h 2028111"/>
                <a:gd name="connsiteX1920" fmla="*/ 3496359 w 5714916"/>
                <a:gd name="connsiteY1920" fmla="*/ 1881934 h 2028111"/>
                <a:gd name="connsiteX1921" fmla="*/ 3490303 w 5714916"/>
                <a:gd name="connsiteY1921" fmla="*/ 1881934 h 2028111"/>
                <a:gd name="connsiteX1922" fmla="*/ 3490303 w 5714916"/>
                <a:gd name="connsiteY1922" fmla="*/ 1869613 h 2028111"/>
                <a:gd name="connsiteX1923" fmla="*/ 3485291 w 5714916"/>
                <a:gd name="connsiteY1923" fmla="*/ 1869613 h 2028111"/>
                <a:gd name="connsiteX1924" fmla="*/ 3485291 w 5714916"/>
                <a:gd name="connsiteY1924" fmla="*/ 1851445 h 2028111"/>
                <a:gd name="connsiteX1925" fmla="*/ 3473388 w 5714916"/>
                <a:gd name="connsiteY1925" fmla="*/ 1851445 h 2028111"/>
                <a:gd name="connsiteX1926" fmla="*/ 3473388 w 5714916"/>
                <a:gd name="connsiteY1926" fmla="*/ 1855621 h 2028111"/>
                <a:gd name="connsiteX1927" fmla="*/ 3466497 w 5714916"/>
                <a:gd name="connsiteY1927" fmla="*/ 1855621 h 2028111"/>
                <a:gd name="connsiteX1928" fmla="*/ 3466497 w 5714916"/>
                <a:gd name="connsiteY1928" fmla="*/ 1868360 h 2028111"/>
                <a:gd name="connsiteX1929" fmla="*/ 3462529 w 5714916"/>
                <a:gd name="connsiteY1929" fmla="*/ 1868360 h 2028111"/>
                <a:gd name="connsiteX1930" fmla="*/ 3462529 w 5714916"/>
                <a:gd name="connsiteY1930" fmla="*/ 1855830 h 2028111"/>
                <a:gd name="connsiteX1931" fmla="*/ 3455011 w 5714916"/>
                <a:gd name="connsiteY1931" fmla="*/ 1855830 h 2028111"/>
                <a:gd name="connsiteX1932" fmla="*/ 3455011 w 5714916"/>
                <a:gd name="connsiteY1932" fmla="*/ 1861469 h 2028111"/>
                <a:gd name="connsiteX1933" fmla="*/ 3449373 w 5714916"/>
                <a:gd name="connsiteY1933" fmla="*/ 1861469 h 2028111"/>
                <a:gd name="connsiteX1934" fmla="*/ 3449373 w 5714916"/>
                <a:gd name="connsiteY1934" fmla="*/ 1878384 h 2028111"/>
                <a:gd name="connsiteX1935" fmla="*/ 3443735 w 5714916"/>
                <a:gd name="connsiteY1935" fmla="*/ 1878384 h 2028111"/>
                <a:gd name="connsiteX1936" fmla="*/ 3443735 w 5714916"/>
                <a:gd name="connsiteY1936" fmla="*/ 1955858 h 2028111"/>
                <a:gd name="connsiteX1937" fmla="*/ 3438932 w 5714916"/>
                <a:gd name="connsiteY1937" fmla="*/ 1955858 h 2028111"/>
                <a:gd name="connsiteX1938" fmla="*/ 3438932 w 5714916"/>
                <a:gd name="connsiteY1938" fmla="*/ 2028111 h 2028111"/>
                <a:gd name="connsiteX1939" fmla="*/ 3432040 w 5714916"/>
                <a:gd name="connsiteY1939" fmla="*/ 2028111 h 2028111"/>
                <a:gd name="connsiteX1940" fmla="*/ 3432040 w 5714916"/>
                <a:gd name="connsiteY1940" fmla="*/ 1951890 h 2028111"/>
                <a:gd name="connsiteX1941" fmla="*/ 3425567 w 5714916"/>
                <a:gd name="connsiteY1941" fmla="*/ 1951890 h 2028111"/>
                <a:gd name="connsiteX1942" fmla="*/ 3425567 w 5714916"/>
                <a:gd name="connsiteY1942" fmla="*/ 1846851 h 2028111"/>
                <a:gd name="connsiteX1943" fmla="*/ 3420346 w 5714916"/>
                <a:gd name="connsiteY1943" fmla="*/ 1846851 h 2028111"/>
                <a:gd name="connsiteX1944" fmla="*/ 3420346 w 5714916"/>
                <a:gd name="connsiteY1944" fmla="*/ 1787962 h 2028111"/>
                <a:gd name="connsiteX1945" fmla="*/ 3407817 w 5714916"/>
                <a:gd name="connsiteY1945" fmla="*/ 1787962 h 2028111"/>
                <a:gd name="connsiteX1946" fmla="*/ 3407817 w 5714916"/>
                <a:gd name="connsiteY1946" fmla="*/ 1797151 h 2028111"/>
                <a:gd name="connsiteX1947" fmla="*/ 3379416 w 5714916"/>
                <a:gd name="connsiteY1947" fmla="*/ 1797151 h 2028111"/>
                <a:gd name="connsiteX1948" fmla="*/ 3379416 w 5714916"/>
                <a:gd name="connsiteY1948" fmla="*/ 1805504 h 2028111"/>
                <a:gd name="connsiteX1949" fmla="*/ 3372943 w 5714916"/>
                <a:gd name="connsiteY1949" fmla="*/ 1805504 h 2028111"/>
                <a:gd name="connsiteX1950" fmla="*/ 3372943 w 5714916"/>
                <a:gd name="connsiteY1950" fmla="*/ 1797986 h 2028111"/>
                <a:gd name="connsiteX1951" fmla="*/ 3368140 w 5714916"/>
                <a:gd name="connsiteY1951" fmla="*/ 1797986 h 2028111"/>
                <a:gd name="connsiteX1952" fmla="*/ 3368140 w 5714916"/>
                <a:gd name="connsiteY1952" fmla="*/ 1787962 h 2028111"/>
                <a:gd name="connsiteX1953" fmla="*/ 3356028 w 5714916"/>
                <a:gd name="connsiteY1953" fmla="*/ 1787962 h 2028111"/>
                <a:gd name="connsiteX1954" fmla="*/ 3356028 w 5714916"/>
                <a:gd name="connsiteY1954" fmla="*/ 1820539 h 2028111"/>
                <a:gd name="connsiteX1955" fmla="*/ 3350808 w 5714916"/>
                <a:gd name="connsiteY1955" fmla="*/ 1820539 h 2028111"/>
                <a:gd name="connsiteX1956" fmla="*/ 3350808 w 5714916"/>
                <a:gd name="connsiteY1956" fmla="*/ 1869404 h 2028111"/>
                <a:gd name="connsiteX1957" fmla="*/ 3344334 w 5714916"/>
                <a:gd name="connsiteY1957" fmla="*/ 1869404 h 2028111"/>
                <a:gd name="connsiteX1958" fmla="*/ 3344334 w 5714916"/>
                <a:gd name="connsiteY1958" fmla="*/ 1895507 h 2028111"/>
                <a:gd name="connsiteX1959" fmla="*/ 3338278 w 5714916"/>
                <a:gd name="connsiteY1959" fmla="*/ 1895507 h 2028111"/>
                <a:gd name="connsiteX1960" fmla="*/ 3338278 w 5714916"/>
                <a:gd name="connsiteY1960" fmla="*/ 1856248 h 2028111"/>
                <a:gd name="connsiteX1961" fmla="*/ 3333058 w 5714916"/>
                <a:gd name="connsiteY1961" fmla="*/ 1856248 h 2028111"/>
                <a:gd name="connsiteX1962" fmla="*/ 3333058 w 5714916"/>
                <a:gd name="connsiteY1962" fmla="*/ 1820539 h 2028111"/>
                <a:gd name="connsiteX1963" fmla="*/ 3327837 w 5714916"/>
                <a:gd name="connsiteY1963" fmla="*/ 1820539 h 2028111"/>
                <a:gd name="connsiteX1964" fmla="*/ 3327837 w 5714916"/>
                <a:gd name="connsiteY1964" fmla="*/ 1793183 h 2028111"/>
                <a:gd name="connsiteX1965" fmla="*/ 3321781 w 5714916"/>
                <a:gd name="connsiteY1965" fmla="*/ 1793183 h 2028111"/>
                <a:gd name="connsiteX1966" fmla="*/ 3321781 w 5714916"/>
                <a:gd name="connsiteY1966" fmla="*/ 1756221 h 2028111"/>
                <a:gd name="connsiteX1967" fmla="*/ 3302569 w 5714916"/>
                <a:gd name="connsiteY1967" fmla="*/ 1756221 h 2028111"/>
                <a:gd name="connsiteX1968" fmla="*/ 3302569 w 5714916"/>
                <a:gd name="connsiteY1968" fmla="*/ 1780236 h 2028111"/>
                <a:gd name="connsiteX1969" fmla="*/ 3297348 w 5714916"/>
                <a:gd name="connsiteY1969" fmla="*/ 1780236 h 2028111"/>
                <a:gd name="connsiteX1970" fmla="*/ 3297348 w 5714916"/>
                <a:gd name="connsiteY1970" fmla="*/ 1788171 h 2028111"/>
                <a:gd name="connsiteX1971" fmla="*/ 3284819 w 5714916"/>
                <a:gd name="connsiteY1971" fmla="*/ 1788171 h 2028111"/>
                <a:gd name="connsiteX1972" fmla="*/ 3284819 w 5714916"/>
                <a:gd name="connsiteY1972" fmla="*/ 1791304 h 2028111"/>
                <a:gd name="connsiteX1973" fmla="*/ 3280434 w 5714916"/>
                <a:gd name="connsiteY1973" fmla="*/ 1791304 h 2028111"/>
                <a:gd name="connsiteX1974" fmla="*/ 3280434 w 5714916"/>
                <a:gd name="connsiteY1974" fmla="*/ 1769586 h 2028111"/>
                <a:gd name="connsiteX1975" fmla="*/ 3274795 w 5714916"/>
                <a:gd name="connsiteY1975" fmla="*/ 1769586 h 2028111"/>
                <a:gd name="connsiteX1976" fmla="*/ 3274795 w 5714916"/>
                <a:gd name="connsiteY1976" fmla="*/ 1743065 h 2028111"/>
                <a:gd name="connsiteX1977" fmla="*/ 3268322 w 5714916"/>
                <a:gd name="connsiteY1977" fmla="*/ 1743065 h 2028111"/>
                <a:gd name="connsiteX1978" fmla="*/ 3268322 w 5714916"/>
                <a:gd name="connsiteY1978" fmla="*/ 1728238 h 2028111"/>
                <a:gd name="connsiteX1979" fmla="*/ 3261848 w 5714916"/>
                <a:gd name="connsiteY1979" fmla="*/ 1728238 h 2028111"/>
                <a:gd name="connsiteX1980" fmla="*/ 3261848 w 5714916"/>
                <a:gd name="connsiteY1980" fmla="*/ 1715500 h 2028111"/>
                <a:gd name="connsiteX1981" fmla="*/ 3251407 w 5714916"/>
                <a:gd name="connsiteY1981" fmla="*/ 1715500 h 2028111"/>
                <a:gd name="connsiteX1982" fmla="*/ 3251407 w 5714916"/>
                <a:gd name="connsiteY1982" fmla="*/ 1729491 h 2028111"/>
                <a:gd name="connsiteX1983" fmla="*/ 3244516 w 5714916"/>
                <a:gd name="connsiteY1983" fmla="*/ 1729491 h 2028111"/>
                <a:gd name="connsiteX1984" fmla="*/ 3244516 w 5714916"/>
                <a:gd name="connsiteY1984" fmla="*/ 1758727 h 2028111"/>
                <a:gd name="connsiteX1985" fmla="*/ 3238042 w 5714916"/>
                <a:gd name="connsiteY1985" fmla="*/ 1758727 h 2028111"/>
                <a:gd name="connsiteX1986" fmla="*/ 3238042 w 5714916"/>
                <a:gd name="connsiteY1986" fmla="*/ 1783159 h 2028111"/>
                <a:gd name="connsiteX1987" fmla="*/ 3232404 w 5714916"/>
                <a:gd name="connsiteY1987" fmla="*/ 1783159 h 2028111"/>
                <a:gd name="connsiteX1988" fmla="*/ 3232404 w 5714916"/>
                <a:gd name="connsiteY1988" fmla="*/ 1769586 h 2028111"/>
                <a:gd name="connsiteX1989" fmla="*/ 3227183 w 5714916"/>
                <a:gd name="connsiteY1989" fmla="*/ 1769586 h 2028111"/>
                <a:gd name="connsiteX1990" fmla="*/ 3227183 w 5714916"/>
                <a:gd name="connsiteY1990" fmla="*/ 1756847 h 2028111"/>
                <a:gd name="connsiteX1991" fmla="*/ 3221962 w 5714916"/>
                <a:gd name="connsiteY1991" fmla="*/ 1756847 h 2028111"/>
                <a:gd name="connsiteX1992" fmla="*/ 3221962 w 5714916"/>
                <a:gd name="connsiteY1992" fmla="*/ 1748494 h 2028111"/>
                <a:gd name="connsiteX1993" fmla="*/ 3203586 w 5714916"/>
                <a:gd name="connsiteY1993" fmla="*/ 1748494 h 2028111"/>
                <a:gd name="connsiteX1994" fmla="*/ 3203586 w 5714916"/>
                <a:gd name="connsiteY1994" fmla="*/ 1756430 h 2028111"/>
                <a:gd name="connsiteX1995" fmla="*/ 3197948 w 5714916"/>
                <a:gd name="connsiteY1995" fmla="*/ 1756430 h 2028111"/>
                <a:gd name="connsiteX1996" fmla="*/ 3197948 w 5714916"/>
                <a:gd name="connsiteY1996" fmla="*/ 1764783 h 2028111"/>
                <a:gd name="connsiteX1997" fmla="*/ 3191474 w 5714916"/>
                <a:gd name="connsiteY1997" fmla="*/ 1764783 h 2028111"/>
                <a:gd name="connsiteX1998" fmla="*/ 3191474 w 5714916"/>
                <a:gd name="connsiteY1998" fmla="*/ 1770421 h 2028111"/>
                <a:gd name="connsiteX1999" fmla="*/ 3173933 w 5714916"/>
                <a:gd name="connsiteY1999" fmla="*/ 1770421 h 2028111"/>
                <a:gd name="connsiteX2000" fmla="*/ 3173933 w 5714916"/>
                <a:gd name="connsiteY2000" fmla="*/ 1783577 h 2028111"/>
                <a:gd name="connsiteX2001" fmla="*/ 3167877 w 5714916"/>
                <a:gd name="connsiteY2001" fmla="*/ 1783577 h 2028111"/>
                <a:gd name="connsiteX2002" fmla="*/ 3167877 w 5714916"/>
                <a:gd name="connsiteY2002" fmla="*/ 1792139 h 2028111"/>
                <a:gd name="connsiteX2003" fmla="*/ 3163074 w 5714916"/>
                <a:gd name="connsiteY2003" fmla="*/ 1792139 h 2028111"/>
                <a:gd name="connsiteX2004" fmla="*/ 3163074 w 5714916"/>
                <a:gd name="connsiteY2004" fmla="*/ 1797359 h 2028111"/>
                <a:gd name="connsiteX2005" fmla="*/ 3145115 w 5714916"/>
                <a:gd name="connsiteY2005" fmla="*/ 1797359 h 2028111"/>
                <a:gd name="connsiteX2006" fmla="*/ 3145115 w 5714916"/>
                <a:gd name="connsiteY2006" fmla="*/ 1829101 h 2028111"/>
                <a:gd name="connsiteX2007" fmla="*/ 3139477 w 5714916"/>
                <a:gd name="connsiteY2007" fmla="*/ 1829101 h 2028111"/>
                <a:gd name="connsiteX2008" fmla="*/ 3139477 w 5714916"/>
                <a:gd name="connsiteY2008" fmla="*/ 1870030 h 2028111"/>
                <a:gd name="connsiteX2009" fmla="*/ 3133421 w 5714916"/>
                <a:gd name="connsiteY2009" fmla="*/ 1870030 h 2028111"/>
                <a:gd name="connsiteX2010" fmla="*/ 3133421 w 5714916"/>
                <a:gd name="connsiteY2010" fmla="*/ 1900937 h 2028111"/>
                <a:gd name="connsiteX2011" fmla="*/ 3126112 w 5714916"/>
                <a:gd name="connsiteY2011" fmla="*/ 1900937 h 2028111"/>
                <a:gd name="connsiteX2012" fmla="*/ 3126112 w 5714916"/>
                <a:gd name="connsiteY2012" fmla="*/ 1846016 h 2028111"/>
                <a:gd name="connsiteX2013" fmla="*/ 3121726 w 5714916"/>
                <a:gd name="connsiteY2013" fmla="*/ 1846016 h 2028111"/>
                <a:gd name="connsiteX2014" fmla="*/ 3121726 w 5714916"/>
                <a:gd name="connsiteY2014" fmla="*/ 1788171 h 2028111"/>
                <a:gd name="connsiteX2015" fmla="*/ 3116506 w 5714916"/>
                <a:gd name="connsiteY2015" fmla="*/ 1788171 h 2028111"/>
                <a:gd name="connsiteX2016" fmla="*/ 3116506 w 5714916"/>
                <a:gd name="connsiteY2016" fmla="*/ 1778983 h 2028111"/>
                <a:gd name="connsiteX2017" fmla="*/ 3104394 w 5714916"/>
                <a:gd name="connsiteY2017" fmla="*/ 1778983 h 2028111"/>
                <a:gd name="connsiteX2018" fmla="*/ 3104394 w 5714916"/>
                <a:gd name="connsiteY2018" fmla="*/ 1789007 h 2028111"/>
                <a:gd name="connsiteX2019" fmla="*/ 3098756 w 5714916"/>
                <a:gd name="connsiteY2019" fmla="*/ 1789007 h 2028111"/>
                <a:gd name="connsiteX2020" fmla="*/ 3098756 w 5714916"/>
                <a:gd name="connsiteY2020" fmla="*/ 1792974 h 2028111"/>
                <a:gd name="connsiteX2021" fmla="*/ 3093117 w 5714916"/>
                <a:gd name="connsiteY2021" fmla="*/ 1792974 h 2028111"/>
                <a:gd name="connsiteX2022" fmla="*/ 3093117 w 5714916"/>
                <a:gd name="connsiteY2022" fmla="*/ 1797359 h 2028111"/>
                <a:gd name="connsiteX2023" fmla="*/ 3080588 w 5714916"/>
                <a:gd name="connsiteY2023" fmla="*/ 1797359 h 2028111"/>
                <a:gd name="connsiteX2024" fmla="*/ 3080588 w 5714916"/>
                <a:gd name="connsiteY2024" fmla="*/ 1793392 h 2028111"/>
                <a:gd name="connsiteX2025" fmla="*/ 3068058 w 5714916"/>
                <a:gd name="connsiteY2025" fmla="*/ 1793392 h 2028111"/>
                <a:gd name="connsiteX2026" fmla="*/ 3068058 w 5714916"/>
                <a:gd name="connsiteY2026" fmla="*/ 1797777 h 2028111"/>
                <a:gd name="connsiteX2027" fmla="*/ 3063255 w 5714916"/>
                <a:gd name="connsiteY2027" fmla="*/ 1797777 h 2028111"/>
                <a:gd name="connsiteX2028" fmla="*/ 3063255 w 5714916"/>
                <a:gd name="connsiteY2028" fmla="*/ 1802162 h 2028111"/>
                <a:gd name="connsiteX2029" fmla="*/ 3056782 w 5714916"/>
                <a:gd name="connsiteY2029" fmla="*/ 1802162 h 2028111"/>
                <a:gd name="connsiteX2030" fmla="*/ 3056782 w 5714916"/>
                <a:gd name="connsiteY2030" fmla="*/ 1806965 h 2028111"/>
                <a:gd name="connsiteX2031" fmla="*/ 3051979 w 5714916"/>
                <a:gd name="connsiteY2031" fmla="*/ 1806965 h 2028111"/>
                <a:gd name="connsiteX2032" fmla="*/ 3051979 w 5714916"/>
                <a:gd name="connsiteY2032" fmla="*/ 1788589 h 2028111"/>
                <a:gd name="connsiteX2033" fmla="*/ 3045923 w 5714916"/>
                <a:gd name="connsiteY2033" fmla="*/ 1788589 h 2028111"/>
                <a:gd name="connsiteX2034" fmla="*/ 3045923 w 5714916"/>
                <a:gd name="connsiteY2034" fmla="*/ 1775850 h 2028111"/>
                <a:gd name="connsiteX2035" fmla="*/ 3039867 w 5714916"/>
                <a:gd name="connsiteY2035" fmla="*/ 1775850 h 2028111"/>
                <a:gd name="connsiteX2036" fmla="*/ 3039867 w 5714916"/>
                <a:gd name="connsiteY2036" fmla="*/ 1766244 h 2028111"/>
                <a:gd name="connsiteX2037" fmla="*/ 3021490 w 5714916"/>
                <a:gd name="connsiteY2037" fmla="*/ 1766244 h 2028111"/>
                <a:gd name="connsiteX2038" fmla="*/ 3021490 w 5714916"/>
                <a:gd name="connsiteY2038" fmla="*/ 1806339 h 2028111"/>
                <a:gd name="connsiteX2039" fmla="*/ 3015852 w 5714916"/>
                <a:gd name="connsiteY2039" fmla="*/ 1806339 h 2028111"/>
                <a:gd name="connsiteX2040" fmla="*/ 3015852 w 5714916"/>
                <a:gd name="connsiteY2040" fmla="*/ 1848104 h 2028111"/>
                <a:gd name="connsiteX2041" fmla="*/ 3010632 w 5714916"/>
                <a:gd name="connsiteY2041" fmla="*/ 1848104 h 2028111"/>
                <a:gd name="connsiteX2042" fmla="*/ 3010632 w 5714916"/>
                <a:gd name="connsiteY2042" fmla="*/ 1851236 h 2028111"/>
                <a:gd name="connsiteX2043" fmla="*/ 3004575 w 5714916"/>
                <a:gd name="connsiteY2043" fmla="*/ 1851236 h 2028111"/>
                <a:gd name="connsiteX2044" fmla="*/ 3004575 w 5714916"/>
                <a:gd name="connsiteY2044" fmla="*/ 1802789 h 2028111"/>
                <a:gd name="connsiteX2045" fmla="*/ 2992464 w 5714916"/>
                <a:gd name="connsiteY2045" fmla="*/ 1802789 h 2028111"/>
                <a:gd name="connsiteX2046" fmla="*/ 2992464 w 5714916"/>
                <a:gd name="connsiteY2046" fmla="*/ 1848104 h 2028111"/>
                <a:gd name="connsiteX2047" fmla="*/ 2987661 w 5714916"/>
                <a:gd name="connsiteY2047" fmla="*/ 1848104 h 2028111"/>
                <a:gd name="connsiteX2048" fmla="*/ 2987661 w 5714916"/>
                <a:gd name="connsiteY2048" fmla="*/ 1963584 h 2028111"/>
                <a:gd name="connsiteX2049" fmla="*/ 2980769 w 5714916"/>
                <a:gd name="connsiteY2049" fmla="*/ 1963584 h 2028111"/>
                <a:gd name="connsiteX2050" fmla="*/ 2980769 w 5714916"/>
                <a:gd name="connsiteY2050" fmla="*/ 2018923 h 2028111"/>
                <a:gd name="connsiteX2051" fmla="*/ 2975967 w 5714916"/>
                <a:gd name="connsiteY2051" fmla="*/ 2018923 h 2028111"/>
                <a:gd name="connsiteX2052" fmla="*/ 2975967 w 5714916"/>
                <a:gd name="connsiteY2052" fmla="*/ 1920775 h 2028111"/>
                <a:gd name="connsiteX2053" fmla="*/ 2969493 w 5714916"/>
                <a:gd name="connsiteY2053" fmla="*/ 1920775 h 2028111"/>
                <a:gd name="connsiteX2054" fmla="*/ 2969493 w 5714916"/>
                <a:gd name="connsiteY2054" fmla="*/ 1833695 h 2028111"/>
                <a:gd name="connsiteX2055" fmla="*/ 2963019 w 5714916"/>
                <a:gd name="connsiteY2055" fmla="*/ 1833695 h 2028111"/>
                <a:gd name="connsiteX2056" fmla="*/ 2963019 w 5714916"/>
                <a:gd name="connsiteY2056" fmla="*/ 1784830 h 2028111"/>
                <a:gd name="connsiteX2057" fmla="*/ 2958634 w 5714916"/>
                <a:gd name="connsiteY2057" fmla="*/ 1784830 h 2028111"/>
                <a:gd name="connsiteX2058" fmla="*/ 2958634 w 5714916"/>
                <a:gd name="connsiteY2058" fmla="*/ 1757056 h 2028111"/>
                <a:gd name="connsiteX2059" fmla="*/ 2945896 w 5714916"/>
                <a:gd name="connsiteY2059" fmla="*/ 1757056 h 2028111"/>
                <a:gd name="connsiteX2060" fmla="*/ 2945896 w 5714916"/>
                <a:gd name="connsiteY2060" fmla="*/ 1795480 h 2028111"/>
                <a:gd name="connsiteX2061" fmla="*/ 2940257 w 5714916"/>
                <a:gd name="connsiteY2061" fmla="*/ 1795480 h 2028111"/>
                <a:gd name="connsiteX2062" fmla="*/ 2940257 w 5714916"/>
                <a:gd name="connsiteY2062" fmla="*/ 1838080 h 2028111"/>
                <a:gd name="connsiteX2063" fmla="*/ 2935037 w 5714916"/>
                <a:gd name="connsiteY2063" fmla="*/ 1838080 h 2028111"/>
                <a:gd name="connsiteX2064" fmla="*/ 2935037 w 5714916"/>
                <a:gd name="connsiteY2064" fmla="*/ 1866480 h 2028111"/>
                <a:gd name="connsiteX2065" fmla="*/ 2929399 w 5714916"/>
                <a:gd name="connsiteY2065" fmla="*/ 1866480 h 2028111"/>
                <a:gd name="connsiteX2066" fmla="*/ 2929399 w 5714916"/>
                <a:gd name="connsiteY2066" fmla="*/ 1875251 h 2028111"/>
                <a:gd name="connsiteX2067" fmla="*/ 2923760 w 5714916"/>
                <a:gd name="connsiteY2067" fmla="*/ 1875251 h 2028111"/>
                <a:gd name="connsiteX2068" fmla="*/ 2923760 w 5714916"/>
                <a:gd name="connsiteY2068" fmla="*/ 1884022 h 2028111"/>
                <a:gd name="connsiteX2069" fmla="*/ 2917287 w 5714916"/>
                <a:gd name="connsiteY2069" fmla="*/ 1884022 h 2028111"/>
                <a:gd name="connsiteX2070" fmla="*/ 2917287 w 5714916"/>
                <a:gd name="connsiteY2070" fmla="*/ 1843092 h 2028111"/>
                <a:gd name="connsiteX2071" fmla="*/ 2911231 w 5714916"/>
                <a:gd name="connsiteY2071" fmla="*/ 1843092 h 2028111"/>
                <a:gd name="connsiteX2072" fmla="*/ 2911231 w 5714916"/>
                <a:gd name="connsiteY2072" fmla="*/ 1796942 h 2028111"/>
                <a:gd name="connsiteX2073" fmla="*/ 2898492 w 5714916"/>
                <a:gd name="connsiteY2073" fmla="*/ 1796942 h 2028111"/>
                <a:gd name="connsiteX2074" fmla="*/ 2898492 w 5714916"/>
                <a:gd name="connsiteY2074" fmla="*/ 1829101 h 2028111"/>
                <a:gd name="connsiteX2075" fmla="*/ 2895360 w 5714916"/>
                <a:gd name="connsiteY2075" fmla="*/ 1829101 h 2028111"/>
                <a:gd name="connsiteX2076" fmla="*/ 2895360 w 5714916"/>
                <a:gd name="connsiteY2076" fmla="*/ 1865228 h 2028111"/>
                <a:gd name="connsiteX2077" fmla="*/ 2887425 w 5714916"/>
                <a:gd name="connsiteY2077" fmla="*/ 1865228 h 2028111"/>
                <a:gd name="connsiteX2078" fmla="*/ 2887425 w 5714916"/>
                <a:gd name="connsiteY2078" fmla="*/ 1847895 h 2028111"/>
                <a:gd name="connsiteX2079" fmla="*/ 2883039 w 5714916"/>
                <a:gd name="connsiteY2079" fmla="*/ 1847895 h 2028111"/>
                <a:gd name="connsiteX2080" fmla="*/ 2883039 w 5714916"/>
                <a:gd name="connsiteY2080" fmla="*/ 1829936 h 2028111"/>
                <a:gd name="connsiteX2081" fmla="*/ 2876566 w 5714916"/>
                <a:gd name="connsiteY2081" fmla="*/ 1829936 h 2028111"/>
                <a:gd name="connsiteX2082" fmla="*/ 2876566 w 5714916"/>
                <a:gd name="connsiteY2082" fmla="*/ 1808636 h 2028111"/>
                <a:gd name="connsiteX2083" fmla="*/ 2870928 w 5714916"/>
                <a:gd name="connsiteY2083" fmla="*/ 1808636 h 2028111"/>
                <a:gd name="connsiteX2084" fmla="*/ 2870928 w 5714916"/>
                <a:gd name="connsiteY2084" fmla="*/ 1789007 h 2028111"/>
                <a:gd name="connsiteX2085" fmla="*/ 2852969 w 5714916"/>
                <a:gd name="connsiteY2085" fmla="*/ 1789007 h 2028111"/>
                <a:gd name="connsiteX2086" fmla="*/ 2852969 w 5714916"/>
                <a:gd name="connsiteY2086" fmla="*/ 1829936 h 2028111"/>
                <a:gd name="connsiteX2087" fmla="*/ 2847330 w 5714916"/>
                <a:gd name="connsiteY2087" fmla="*/ 1829936 h 2028111"/>
                <a:gd name="connsiteX2088" fmla="*/ 2847330 w 5714916"/>
                <a:gd name="connsiteY2088" fmla="*/ 1870448 h 2028111"/>
                <a:gd name="connsiteX2089" fmla="*/ 2840439 w 5714916"/>
                <a:gd name="connsiteY2089" fmla="*/ 1870448 h 2028111"/>
                <a:gd name="connsiteX2090" fmla="*/ 2840439 w 5714916"/>
                <a:gd name="connsiteY2090" fmla="*/ 1847269 h 2028111"/>
                <a:gd name="connsiteX2091" fmla="*/ 2834801 w 5714916"/>
                <a:gd name="connsiteY2091" fmla="*/ 1847269 h 2028111"/>
                <a:gd name="connsiteX2092" fmla="*/ 2834801 w 5714916"/>
                <a:gd name="connsiteY2092" fmla="*/ 1821165 h 2028111"/>
                <a:gd name="connsiteX2093" fmla="*/ 2822689 w 5714916"/>
                <a:gd name="connsiteY2093" fmla="*/ 1821165 h 2028111"/>
                <a:gd name="connsiteX2094" fmla="*/ 2822689 w 5714916"/>
                <a:gd name="connsiteY2094" fmla="*/ 1843719 h 2028111"/>
                <a:gd name="connsiteX2095" fmla="*/ 2817886 w 5714916"/>
                <a:gd name="connsiteY2095" fmla="*/ 1843719 h 2028111"/>
                <a:gd name="connsiteX2096" fmla="*/ 2817886 w 5714916"/>
                <a:gd name="connsiteY2096" fmla="*/ 1869404 h 2028111"/>
                <a:gd name="connsiteX2097" fmla="*/ 2812665 w 5714916"/>
                <a:gd name="connsiteY2097" fmla="*/ 1869404 h 2028111"/>
                <a:gd name="connsiteX2098" fmla="*/ 2812665 w 5714916"/>
                <a:gd name="connsiteY2098" fmla="*/ 1846851 h 2028111"/>
                <a:gd name="connsiteX2099" fmla="*/ 2805774 w 5714916"/>
                <a:gd name="connsiteY2099" fmla="*/ 1846851 h 2028111"/>
                <a:gd name="connsiteX2100" fmla="*/ 2805774 w 5714916"/>
                <a:gd name="connsiteY2100" fmla="*/ 1820330 h 2028111"/>
                <a:gd name="connsiteX2101" fmla="*/ 2782595 w 5714916"/>
                <a:gd name="connsiteY2101" fmla="*/ 1820330 h 2028111"/>
                <a:gd name="connsiteX2102" fmla="*/ 2782595 w 5714916"/>
                <a:gd name="connsiteY2102" fmla="*/ 1797568 h 2028111"/>
                <a:gd name="connsiteX2103" fmla="*/ 2777374 w 5714916"/>
                <a:gd name="connsiteY2103" fmla="*/ 1797568 h 2028111"/>
                <a:gd name="connsiteX2104" fmla="*/ 2777374 w 5714916"/>
                <a:gd name="connsiteY2104" fmla="*/ 1775433 h 2028111"/>
                <a:gd name="connsiteX2105" fmla="*/ 2764636 w 5714916"/>
                <a:gd name="connsiteY2105" fmla="*/ 1775433 h 2028111"/>
                <a:gd name="connsiteX2106" fmla="*/ 2764636 w 5714916"/>
                <a:gd name="connsiteY2106" fmla="*/ 1811559 h 2028111"/>
                <a:gd name="connsiteX2107" fmla="*/ 2759415 w 5714916"/>
                <a:gd name="connsiteY2107" fmla="*/ 1811559 h 2028111"/>
                <a:gd name="connsiteX2108" fmla="*/ 2759415 w 5714916"/>
                <a:gd name="connsiteY2108" fmla="*/ 1882560 h 2028111"/>
                <a:gd name="connsiteX2109" fmla="*/ 2753359 w 5714916"/>
                <a:gd name="connsiteY2109" fmla="*/ 1882560 h 2028111"/>
                <a:gd name="connsiteX2110" fmla="*/ 2753359 w 5714916"/>
                <a:gd name="connsiteY2110" fmla="*/ 1900101 h 2028111"/>
                <a:gd name="connsiteX2111" fmla="*/ 2748138 w 5714916"/>
                <a:gd name="connsiteY2111" fmla="*/ 1900101 h 2028111"/>
                <a:gd name="connsiteX2112" fmla="*/ 2748138 w 5714916"/>
                <a:gd name="connsiteY2112" fmla="*/ 1847269 h 2028111"/>
                <a:gd name="connsiteX2113" fmla="*/ 2740830 w 5714916"/>
                <a:gd name="connsiteY2113" fmla="*/ 1847269 h 2028111"/>
                <a:gd name="connsiteX2114" fmla="*/ 2740830 w 5714916"/>
                <a:gd name="connsiteY2114" fmla="*/ 1797151 h 2028111"/>
                <a:gd name="connsiteX2115" fmla="*/ 2729553 w 5714916"/>
                <a:gd name="connsiteY2115" fmla="*/ 1797151 h 2028111"/>
                <a:gd name="connsiteX2116" fmla="*/ 2729553 w 5714916"/>
                <a:gd name="connsiteY2116" fmla="*/ 1807174 h 2028111"/>
                <a:gd name="connsiteX2117" fmla="*/ 2724750 w 5714916"/>
                <a:gd name="connsiteY2117" fmla="*/ 1807174 h 2028111"/>
                <a:gd name="connsiteX2118" fmla="*/ 2724750 w 5714916"/>
                <a:gd name="connsiteY2118" fmla="*/ 1814692 h 2028111"/>
                <a:gd name="connsiteX2119" fmla="*/ 2717441 w 5714916"/>
                <a:gd name="connsiteY2119" fmla="*/ 1814692 h 2028111"/>
                <a:gd name="connsiteX2120" fmla="*/ 2717441 w 5714916"/>
                <a:gd name="connsiteY2120" fmla="*/ 1834322 h 2028111"/>
                <a:gd name="connsiteX2121" fmla="*/ 2713891 w 5714916"/>
                <a:gd name="connsiteY2121" fmla="*/ 1834322 h 2028111"/>
                <a:gd name="connsiteX2122" fmla="*/ 2713891 w 5714916"/>
                <a:gd name="connsiteY2122" fmla="*/ 1846851 h 2028111"/>
                <a:gd name="connsiteX2123" fmla="*/ 2706373 w 5714916"/>
                <a:gd name="connsiteY2123" fmla="*/ 1846851 h 2028111"/>
                <a:gd name="connsiteX2124" fmla="*/ 2706373 w 5714916"/>
                <a:gd name="connsiteY2124" fmla="*/ 1825551 h 2028111"/>
                <a:gd name="connsiteX2125" fmla="*/ 2700735 w 5714916"/>
                <a:gd name="connsiteY2125" fmla="*/ 1825551 h 2028111"/>
                <a:gd name="connsiteX2126" fmla="*/ 2700735 w 5714916"/>
                <a:gd name="connsiteY2126" fmla="*/ 1787127 h 2028111"/>
                <a:gd name="connsiteX2127" fmla="*/ 2693844 w 5714916"/>
                <a:gd name="connsiteY2127" fmla="*/ 1787127 h 2028111"/>
                <a:gd name="connsiteX2128" fmla="*/ 2693844 w 5714916"/>
                <a:gd name="connsiteY2128" fmla="*/ 1752253 h 2028111"/>
                <a:gd name="connsiteX2129" fmla="*/ 2689458 w 5714916"/>
                <a:gd name="connsiteY2129" fmla="*/ 1752253 h 2028111"/>
                <a:gd name="connsiteX2130" fmla="*/ 2689458 w 5714916"/>
                <a:gd name="connsiteY2130" fmla="*/ 1745362 h 2028111"/>
                <a:gd name="connsiteX2131" fmla="*/ 2689458 w 5714916"/>
                <a:gd name="connsiteY2131" fmla="*/ 1738888 h 2028111"/>
                <a:gd name="connsiteX2132" fmla="*/ 2682985 w 5714916"/>
                <a:gd name="connsiteY2132" fmla="*/ 1738888 h 2028111"/>
                <a:gd name="connsiteX2133" fmla="*/ 2682985 w 5714916"/>
                <a:gd name="connsiteY2133" fmla="*/ 1747242 h 2028111"/>
                <a:gd name="connsiteX2134" fmla="*/ 2677347 w 5714916"/>
                <a:gd name="connsiteY2134" fmla="*/ 1747242 h 2028111"/>
                <a:gd name="connsiteX2135" fmla="*/ 2677347 w 5714916"/>
                <a:gd name="connsiteY2135" fmla="*/ 1756847 h 2028111"/>
                <a:gd name="connsiteX2136" fmla="*/ 2671708 w 5714916"/>
                <a:gd name="connsiteY2136" fmla="*/ 1756847 h 2028111"/>
                <a:gd name="connsiteX2137" fmla="*/ 2671708 w 5714916"/>
                <a:gd name="connsiteY2137" fmla="*/ 1796524 h 2028111"/>
                <a:gd name="connsiteX2138" fmla="*/ 2665652 w 5714916"/>
                <a:gd name="connsiteY2138" fmla="*/ 1796524 h 2028111"/>
                <a:gd name="connsiteX2139" fmla="*/ 2665652 w 5714916"/>
                <a:gd name="connsiteY2139" fmla="*/ 1833486 h 2028111"/>
                <a:gd name="connsiteX2140" fmla="*/ 2660432 w 5714916"/>
                <a:gd name="connsiteY2140" fmla="*/ 1833486 h 2028111"/>
                <a:gd name="connsiteX2141" fmla="*/ 2660432 w 5714916"/>
                <a:gd name="connsiteY2141" fmla="*/ 1807383 h 2028111"/>
                <a:gd name="connsiteX2142" fmla="*/ 2654376 w 5714916"/>
                <a:gd name="connsiteY2142" fmla="*/ 1807383 h 2028111"/>
                <a:gd name="connsiteX2143" fmla="*/ 2654376 w 5714916"/>
                <a:gd name="connsiteY2143" fmla="*/ 1783368 h 2028111"/>
                <a:gd name="connsiteX2144" fmla="*/ 2649155 w 5714916"/>
                <a:gd name="connsiteY2144" fmla="*/ 1783368 h 2028111"/>
                <a:gd name="connsiteX2145" fmla="*/ 2649155 w 5714916"/>
                <a:gd name="connsiteY2145" fmla="*/ 1766453 h 2028111"/>
                <a:gd name="connsiteX2146" fmla="*/ 2636626 w 5714916"/>
                <a:gd name="connsiteY2146" fmla="*/ 1766453 h 2028111"/>
                <a:gd name="connsiteX2147" fmla="*/ 2636626 w 5714916"/>
                <a:gd name="connsiteY2147" fmla="*/ 1760815 h 2028111"/>
                <a:gd name="connsiteX2148" fmla="*/ 2629735 w 5714916"/>
                <a:gd name="connsiteY2148" fmla="*/ 1760815 h 2028111"/>
                <a:gd name="connsiteX2149" fmla="*/ 2629735 w 5714916"/>
                <a:gd name="connsiteY2149" fmla="*/ 1756012 h 2028111"/>
                <a:gd name="connsiteX2150" fmla="*/ 2621799 w 5714916"/>
                <a:gd name="connsiteY2150" fmla="*/ 1756012 h 2028111"/>
                <a:gd name="connsiteX2151" fmla="*/ 2621799 w 5714916"/>
                <a:gd name="connsiteY2151" fmla="*/ 1761650 h 2028111"/>
                <a:gd name="connsiteX2152" fmla="*/ 2617832 w 5714916"/>
                <a:gd name="connsiteY2152" fmla="*/ 1761650 h 2028111"/>
                <a:gd name="connsiteX2153" fmla="*/ 2617832 w 5714916"/>
                <a:gd name="connsiteY2153" fmla="*/ 1769168 h 2028111"/>
                <a:gd name="connsiteX2154" fmla="*/ 2612611 w 5714916"/>
                <a:gd name="connsiteY2154" fmla="*/ 1769168 h 2028111"/>
                <a:gd name="connsiteX2155" fmla="*/ 2612611 w 5714916"/>
                <a:gd name="connsiteY2155" fmla="*/ 1800074 h 2028111"/>
                <a:gd name="connsiteX2156" fmla="*/ 2607390 w 5714916"/>
                <a:gd name="connsiteY2156" fmla="*/ 1800074 h 2028111"/>
                <a:gd name="connsiteX2157" fmla="*/ 2607390 w 5714916"/>
                <a:gd name="connsiteY2157" fmla="*/ 1837036 h 2028111"/>
                <a:gd name="connsiteX2158" fmla="*/ 2601334 w 5714916"/>
                <a:gd name="connsiteY2158" fmla="*/ 1837036 h 2028111"/>
                <a:gd name="connsiteX2159" fmla="*/ 2601334 w 5714916"/>
                <a:gd name="connsiteY2159" fmla="*/ 1832233 h 2028111"/>
                <a:gd name="connsiteX2160" fmla="*/ 2595696 w 5714916"/>
                <a:gd name="connsiteY2160" fmla="*/ 1832233 h 2028111"/>
                <a:gd name="connsiteX2161" fmla="*/ 2595696 w 5714916"/>
                <a:gd name="connsiteY2161" fmla="*/ 1810515 h 2028111"/>
                <a:gd name="connsiteX2162" fmla="*/ 2590475 w 5714916"/>
                <a:gd name="connsiteY2162" fmla="*/ 1810515 h 2028111"/>
                <a:gd name="connsiteX2163" fmla="*/ 2590475 w 5714916"/>
                <a:gd name="connsiteY2163" fmla="*/ 1784412 h 2028111"/>
                <a:gd name="connsiteX2164" fmla="*/ 2571681 w 5714916"/>
                <a:gd name="connsiteY2164" fmla="*/ 1784412 h 2028111"/>
                <a:gd name="connsiteX2165" fmla="*/ 2571681 w 5714916"/>
                <a:gd name="connsiteY2165" fmla="*/ 1800909 h 2028111"/>
                <a:gd name="connsiteX2166" fmla="*/ 2565625 w 5714916"/>
                <a:gd name="connsiteY2166" fmla="*/ 1800909 h 2028111"/>
                <a:gd name="connsiteX2167" fmla="*/ 2565625 w 5714916"/>
                <a:gd name="connsiteY2167" fmla="*/ 1847060 h 2028111"/>
                <a:gd name="connsiteX2168" fmla="*/ 2560405 w 5714916"/>
                <a:gd name="connsiteY2168" fmla="*/ 1847060 h 2028111"/>
                <a:gd name="connsiteX2169" fmla="*/ 2560405 w 5714916"/>
                <a:gd name="connsiteY2169" fmla="*/ 1895925 h 2028111"/>
                <a:gd name="connsiteX2170" fmla="*/ 2554349 w 5714916"/>
                <a:gd name="connsiteY2170" fmla="*/ 1895925 h 2028111"/>
                <a:gd name="connsiteX2171" fmla="*/ 2554349 w 5714916"/>
                <a:gd name="connsiteY2171" fmla="*/ 1868986 h 2028111"/>
                <a:gd name="connsiteX2172" fmla="*/ 2549963 w 5714916"/>
                <a:gd name="connsiteY2172" fmla="*/ 1868986 h 2028111"/>
                <a:gd name="connsiteX2173" fmla="*/ 2549963 w 5714916"/>
                <a:gd name="connsiteY2173" fmla="*/ 1829727 h 2028111"/>
                <a:gd name="connsiteX2174" fmla="*/ 2542446 w 5714916"/>
                <a:gd name="connsiteY2174" fmla="*/ 1829727 h 2028111"/>
                <a:gd name="connsiteX2175" fmla="*/ 2542446 w 5714916"/>
                <a:gd name="connsiteY2175" fmla="*/ 1811351 h 2028111"/>
                <a:gd name="connsiteX2176" fmla="*/ 2531169 w 5714916"/>
                <a:gd name="connsiteY2176" fmla="*/ 1811351 h 2028111"/>
                <a:gd name="connsiteX2177" fmla="*/ 2531169 w 5714916"/>
                <a:gd name="connsiteY2177" fmla="*/ 1819704 h 2028111"/>
                <a:gd name="connsiteX2178" fmla="*/ 2525948 w 5714916"/>
                <a:gd name="connsiteY2178" fmla="*/ 1819704 h 2028111"/>
                <a:gd name="connsiteX2179" fmla="*/ 2525948 w 5714916"/>
                <a:gd name="connsiteY2179" fmla="*/ 1807174 h 2028111"/>
                <a:gd name="connsiteX2180" fmla="*/ 2519057 w 5714916"/>
                <a:gd name="connsiteY2180" fmla="*/ 1807174 h 2028111"/>
                <a:gd name="connsiteX2181" fmla="*/ 2519057 w 5714916"/>
                <a:gd name="connsiteY2181" fmla="*/ 1787962 h 2028111"/>
                <a:gd name="connsiteX2182" fmla="*/ 2513419 w 5714916"/>
                <a:gd name="connsiteY2182" fmla="*/ 1787962 h 2028111"/>
                <a:gd name="connsiteX2183" fmla="*/ 2513419 w 5714916"/>
                <a:gd name="connsiteY2183" fmla="*/ 1769586 h 2028111"/>
                <a:gd name="connsiteX2184" fmla="*/ 2495460 w 5714916"/>
                <a:gd name="connsiteY2184" fmla="*/ 1769586 h 2028111"/>
                <a:gd name="connsiteX2185" fmla="*/ 2495460 w 5714916"/>
                <a:gd name="connsiteY2185" fmla="*/ 1788380 h 2028111"/>
                <a:gd name="connsiteX2186" fmla="*/ 2490657 w 5714916"/>
                <a:gd name="connsiteY2186" fmla="*/ 1788380 h 2028111"/>
                <a:gd name="connsiteX2187" fmla="*/ 2490657 w 5714916"/>
                <a:gd name="connsiteY2187" fmla="*/ 1810098 h 2028111"/>
                <a:gd name="connsiteX2188" fmla="*/ 2485019 w 5714916"/>
                <a:gd name="connsiteY2188" fmla="*/ 1810098 h 2028111"/>
                <a:gd name="connsiteX2189" fmla="*/ 2485019 w 5714916"/>
                <a:gd name="connsiteY2189" fmla="*/ 1834948 h 2028111"/>
                <a:gd name="connsiteX2190" fmla="*/ 2479381 w 5714916"/>
                <a:gd name="connsiteY2190" fmla="*/ 1834948 h 2028111"/>
                <a:gd name="connsiteX2191" fmla="*/ 2479381 w 5714916"/>
                <a:gd name="connsiteY2191" fmla="*/ 1810933 h 2028111"/>
                <a:gd name="connsiteX2192" fmla="*/ 2472907 w 5714916"/>
                <a:gd name="connsiteY2192" fmla="*/ 1810933 h 2028111"/>
                <a:gd name="connsiteX2193" fmla="*/ 2472907 w 5714916"/>
                <a:gd name="connsiteY2193" fmla="*/ 1796524 h 2028111"/>
                <a:gd name="connsiteX2194" fmla="*/ 2461213 w 5714916"/>
                <a:gd name="connsiteY2194" fmla="*/ 1796524 h 2028111"/>
                <a:gd name="connsiteX2195" fmla="*/ 2461213 w 5714916"/>
                <a:gd name="connsiteY2195" fmla="*/ 1882351 h 2028111"/>
                <a:gd name="connsiteX2196" fmla="*/ 2455157 w 5714916"/>
                <a:gd name="connsiteY2196" fmla="*/ 1882351 h 2028111"/>
                <a:gd name="connsiteX2197" fmla="*/ 2455157 w 5714916"/>
                <a:gd name="connsiteY2197" fmla="*/ 1955649 h 2028111"/>
                <a:gd name="connsiteX2198" fmla="*/ 2447848 w 5714916"/>
                <a:gd name="connsiteY2198" fmla="*/ 1955649 h 2028111"/>
                <a:gd name="connsiteX2199" fmla="*/ 2447848 w 5714916"/>
                <a:gd name="connsiteY2199" fmla="*/ 1934349 h 2028111"/>
                <a:gd name="connsiteX2200" fmla="*/ 2443463 w 5714916"/>
                <a:gd name="connsiteY2200" fmla="*/ 1934349 h 2028111"/>
                <a:gd name="connsiteX2201" fmla="*/ 2443463 w 5714916"/>
                <a:gd name="connsiteY2201" fmla="*/ 1879010 h 2028111"/>
                <a:gd name="connsiteX2202" fmla="*/ 2437824 w 5714916"/>
                <a:gd name="connsiteY2202" fmla="*/ 1879010 h 2028111"/>
                <a:gd name="connsiteX2203" fmla="*/ 2437824 w 5714916"/>
                <a:gd name="connsiteY2203" fmla="*/ 1833277 h 2028111"/>
                <a:gd name="connsiteX2204" fmla="*/ 2431768 w 5714916"/>
                <a:gd name="connsiteY2204" fmla="*/ 1833277 h 2028111"/>
                <a:gd name="connsiteX2205" fmla="*/ 2431768 w 5714916"/>
                <a:gd name="connsiteY2205" fmla="*/ 1797568 h 2028111"/>
                <a:gd name="connsiteX2206" fmla="*/ 2425712 w 5714916"/>
                <a:gd name="connsiteY2206" fmla="*/ 1797568 h 2028111"/>
                <a:gd name="connsiteX2207" fmla="*/ 2425712 w 5714916"/>
                <a:gd name="connsiteY2207" fmla="*/ 1764991 h 2028111"/>
                <a:gd name="connsiteX2208" fmla="*/ 2419657 w 5714916"/>
                <a:gd name="connsiteY2208" fmla="*/ 1764991 h 2028111"/>
                <a:gd name="connsiteX2209" fmla="*/ 2419657 w 5714916"/>
                <a:gd name="connsiteY2209" fmla="*/ 1743274 h 2028111"/>
                <a:gd name="connsiteX2210" fmla="*/ 2400862 w 5714916"/>
                <a:gd name="connsiteY2210" fmla="*/ 1743274 h 2028111"/>
                <a:gd name="connsiteX2211" fmla="*/ 2395641 w 5714916"/>
                <a:gd name="connsiteY2211" fmla="*/ 1743274 h 2028111"/>
                <a:gd name="connsiteX2212" fmla="*/ 2395641 w 5714916"/>
                <a:gd name="connsiteY2212" fmla="*/ 1748494 h 2028111"/>
                <a:gd name="connsiteX2213" fmla="*/ 2390421 w 5714916"/>
                <a:gd name="connsiteY2213" fmla="*/ 1748494 h 2028111"/>
                <a:gd name="connsiteX2214" fmla="*/ 2390421 w 5714916"/>
                <a:gd name="connsiteY2214" fmla="*/ 1786918 h 2028111"/>
                <a:gd name="connsiteX2215" fmla="*/ 2385200 w 5714916"/>
                <a:gd name="connsiteY2215" fmla="*/ 1786918 h 2028111"/>
                <a:gd name="connsiteX2216" fmla="*/ 2385200 w 5714916"/>
                <a:gd name="connsiteY2216" fmla="*/ 1860216 h 2028111"/>
                <a:gd name="connsiteX2217" fmla="*/ 2379562 w 5714916"/>
                <a:gd name="connsiteY2217" fmla="*/ 1860216 h 2028111"/>
                <a:gd name="connsiteX2218" fmla="*/ 2379562 w 5714916"/>
                <a:gd name="connsiteY2218" fmla="*/ 1937690 h 2028111"/>
                <a:gd name="connsiteX2219" fmla="*/ 2373089 w 5714916"/>
                <a:gd name="connsiteY2219" fmla="*/ 1937690 h 2028111"/>
                <a:gd name="connsiteX2220" fmla="*/ 2373089 w 5714916"/>
                <a:gd name="connsiteY2220" fmla="*/ 1924534 h 2028111"/>
                <a:gd name="connsiteX2221" fmla="*/ 2367868 w 5714916"/>
                <a:gd name="connsiteY2221" fmla="*/ 1924534 h 2028111"/>
                <a:gd name="connsiteX2222" fmla="*/ 2367868 w 5714916"/>
                <a:gd name="connsiteY2222" fmla="*/ 1905322 h 2028111"/>
                <a:gd name="connsiteX2223" fmla="*/ 2361394 w 5714916"/>
                <a:gd name="connsiteY2223" fmla="*/ 1905322 h 2028111"/>
                <a:gd name="connsiteX2224" fmla="*/ 2361394 w 5714916"/>
                <a:gd name="connsiteY2224" fmla="*/ 1883604 h 2028111"/>
                <a:gd name="connsiteX2225" fmla="*/ 2350953 w 5714916"/>
                <a:gd name="connsiteY2225" fmla="*/ 1883604 h 2028111"/>
                <a:gd name="connsiteX2226" fmla="*/ 2350953 w 5714916"/>
                <a:gd name="connsiteY2226" fmla="*/ 1877131 h 2028111"/>
                <a:gd name="connsiteX2227" fmla="*/ 2343644 w 5714916"/>
                <a:gd name="connsiteY2227" fmla="*/ 1877131 h 2028111"/>
                <a:gd name="connsiteX2228" fmla="*/ 2343644 w 5714916"/>
                <a:gd name="connsiteY2228" fmla="*/ 1855413 h 2028111"/>
                <a:gd name="connsiteX2229" fmla="*/ 2338841 w 5714916"/>
                <a:gd name="connsiteY2229" fmla="*/ 1855413 h 2028111"/>
                <a:gd name="connsiteX2230" fmla="*/ 2338841 w 5714916"/>
                <a:gd name="connsiteY2230" fmla="*/ 1823671 h 2028111"/>
                <a:gd name="connsiteX2231" fmla="*/ 2332367 w 5714916"/>
                <a:gd name="connsiteY2231" fmla="*/ 1823671 h 2028111"/>
                <a:gd name="connsiteX2232" fmla="*/ 2332367 w 5714916"/>
                <a:gd name="connsiteY2232" fmla="*/ 1845807 h 2028111"/>
                <a:gd name="connsiteX2233" fmla="*/ 2329235 w 5714916"/>
                <a:gd name="connsiteY2233" fmla="*/ 1845807 h 2028111"/>
                <a:gd name="connsiteX2234" fmla="*/ 2329235 w 5714916"/>
                <a:gd name="connsiteY2234" fmla="*/ 1811351 h 2028111"/>
                <a:gd name="connsiteX2235" fmla="*/ 2312738 w 5714916"/>
                <a:gd name="connsiteY2235" fmla="*/ 1811351 h 2028111"/>
                <a:gd name="connsiteX2236" fmla="*/ 2312738 w 5714916"/>
                <a:gd name="connsiteY2236" fmla="*/ 1787336 h 2028111"/>
                <a:gd name="connsiteX2237" fmla="*/ 2293526 w 5714916"/>
                <a:gd name="connsiteY2237" fmla="*/ 1787336 h 2028111"/>
                <a:gd name="connsiteX2238" fmla="*/ 2293526 w 5714916"/>
                <a:gd name="connsiteY2238" fmla="*/ 1805712 h 2028111"/>
                <a:gd name="connsiteX2239" fmla="*/ 2287888 w 5714916"/>
                <a:gd name="connsiteY2239" fmla="*/ 1805712 h 2028111"/>
                <a:gd name="connsiteX2240" fmla="*/ 2287888 w 5714916"/>
                <a:gd name="connsiteY2240" fmla="*/ 1825760 h 2028111"/>
                <a:gd name="connsiteX2241" fmla="*/ 2282250 w 5714916"/>
                <a:gd name="connsiteY2241" fmla="*/ 1825760 h 2028111"/>
                <a:gd name="connsiteX2242" fmla="*/ 2282250 w 5714916"/>
                <a:gd name="connsiteY2242" fmla="*/ 1847060 h 2028111"/>
                <a:gd name="connsiteX2243" fmla="*/ 2276611 w 5714916"/>
                <a:gd name="connsiteY2243" fmla="*/ 1847060 h 2028111"/>
                <a:gd name="connsiteX2244" fmla="*/ 2276611 w 5714916"/>
                <a:gd name="connsiteY2244" fmla="*/ 1873998 h 2028111"/>
                <a:gd name="connsiteX2245" fmla="*/ 2270555 w 5714916"/>
                <a:gd name="connsiteY2245" fmla="*/ 1873998 h 2028111"/>
                <a:gd name="connsiteX2246" fmla="*/ 2270555 w 5714916"/>
                <a:gd name="connsiteY2246" fmla="*/ 1846642 h 2028111"/>
                <a:gd name="connsiteX2247" fmla="*/ 2265335 w 5714916"/>
                <a:gd name="connsiteY2247" fmla="*/ 1846642 h 2028111"/>
                <a:gd name="connsiteX2248" fmla="*/ 2265335 w 5714916"/>
                <a:gd name="connsiteY2248" fmla="*/ 1820121 h 2028111"/>
                <a:gd name="connsiteX2249" fmla="*/ 2252179 w 5714916"/>
                <a:gd name="connsiteY2249" fmla="*/ 1820121 h 2028111"/>
                <a:gd name="connsiteX2250" fmla="*/ 2252179 w 5714916"/>
                <a:gd name="connsiteY2250" fmla="*/ 1860216 h 2028111"/>
                <a:gd name="connsiteX2251" fmla="*/ 2247376 w 5714916"/>
                <a:gd name="connsiteY2251" fmla="*/ 1860216 h 2028111"/>
                <a:gd name="connsiteX2252" fmla="*/ 2247376 w 5714916"/>
                <a:gd name="connsiteY2252" fmla="*/ 1905113 h 2028111"/>
                <a:gd name="connsiteX2253" fmla="*/ 2240485 w 5714916"/>
                <a:gd name="connsiteY2253" fmla="*/ 1905113 h 2028111"/>
                <a:gd name="connsiteX2254" fmla="*/ 2240485 w 5714916"/>
                <a:gd name="connsiteY2254" fmla="*/ 1912422 h 2028111"/>
                <a:gd name="connsiteX2255" fmla="*/ 2236099 w 5714916"/>
                <a:gd name="connsiteY2255" fmla="*/ 1912422 h 2028111"/>
                <a:gd name="connsiteX2256" fmla="*/ 2236099 w 5714916"/>
                <a:gd name="connsiteY2256" fmla="*/ 1874625 h 2028111"/>
                <a:gd name="connsiteX2257" fmla="*/ 2229626 w 5714916"/>
                <a:gd name="connsiteY2257" fmla="*/ 1874625 h 2028111"/>
                <a:gd name="connsiteX2258" fmla="*/ 2229626 w 5714916"/>
                <a:gd name="connsiteY2258" fmla="*/ 1846851 h 2028111"/>
                <a:gd name="connsiteX2259" fmla="*/ 2223570 w 5714916"/>
                <a:gd name="connsiteY2259" fmla="*/ 1846851 h 2028111"/>
                <a:gd name="connsiteX2260" fmla="*/ 2223570 w 5714916"/>
                <a:gd name="connsiteY2260" fmla="*/ 1837662 h 2028111"/>
                <a:gd name="connsiteX2261" fmla="*/ 2217514 w 5714916"/>
                <a:gd name="connsiteY2261" fmla="*/ 1837662 h 2028111"/>
                <a:gd name="connsiteX2262" fmla="*/ 2217514 w 5714916"/>
                <a:gd name="connsiteY2262" fmla="*/ 1820121 h 2028111"/>
                <a:gd name="connsiteX2263" fmla="*/ 2211876 w 5714916"/>
                <a:gd name="connsiteY2263" fmla="*/ 1820121 h 2028111"/>
                <a:gd name="connsiteX2264" fmla="*/ 2211876 w 5714916"/>
                <a:gd name="connsiteY2264" fmla="*/ 1806548 h 2028111"/>
                <a:gd name="connsiteX2265" fmla="*/ 2201017 w 5714916"/>
                <a:gd name="connsiteY2265" fmla="*/ 1806548 h 2028111"/>
                <a:gd name="connsiteX2266" fmla="*/ 2201017 w 5714916"/>
                <a:gd name="connsiteY2266" fmla="*/ 1802580 h 2028111"/>
                <a:gd name="connsiteX2267" fmla="*/ 2188905 w 5714916"/>
                <a:gd name="connsiteY2267" fmla="*/ 1802580 h 2028111"/>
                <a:gd name="connsiteX2268" fmla="*/ 2188905 w 5714916"/>
                <a:gd name="connsiteY2268" fmla="*/ 1806548 h 2028111"/>
                <a:gd name="connsiteX2269" fmla="*/ 2182013 w 5714916"/>
                <a:gd name="connsiteY2269" fmla="*/ 1806548 h 2028111"/>
                <a:gd name="connsiteX2270" fmla="*/ 2182013 w 5714916"/>
                <a:gd name="connsiteY2270" fmla="*/ 1815318 h 2028111"/>
                <a:gd name="connsiteX2271" fmla="*/ 2176793 w 5714916"/>
                <a:gd name="connsiteY2271" fmla="*/ 1815318 h 2028111"/>
                <a:gd name="connsiteX2272" fmla="*/ 2176793 w 5714916"/>
                <a:gd name="connsiteY2272" fmla="*/ 1833277 h 2028111"/>
                <a:gd name="connsiteX2273" fmla="*/ 2170737 w 5714916"/>
                <a:gd name="connsiteY2273" fmla="*/ 1833277 h 2028111"/>
                <a:gd name="connsiteX2274" fmla="*/ 2170737 w 5714916"/>
                <a:gd name="connsiteY2274" fmla="*/ 1855830 h 2028111"/>
                <a:gd name="connsiteX2275" fmla="*/ 2165934 w 5714916"/>
                <a:gd name="connsiteY2275" fmla="*/ 1855830 h 2028111"/>
                <a:gd name="connsiteX2276" fmla="*/ 2165934 w 5714916"/>
                <a:gd name="connsiteY2276" fmla="*/ 1833277 h 2028111"/>
                <a:gd name="connsiteX2277" fmla="*/ 2159043 w 5714916"/>
                <a:gd name="connsiteY2277" fmla="*/ 1833277 h 2028111"/>
                <a:gd name="connsiteX2278" fmla="*/ 2159043 w 5714916"/>
                <a:gd name="connsiteY2278" fmla="*/ 1801954 h 2028111"/>
                <a:gd name="connsiteX2279" fmla="*/ 2153822 w 5714916"/>
                <a:gd name="connsiteY2279" fmla="*/ 1801954 h 2028111"/>
                <a:gd name="connsiteX2280" fmla="*/ 2153822 w 5714916"/>
                <a:gd name="connsiteY2280" fmla="*/ 1787545 h 2028111"/>
                <a:gd name="connsiteX2281" fmla="*/ 2141293 w 5714916"/>
                <a:gd name="connsiteY2281" fmla="*/ 1787545 h 2028111"/>
                <a:gd name="connsiteX2282" fmla="*/ 2141293 w 5714916"/>
                <a:gd name="connsiteY2282" fmla="*/ 1795897 h 2028111"/>
                <a:gd name="connsiteX2283" fmla="*/ 2136072 w 5714916"/>
                <a:gd name="connsiteY2283" fmla="*/ 1795897 h 2028111"/>
                <a:gd name="connsiteX2284" fmla="*/ 2136072 w 5714916"/>
                <a:gd name="connsiteY2284" fmla="*/ 1805086 h 2028111"/>
                <a:gd name="connsiteX2285" fmla="*/ 2124378 w 5714916"/>
                <a:gd name="connsiteY2285" fmla="*/ 1805086 h 2028111"/>
                <a:gd name="connsiteX2286" fmla="*/ 2124378 w 5714916"/>
                <a:gd name="connsiteY2286" fmla="*/ 1810724 h 2028111"/>
                <a:gd name="connsiteX2287" fmla="*/ 2112684 w 5714916"/>
                <a:gd name="connsiteY2287" fmla="*/ 1810724 h 2028111"/>
                <a:gd name="connsiteX2288" fmla="*/ 2112684 w 5714916"/>
                <a:gd name="connsiteY2288" fmla="*/ 1805086 h 2028111"/>
                <a:gd name="connsiteX2289" fmla="*/ 2102242 w 5714916"/>
                <a:gd name="connsiteY2289" fmla="*/ 1805086 h 2028111"/>
                <a:gd name="connsiteX2290" fmla="*/ 2102242 w 5714916"/>
                <a:gd name="connsiteY2290" fmla="*/ 1810724 h 2028111"/>
                <a:gd name="connsiteX2291" fmla="*/ 2089504 w 5714916"/>
                <a:gd name="connsiteY2291" fmla="*/ 1810724 h 2028111"/>
                <a:gd name="connsiteX2292" fmla="*/ 2089504 w 5714916"/>
                <a:gd name="connsiteY2292" fmla="*/ 1806339 h 2028111"/>
                <a:gd name="connsiteX2293" fmla="*/ 2083866 w 5714916"/>
                <a:gd name="connsiteY2293" fmla="*/ 1806339 h 2028111"/>
                <a:gd name="connsiteX2294" fmla="*/ 2083866 w 5714916"/>
                <a:gd name="connsiteY2294" fmla="*/ 1792347 h 2028111"/>
                <a:gd name="connsiteX2295" fmla="*/ 2078227 w 5714916"/>
                <a:gd name="connsiteY2295" fmla="*/ 1792347 h 2028111"/>
                <a:gd name="connsiteX2296" fmla="*/ 2078227 w 5714916"/>
                <a:gd name="connsiteY2296" fmla="*/ 1783995 h 2028111"/>
                <a:gd name="connsiteX2297" fmla="*/ 2070919 w 5714916"/>
                <a:gd name="connsiteY2297" fmla="*/ 1783995 h 2028111"/>
                <a:gd name="connsiteX2298" fmla="*/ 2070919 w 5714916"/>
                <a:gd name="connsiteY2298" fmla="*/ 1788380 h 2028111"/>
                <a:gd name="connsiteX2299" fmla="*/ 2054421 w 5714916"/>
                <a:gd name="connsiteY2299" fmla="*/ 1788380 h 2028111"/>
                <a:gd name="connsiteX2300" fmla="*/ 2054421 w 5714916"/>
                <a:gd name="connsiteY2300" fmla="*/ 1769168 h 2028111"/>
                <a:gd name="connsiteX2301" fmla="*/ 2042727 w 5714916"/>
                <a:gd name="connsiteY2301" fmla="*/ 1769168 h 2028111"/>
                <a:gd name="connsiteX2302" fmla="*/ 2042727 w 5714916"/>
                <a:gd name="connsiteY2302" fmla="*/ 1783159 h 2028111"/>
                <a:gd name="connsiteX2303" fmla="*/ 2037089 w 5714916"/>
                <a:gd name="connsiteY2303" fmla="*/ 1783159 h 2028111"/>
                <a:gd name="connsiteX2304" fmla="*/ 2037089 w 5714916"/>
                <a:gd name="connsiteY2304" fmla="*/ 1809263 h 2028111"/>
                <a:gd name="connsiteX2305" fmla="*/ 2030615 w 5714916"/>
                <a:gd name="connsiteY2305" fmla="*/ 1809263 h 2028111"/>
                <a:gd name="connsiteX2306" fmla="*/ 2030615 w 5714916"/>
                <a:gd name="connsiteY2306" fmla="*/ 1828474 h 2028111"/>
                <a:gd name="connsiteX2307" fmla="*/ 2025812 w 5714916"/>
                <a:gd name="connsiteY2307" fmla="*/ 1828474 h 2028111"/>
                <a:gd name="connsiteX2308" fmla="*/ 2025812 w 5714916"/>
                <a:gd name="connsiteY2308" fmla="*/ 1847269 h 2028111"/>
                <a:gd name="connsiteX2309" fmla="*/ 2019339 w 5714916"/>
                <a:gd name="connsiteY2309" fmla="*/ 1847269 h 2028111"/>
                <a:gd name="connsiteX2310" fmla="*/ 2019339 w 5714916"/>
                <a:gd name="connsiteY2310" fmla="*/ 1868986 h 2028111"/>
                <a:gd name="connsiteX2311" fmla="*/ 2014536 w 5714916"/>
                <a:gd name="connsiteY2311" fmla="*/ 1868986 h 2028111"/>
                <a:gd name="connsiteX2312" fmla="*/ 2014536 w 5714916"/>
                <a:gd name="connsiteY2312" fmla="*/ 1876922 h 2028111"/>
                <a:gd name="connsiteX2313" fmla="*/ 2007645 w 5714916"/>
                <a:gd name="connsiteY2313" fmla="*/ 1876922 h 2028111"/>
                <a:gd name="connsiteX2314" fmla="*/ 2007645 w 5714916"/>
                <a:gd name="connsiteY2314" fmla="*/ 1881307 h 2028111"/>
                <a:gd name="connsiteX2315" fmla="*/ 2002424 w 5714916"/>
                <a:gd name="connsiteY2315" fmla="*/ 1881307 h 2028111"/>
                <a:gd name="connsiteX2316" fmla="*/ 2002424 w 5714916"/>
                <a:gd name="connsiteY2316" fmla="*/ 1878175 h 2028111"/>
                <a:gd name="connsiteX2317" fmla="*/ 1995950 w 5714916"/>
                <a:gd name="connsiteY2317" fmla="*/ 1878175 h 2028111"/>
                <a:gd name="connsiteX2318" fmla="*/ 1995950 w 5714916"/>
                <a:gd name="connsiteY2318" fmla="*/ 1835992 h 2028111"/>
                <a:gd name="connsiteX2319" fmla="*/ 1991565 w 5714916"/>
                <a:gd name="connsiteY2319" fmla="*/ 1835992 h 2028111"/>
                <a:gd name="connsiteX2320" fmla="*/ 1991565 w 5714916"/>
                <a:gd name="connsiteY2320" fmla="*/ 1810724 h 2028111"/>
                <a:gd name="connsiteX2321" fmla="*/ 1985927 w 5714916"/>
                <a:gd name="connsiteY2321" fmla="*/ 1810724 h 2028111"/>
                <a:gd name="connsiteX2322" fmla="*/ 1985927 w 5714916"/>
                <a:gd name="connsiteY2322" fmla="*/ 1806339 h 2028111"/>
                <a:gd name="connsiteX2323" fmla="*/ 1977991 w 5714916"/>
                <a:gd name="connsiteY2323" fmla="*/ 1806339 h 2028111"/>
                <a:gd name="connsiteX2324" fmla="*/ 1977991 w 5714916"/>
                <a:gd name="connsiteY2324" fmla="*/ 1860842 h 2028111"/>
                <a:gd name="connsiteX2325" fmla="*/ 1972353 w 5714916"/>
                <a:gd name="connsiteY2325" fmla="*/ 1860842 h 2028111"/>
                <a:gd name="connsiteX2326" fmla="*/ 1972353 w 5714916"/>
                <a:gd name="connsiteY2326" fmla="*/ 1910543 h 2028111"/>
                <a:gd name="connsiteX2327" fmla="*/ 1965462 w 5714916"/>
                <a:gd name="connsiteY2327" fmla="*/ 1910543 h 2028111"/>
                <a:gd name="connsiteX2328" fmla="*/ 1965462 w 5714916"/>
                <a:gd name="connsiteY2328" fmla="*/ 1859589 h 2028111"/>
                <a:gd name="connsiteX2329" fmla="*/ 1960241 w 5714916"/>
                <a:gd name="connsiteY2329" fmla="*/ 1859589 h 2028111"/>
                <a:gd name="connsiteX2330" fmla="*/ 1960241 w 5714916"/>
                <a:gd name="connsiteY2330" fmla="*/ 1811142 h 2028111"/>
                <a:gd name="connsiteX2331" fmla="*/ 1949382 w 5714916"/>
                <a:gd name="connsiteY2331" fmla="*/ 1811142 h 2028111"/>
                <a:gd name="connsiteX2332" fmla="*/ 1949382 w 5714916"/>
                <a:gd name="connsiteY2332" fmla="*/ 1831607 h 2028111"/>
                <a:gd name="connsiteX2333" fmla="*/ 1942909 w 5714916"/>
                <a:gd name="connsiteY2333" fmla="*/ 1831607 h 2028111"/>
                <a:gd name="connsiteX2334" fmla="*/ 1942909 w 5714916"/>
                <a:gd name="connsiteY2334" fmla="*/ 1858963 h 2028111"/>
                <a:gd name="connsiteX2335" fmla="*/ 1938106 w 5714916"/>
                <a:gd name="connsiteY2335" fmla="*/ 1858963 h 2028111"/>
                <a:gd name="connsiteX2336" fmla="*/ 1938106 w 5714916"/>
                <a:gd name="connsiteY2336" fmla="*/ 1846851 h 2028111"/>
                <a:gd name="connsiteX2337" fmla="*/ 1931632 w 5714916"/>
                <a:gd name="connsiteY2337" fmla="*/ 1846851 h 2028111"/>
                <a:gd name="connsiteX2338" fmla="*/ 1931632 w 5714916"/>
                <a:gd name="connsiteY2338" fmla="*/ 1838080 h 2028111"/>
                <a:gd name="connsiteX2339" fmla="*/ 1925994 w 5714916"/>
                <a:gd name="connsiteY2339" fmla="*/ 1838080 h 2028111"/>
                <a:gd name="connsiteX2340" fmla="*/ 1925994 w 5714916"/>
                <a:gd name="connsiteY2340" fmla="*/ 1824924 h 2028111"/>
                <a:gd name="connsiteX2341" fmla="*/ 1919520 w 5714916"/>
                <a:gd name="connsiteY2341" fmla="*/ 1824924 h 2028111"/>
                <a:gd name="connsiteX2342" fmla="*/ 1919520 w 5714916"/>
                <a:gd name="connsiteY2342" fmla="*/ 1806130 h 2028111"/>
                <a:gd name="connsiteX2343" fmla="*/ 1913464 w 5714916"/>
                <a:gd name="connsiteY2343" fmla="*/ 1806130 h 2028111"/>
                <a:gd name="connsiteX2344" fmla="*/ 1913464 w 5714916"/>
                <a:gd name="connsiteY2344" fmla="*/ 1788171 h 2028111"/>
                <a:gd name="connsiteX2345" fmla="*/ 1906573 w 5714916"/>
                <a:gd name="connsiteY2345" fmla="*/ 1788171 h 2028111"/>
                <a:gd name="connsiteX2346" fmla="*/ 1906573 w 5714916"/>
                <a:gd name="connsiteY2346" fmla="*/ 1770212 h 2028111"/>
                <a:gd name="connsiteX2347" fmla="*/ 1903023 w 5714916"/>
                <a:gd name="connsiteY2347" fmla="*/ 1770212 h 2028111"/>
                <a:gd name="connsiteX2348" fmla="*/ 1903023 w 5714916"/>
                <a:gd name="connsiteY2348" fmla="*/ 1751418 h 2028111"/>
                <a:gd name="connsiteX2349" fmla="*/ 1895088 w 5714916"/>
                <a:gd name="connsiteY2349" fmla="*/ 1751418 h 2028111"/>
                <a:gd name="connsiteX2350" fmla="*/ 1895088 w 5714916"/>
                <a:gd name="connsiteY2350" fmla="*/ 1757056 h 2028111"/>
                <a:gd name="connsiteX2351" fmla="*/ 1891120 w 5714916"/>
                <a:gd name="connsiteY2351" fmla="*/ 1757056 h 2028111"/>
                <a:gd name="connsiteX2352" fmla="*/ 1891120 w 5714916"/>
                <a:gd name="connsiteY2352" fmla="*/ 1763112 h 2028111"/>
                <a:gd name="connsiteX2353" fmla="*/ 1884229 w 5714916"/>
                <a:gd name="connsiteY2353" fmla="*/ 1763112 h 2028111"/>
                <a:gd name="connsiteX2354" fmla="*/ 1884229 w 5714916"/>
                <a:gd name="connsiteY2354" fmla="*/ 1776268 h 2028111"/>
                <a:gd name="connsiteX2355" fmla="*/ 1878591 w 5714916"/>
                <a:gd name="connsiteY2355" fmla="*/ 1776268 h 2028111"/>
                <a:gd name="connsiteX2356" fmla="*/ 1878591 w 5714916"/>
                <a:gd name="connsiteY2356" fmla="*/ 1801954 h 2028111"/>
                <a:gd name="connsiteX2357" fmla="*/ 1872535 w 5714916"/>
                <a:gd name="connsiteY2357" fmla="*/ 1801954 h 2028111"/>
                <a:gd name="connsiteX2358" fmla="*/ 1872535 w 5714916"/>
                <a:gd name="connsiteY2358" fmla="*/ 1837662 h 2028111"/>
                <a:gd name="connsiteX2359" fmla="*/ 1867314 w 5714916"/>
                <a:gd name="connsiteY2359" fmla="*/ 1837662 h 2028111"/>
                <a:gd name="connsiteX2360" fmla="*/ 1867314 w 5714916"/>
                <a:gd name="connsiteY2360" fmla="*/ 1883813 h 2028111"/>
                <a:gd name="connsiteX2361" fmla="*/ 1860841 w 5714916"/>
                <a:gd name="connsiteY2361" fmla="*/ 1883813 h 2028111"/>
                <a:gd name="connsiteX2362" fmla="*/ 1860841 w 5714916"/>
                <a:gd name="connsiteY2362" fmla="*/ 1846851 h 2028111"/>
                <a:gd name="connsiteX2363" fmla="*/ 1856037 w 5714916"/>
                <a:gd name="connsiteY2363" fmla="*/ 1846851 h 2028111"/>
                <a:gd name="connsiteX2364" fmla="*/ 1856037 w 5714916"/>
                <a:gd name="connsiteY2364" fmla="*/ 1819077 h 2028111"/>
                <a:gd name="connsiteX2365" fmla="*/ 1850817 w 5714916"/>
                <a:gd name="connsiteY2365" fmla="*/ 1819077 h 2028111"/>
                <a:gd name="connsiteX2366" fmla="*/ 1850817 w 5714916"/>
                <a:gd name="connsiteY2366" fmla="*/ 1801118 h 2028111"/>
                <a:gd name="connsiteX2367" fmla="*/ 1843299 w 5714916"/>
                <a:gd name="connsiteY2367" fmla="*/ 1801118 h 2028111"/>
                <a:gd name="connsiteX2368" fmla="*/ 1843299 w 5714916"/>
                <a:gd name="connsiteY2368" fmla="*/ 1805921 h 2028111"/>
                <a:gd name="connsiteX2369" fmla="*/ 1832440 w 5714916"/>
                <a:gd name="connsiteY2369" fmla="*/ 1805921 h 2028111"/>
                <a:gd name="connsiteX2370" fmla="*/ 1832440 w 5714916"/>
                <a:gd name="connsiteY2370" fmla="*/ 1778565 h 2028111"/>
                <a:gd name="connsiteX2371" fmla="*/ 1826176 w 5714916"/>
                <a:gd name="connsiteY2371" fmla="*/ 1778565 h 2028111"/>
                <a:gd name="connsiteX2372" fmla="*/ 1826176 w 5714916"/>
                <a:gd name="connsiteY2372" fmla="*/ 1747659 h 2028111"/>
                <a:gd name="connsiteX2373" fmla="*/ 1814690 w 5714916"/>
                <a:gd name="connsiteY2373" fmla="*/ 1747659 h 2028111"/>
                <a:gd name="connsiteX2374" fmla="*/ 1814690 w 5714916"/>
                <a:gd name="connsiteY2374" fmla="*/ 1771256 h 2028111"/>
                <a:gd name="connsiteX2375" fmla="*/ 1807799 w 5714916"/>
                <a:gd name="connsiteY2375" fmla="*/ 1771256 h 2028111"/>
                <a:gd name="connsiteX2376" fmla="*/ 1807799 w 5714916"/>
                <a:gd name="connsiteY2376" fmla="*/ 1809680 h 2028111"/>
                <a:gd name="connsiteX2377" fmla="*/ 1796313 w 5714916"/>
                <a:gd name="connsiteY2377" fmla="*/ 1809680 h 2028111"/>
                <a:gd name="connsiteX2378" fmla="*/ 1796313 w 5714916"/>
                <a:gd name="connsiteY2378" fmla="*/ 1797151 h 2028111"/>
                <a:gd name="connsiteX2379" fmla="*/ 1792555 w 5714916"/>
                <a:gd name="connsiteY2379" fmla="*/ 1797151 h 2028111"/>
                <a:gd name="connsiteX2380" fmla="*/ 1792555 w 5714916"/>
                <a:gd name="connsiteY2380" fmla="*/ 1778774 h 2028111"/>
                <a:gd name="connsiteX2381" fmla="*/ 1774178 w 5714916"/>
                <a:gd name="connsiteY2381" fmla="*/ 1778774 h 2028111"/>
                <a:gd name="connsiteX2382" fmla="*/ 1774178 w 5714916"/>
                <a:gd name="connsiteY2382" fmla="*/ 1788797 h 2028111"/>
                <a:gd name="connsiteX2383" fmla="*/ 1767913 w 5714916"/>
                <a:gd name="connsiteY2383" fmla="*/ 1788797 h 2028111"/>
                <a:gd name="connsiteX2384" fmla="*/ 1767913 w 5714916"/>
                <a:gd name="connsiteY2384" fmla="*/ 1809889 h 2028111"/>
                <a:gd name="connsiteX2385" fmla="*/ 1763110 w 5714916"/>
                <a:gd name="connsiteY2385" fmla="*/ 1809889 h 2028111"/>
                <a:gd name="connsiteX2386" fmla="*/ 1763110 w 5714916"/>
                <a:gd name="connsiteY2386" fmla="*/ 1838289 h 2028111"/>
                <a:gd name="connsiteX2387" fmla="*/ 1756845 w 5714916"/>
                <a:gd name="connsiteY2387" fmla="*/ 1838289 h 2028111"/>
                <a:gd name="connsiteX2388" fmla="*/ 1756845 w 5714916"/>
                <a:gd name="connsiteY2388" fmla="*/ 1823671 h 2028111"/>
                <a:gd name="connsiteX2389" fmla="*/ 1752043 w 5714916"/>
                <a:gd name="connsiteY2389" fmla="*/ 1823671 h 2028111"/>
                <a:gd name="connsiteX2390" fmla="*/ 1752043 w 5714916"/>
                <a:gd name="connsiteY2390" fmla="*/ 1806756 h 2028111"/>
                <a:gd name="connsiteX2391" fmla="*/ 1744734 w 5714916"/>
                <a:gd name="connsiteY2391" fmla="*/ 1806756 h 2028111"/>
                <a:gd name="connsiteX2392" fmla="*/ 1744734 w 5714916"/>
                <a:gd name="connsiteY2392" fmla="*/ 1791095 h 2028111"/>
                <a:gd name="connsiteX2393" fmla="*/ 1738887 w 5714916"/>
                <a:gd name="connsiteY2393" fmla="*/ 1791095 h 2028111"/>
                <a:gd name="connsiteX2394" fmla="*/ 1738887 w 5714916"/>
                <a:gd name="connsiteY2394" fmla="*/ 1775433 h 2028111"/>
                <a:gd name="connsiteX2395" fmla="*/ 1732622 w 5714916"/>
                <a:gd name="connsiteY2395" fmla="*/ 1775433 h 2028111"/>
                <a:gd name="connsiteX2396" fmla="*/ 1732622 w 5714916"/>
                <a:gd name="connsiteY2396" fmla="*/ 1766036 h 2028111"/>
                <a:gd name="connsiteX2397" fmla="*/ 1725731 w 5714916"/>
                <a:gd name="connsiteY2397" fmla="*/ 1766036 h 2028111"/>
                <a:gd name="connsiteX2398" fmla="*/ 1725731 w 5714916"/>
                <a:gd name="connsiteY2398" fmla="*/ 1771883 h 2028111"/>
                <a:gd name="connsiteX2399" fmla="*/ 1719466 w 5714916"/>
                <a:gd name="connsiteY2399" fmla="*/ 1771883 h 2028111"/>
                <a:gd name="connsiteX2400" fmla="*/ 1719466 w 5714916"/>
                <a:gd name="connsiteY2400" fmla="*/ 1783368 h 2028111"/>
                <a:gd name="connsiteX2401" fmla="*/ 1715290 w 5714916"/>
                <a:gd name="connsiteY2401" fmla="*/ 1783368 h 2028111"/>
                <a:gd name="connsiteX2402" fmla="*/ 1715290 w 5714916"/>
                <a:gd name="connsiteY2402" fmla="*/ 1801745 h 2028111"/>
                <a:gd name="connsiteX2403" fmla="*/ 1709442 w 5714916"/>
                <a:gd name="connsiteY2403" fmla="*/ 1801745 h 2028111"/>
                <a:gd name="connsiteX2404" fmla="*/ 1709442 w 5714916"/>
                <a:gd name="connsiteY2404" fmla="*/ 1820121 h 2028111"/>
                <a:gd name="connsiteX2405" fmla="*/ 1709442 w 5714916"/>
                <a:gd name="connsiteY2405" fmla="*/ 1833277 h 2028111"/>
                <a:gd name="connsiteX2406" fmla="*/ 1702133 w 5714916"/>
                <a:gd name="connsiteY2406" fmla="*/ 1833277 h 2028111"/>
                <a:gd name="connsiteX2407" fmla="*/ 1702133 w 5714916"/>
                <a:gd name="connsiteY2407" fmla="*/ 1847477 h 2028111"/>
                <a:gd name="connsiteX2408" fmla="*/ 1696913 w 5714916"/>
                <a:gd name="connsiteY2408" fmla="*/ 1847477 h 2028111"/>
                <a:gd name="connsiteX2409" fmla="*/ 1696913 w 5714916"/>
                <a:gd name="connsiteY2409" fmla="*/ 1839124 h 2028111"/>
                <a:gd name="connsiteX2410" fmla="*/ 1691066 w 5714916"/>
                <a:gd name="connsiteY2410" fmla="*/ 1839124 h 2028111"/>
                <a:gd name="connsiteX2411" fmla="*/ 1691066 w 5714916"/>
                <a:gd name="connsiteY2411" fmla="*/ 1796107 h 2028111"/>
                <a:gd name="connsiteX2412" fmla="*/ 1686263 w 5714916"/>
                <a:gd name="connsiteY2412" fmla="*/ 1796107 h 2028111"/>
                <a:gd name="connsiteX2413" fmla="*/ 1686263 w 5714916"/>
                <a:gd name="connsiteY2413" fmla="*/ 1753506 h 2028111"/>
                <a:gd name="connsiteX2414" fmla="*/ 1679372 w 5714916"/>
                <a:gd name="connsiteY2414" fmla="*/ 1753506 h 2028111"/>
                <a:gd name="connsiteX2415" fmla="*/ 1679372 w 5714916"/>
                <a:gd name="connsiteY2415" fmla="*/ 1739933 h 2028111"/>
                <a:gd name="connsiteX2416" fmla="*/ 1674151 w 5714916"/>
                <a:gd name="connsiteY2416" fmla="*/ 1739933 h 2028111"/>
                <a:gd name="connsiteX2417" fmla="*/ 1674151 w 5714916"/>
                <a:gd name="connsiteY2417" fmla="*/ 1728447 h 2028111"/>
                <a:gd name="connsiteX2418" fmla="*/ 1662665 w 5714916"/>
                <a:gd name="connsiteY2418" fmla="*/ 1728447 h 2028111"/>
                <a:gd name="connsiteX2419" fmla="*/ 1662665 w 5714916"/>
                <a:gd name="connsiteY2419" fmla="*/ 1744735 h 2028111"/>
                <a:gd name="connsiteX2420" fmla="*/ 1656818 w 5714916"/>
                <a:gd name="connsiteY2420" fmla="*/ 1744735 h 2028111"/>
                <a:gd name="connsiteX2421" fmla="*/ 1656818 w 5714916"/>
                <a:gd name="connsiteY2421" fmla="*/ 1756847 h 2028111"/>
                <a:gd name="connsiteX2422" fmla="*/ 1635309 w 5714916"/>
                <a:gd name="connsiteY2422" fmla="*/ 1756847 h 2028111"/>
                <a:gd name="connsiteX2423" fmla="*/ 1635309 w 5714916"/>
                <a:gd name="connsiteY2423" fmla="*/ 1793183 h 2028111"/>
                <a:gd name="connsiteX2424" fmla="*/ 1627374 w 5714916"/>
                <a:gd name="connsiteY2424" fmla="*/ 1793183 h 2028111"/>
                <a:gd name="connsiteX2425" fmla="*/ 1627374 w 5714916"/>
                <a:gd name="connsiteY2425" fmla="*/ 1830563 h 2028111"/>
                <a:gd name="connsiteX2426" fmla="*/ 1621527 w 5714916"/>
                <a:gd name="connsiteY2426" fmla="*/ 1830563 h 2028111"/>
                <a:gd name="connsiteX2427" fmla="*/ 1621527 w 5714916"/>
                <a:gd name="connsiteY2427" fmla="*/ 1865854 h 2028111"/>
                <a:gd name="connsiteX2428" fmla="*/ 1615680 w 5714916"/>
                <a:gd name="connsiteY2428" fmla="*/ 1865854 h 2028111"/>
                <a:gd name="connsiteX2429" fmla="*/ 1615680 w 5714916"/>
                <a:gd name="connsiteY2429" fmla="*/ 1921610 h 2028111"/>
                <a:gd name="connsiteX2430" fmla="*/ 1608789 w 5714916"/>
                <a:gd name="connsiteY2430" fmla="*/ 1921610 h 2028111"/>
                <a:gd name="connsiteX2431" fmla="*/ 1608789 w 5714916"/>
                <a:gd name="connsiteY2431" fmla="*/ 1955231 h 2028111"/>
                <a:gd name="connsiteX2432" fmla="*/ 1603568 w 5714916"/>
                <a:gd name="connsiteY2432" fmla="*/ 1955231 h 2028111"/>
                <a:gd name="connsiteX2433" fmla="*/ 1603568 w 5714916"/>
                <a:gd name="connsiteY2433" fmla="*/ 1917434 h 2028111"/>
                <a:gd name="connsiteX2434" fmla="*/ 1598347 w 5714916"/>
                <a:gd name="connsiteY2434" fmla="*/ 1917434 h 2028111"/>
                <a:gd name="connsiteX2435" fmla="*/ 1598347 w 5714916"/>
                <a:gd name="connsiteY2435" fmla="*/ 1871701 h 2028111"/>
                <a:gd name="connsiteX2436" fmla="*/ 1593544 w 5714916"/>
                <a:gd name="connsiteY2436" fmla="*/ 1871701 h 2028111"/>
                <a:gd name="connsiteX2437" fmla="*/ 1593544 w 5714916"/>
                <a:gd name="connsiteY2437" fmla="*/ 1834322 h 2028111"/>
                <a:gd name="connsiteX2438" fmla="*/ 1588324 w 5714916"/>
                <a:gd name="connsiteY2438" fmla="*/ 1834322 h 2028111"/>
                <a:gd name="connsiteX2439" fmla="*/ 1588324 w 5714916"/>
                <a:gd name="connsiteY2439" fmla="*/ 1800074 h 2028111"/>
                <a:gd name="connsiteX2440" fmla="*/ 1582477 w 5714916"/>
                <a:gd name="connsiteY2440" fmla="*/ 1800074 h 2028111"/>
                <a:gd name="connsiteX2441" fmla="*/ 1582477 w 5714916"/>
                <a:gd name="connsiteY2441" fmla="*/ 1775850 h 2028111"/>
                <a:gd name="connsiteX2442" fmla="*/ 1569947 w 5714916"/>
                <a:gd name="connsiteY2442" fmla="*/ 1775850 h 2028111"/>
                <a:gd name="connsiteX2443" fmla="*/ 1569947 w 5714916"/>
                <a:gd name="connsiteY2443" fmla="*/ 1784203 h 2028111"/>
                <a:gd name="connsiteX2444" fmla="*/ 1557418 w 5714916"/>
                <a:gd name="connsiteY2444" fmla="*/ 1784203 h 2028111"/>
                <a:gd name="connsiteX2445" fmla="*/ 1557418 w 5714916"/>
                <a:gd name="connsiteY2445" fmla="*/ 1767289 h 2028111"/>
                <a:gd name="connsiteX2446" fmla="*/ 1546976 w 5714916"/>
                <a:gd name="connsiteY2446" fmla="*/ 1767289 h 2028111"/>
                <a:gd name="connsiteX2447" fmla="*/ 1546976 w 5714916"/>
                <a:gd name="connsiteY2447" fmla="*/ 1783577 h 2028111"/>
                <a:gd name="connsiteX2448" fmla="*/ 1539668 w 5714916"/>
                <a:gd name="connsiteY2448" fmla="*/ 1783577 h 2028111"/>
                <a:gd name="connsiteX2449" fmla="*/ 1539668 w 5714916"/>
                <a:gd name="connsiteY2449" fmla="*/ 1824507 h 2028111"/>
                <a:gd name="connsiteX2450" fmla="*/ 1535491 w 5714916"/>
                <a:gd name="connsiteY2450" fmla="*/ 1824507 h 2028111"/>
                <a:gd name="connsiteX2451" fmla="*/ 1535491 w 5714916"/>
                <a:gd name="connsiteY2451" fmla="*/ 1868151 h 2028111"/>
                <a:gd name="connsiteX2452" fmla="*/ 1529644 w 5714916"/>
                <a:gd name="connsiteY2452" fmla="*/ 1868151 h 2028111"/>
                <a:gd name="connsiteX2453" fmla="*/ 1529644 w 5714916"/>
                <a:gd name="connsiteY2453" fmla="*/ 1833486 h 2028111"/>
                <a:gd name="connsiteX2454" fmla="*/ 1523379 w 5714916"/>
                <a:gd name="connsiteY2454" fmla="*/ 1833486 h 2028111"/>
                <a:gd name="connsiteX2455" fmla="*/ 1523379 w 5714916"/>
                <a:gd name="connsiteY2455" fmla="*/ 1801327 h 2028111"/>
                <a:gd name="connsiteX2456" fmla="*/ 1518159 w 5714916"/>
                <a:gd name="connsiteY2456" fmla="*/ 1801327 h 2028111"/>
                <a:gd name="connsiteX2457" fmla="*/ 1518159 w 5714916"/>
                <a:gd name="connsiteY2457" fmla="*/ 1783995 h 2028111"/>
                <a:gd name="connsiteX2458" fmla="*/ 1513356 w 5714916"/>
                <a:gd name="connsiteY2458" fmla="*/ 1783995 h 2028111"/>
                <a:gd name="connsiteX2459" fmla="*/ 1513356 w 5714916"/>
                <a:gd name="connsiteY2459" fmla="*/ 1779192 h 2028111"/>
                <a:gd name="connsiteX2460" fmla="*/ 1506047 w 5714916"/>
                <a:gd name="connsiteY2460" fmla="*/ 1779192 h 2028111"/>
                <a:gd name="connsiteX2461" fmla="*/ 1506047 w 5714916"/>
                <a:gd name="connsiteY2461" fmla="*/ 1775015 h 2028111"/>
                <a:gd name="connsiteX2462" fmla="*/ 1500200 w 5714916"/>
                <a:gd name="connsiteY2462" fmla="*/ 1775015 h 2028111"/>
                <a:gd name="connsiteX2463" fmla="*/ 1500200 w 5714916"/>
                <a:gd name="connsiteY2463" fmla="*/ 1760815 h 2028111"/>
                <a:gd name="connsiteX2464" fmla="*/ 1495397 w 5714916"/>
                <a:gd name="connsiteY2464" fmla="*/ 1760815 h 2028111"/>
                <a:gd name="connsiteX2465" fmla="*/ 1495397 w 5714916"/>
                <a:gd name="connsiteY2465" fmla="*/ 1733459 h 2028111"/>
                <a:gd name="connsiteX2466" fmla="*/ 1482241 w 5714916"/>
                <a:gd name="connsiteY2466" fmla="*/ 1733459 h 2028111"/>
                <a:gd name="connsiteX2467" fmla="*/ 1482241 w 5714916"/>
                <a:gd name="connsiteY2467" fmla="*/ 1752880 h 2028111"/>
                <a:gd name="connsiteX2468" fmla="*/ 1477020 w 5714916"/>
                <a:gd name="connsiteY2468" fmla="*/ 1752880 h 2028111"/>
                <a:gd name="connsiteX2469" fmla="*/ 1477020 w 5714916"/>
                <a:gd name="connsiteY2469" fmla="*/ 1775433 h 2028111"/>
                <a:gd name="connsiteX2470" fmla="*/ 1471799 w 5714916"/>
                <a:gd name="connsiteY2470" fmla="*/ 1775433 h 2028111"/>
                <a:gd name="connsiteX2471" fmla="*/ 1471799 w 5714916"/>
                <a:gd name="connsiteY2471" fmla="*/ 1784830 h 2028111"/>
                <a:gd name="connsiteX2472" fmla="*/ 1459270 w 5714916"/>
                <a:gd name="connsiteY2472" fmla="*/ 1784830 h 2028111"/>
                <a:gd name="connsiteX2473" fmla="*/ 1459270 w 5714916"/>
                <a:gd name="connsiteY2473" fmla="*/ 1789633 h 2028111"/>
                <a:gd name="connsiteX2474" fmla="*/ 1447158 w 5714916"/>
                <a:gd name="connsiteY2474" fmla="*/ 1789633 h 2028111"/>
                <a:gd name="connsiteX2475" fmla="*/ 1447158 w 5714916"/>
                <a:gd name="connsiteY2475" fmla="*/ 1784830 h 2028111"/>
                <a:gd name="connsiteX2476" fmla="*/ 1438179 w 5714916"/>
                <a:gd name="connsiteY2476" fmla="*/ 1784830 h 2028111"/>
                <a:gd name="connsiteX2477" fmla="*/ 1438179 w 5714916"/>
                <a:gd name="connsiteY2477" fmla="*/ 1774806 h 2028111"/>
                <a:gd name="connsiteX2478" fmla="*/ 1431287 w 5714916"/>
                <a:gd name="connsiteY2478" fmla="*/ 1774806 h 2028111"/>
                <a:gd name="connsiteX2479" fmla="*/ 1431287 w 5714916"/>
                <a:gd name="connsiteY2479" fmla="*/ 1757474 h 2028111"/>
                <a:gd name="connsiteX2480" fmla="*/ 1413955 w 5714916"/>
                <a:gd name="connsiteY2480" fmla="*/ 1757474 h 2028111"/>
                <a:gd name="connsiteX2481" fmla="*/ 1413955 w 5714916"/>
                <a:gd name="connsiteY2481" fmla="*/ 1770630 h 2028111"/>
                <a:gd name="connsiteX2482" fmla="*/ 1406646 w 5714916"/>
                <a:gd name="connsiteY2482" fmla="*/ 1770630 h 2028111"/>
                <a:gd name="connsiteX2483" fmla="*/ 1406646 w 5714916"/>
                <a:gd name="connsiteY2483" fmla="*/ 1801536 h 2028111"/>
                <a:gd name="connsiteX2484" fmla="*/ 1400381 w 5714916"/>
                <a:gd name="connsiteY2484" fmla="*/ 1801536 h 2028111"/>
                <a:gd name="connsiteX2485" fmla="*/ 1400381 w 5714916"/>
                <a:gd name="connsiteY2485" fmla="*/ 1838916 h 2028111"/>
                <a:gd name="connsiteX2486" fmla="*/ 1395160 w 5714916"/>
                <a:gd name="connsiteY2486" fmla="*/ 1838916 h 2028111"/>
                <a:gd name="connsiteX2487" fmla="*/ 1395160 w 5714916"/>
                <a:gd name="connsiteY2487" fmla="*/ 1868360 h 2028111"/>
                <a:gd name="connsiteX2488" fmla="*/ 1389940 w 5714916"/>
                <a:gd name="connsiteY2488" fmla="*/ 1868360 h 2028111"/>
                <a:gd name="connsiteX2489" fmla="*/ 1389940 w 5714916"/>
                <a:gd name="connsiteY2489" fmla="*/ 1883604 h 2028111"/>
                <a:gd name="connsiteX2490" fmla="*/ 1385137 w 5714916"/>
                <a:gd name="connsiteY2490" fmla="*/ 1883604 h 2028111"/>
                <a:gd name="connsiteX2491" fmla="*/ 1385137 w 5714916"/>
                <a:gd name="connsiteY2491" fmla="*/ 1895089 h 2028111"/>
                <a:gd name="connsiteX2492" fmla="*/ 1378246 w 5714916"/>
                <a:gd name="connsiteY2492" fmla="*/ 1895089 h 2028111"/>
                <a:gd name="connsiteX2493" fmla="*/ 1378246 w 5714916"/>
                <a:gd name="connsiteY2493" fmla="*/ 1847269 h 2028111"/>
                <a:gd name="connsiteX2494" fmla="*/ 1371981 w 5714916"/>
                <a:gd name="connsiteY2494" fmla="*/ 1847269 h 2028111"/>
                <a:gd name="connsiteX2495" fmla="*/ 1371981 w 5714916"/>
                <a:gd name="connsiteY2495" fmla="*/ 1798404 h 2028111"/>
                <a:gd name="connsiteX2496" fmla="*/ 1364672 w 5714916"/>
                <a:gd name="connsiteY2496" fmla="*/ 1798404 h 2028111"/>
                <a:gd name="connsiteX2497" fmla="*/ 1364672 w 5714916"/>
                <a:gd name="connsiteY2497" fmla="*/ 1803206 h 2028111"/>
                <a:gd name="connsiteX2498" fmla="*/ 1355275 w 5714916"/>
                <a:gd name="connsiteY2498" fmla="*/ 1803206 h 2028111"/>
                <a:gd name="connsiteX2499" fmla="*/ 1355275 w 5714916"/>
                <a:gd name="connsiteY2499" fmla="*/ 1818451 h 2028111"/>
                <a:gd name="connsiteX2500" fmla="*/ 1349010 w 5714916"/>
                <a:gd name="connsiteY2500" fmla="*/ 1818451 h 2028111"/>
                <a:gd name="connsiteX2501" fmla="*/ 1349010 w 5714916"/>
                <a:gd name="connsiteY2501" fmla="*/ 1857919 h 2028111"/>
                <a:gd name="connsiteX2502" fmla="*/ 1342745 w 5714916"/>
                <a:gd name="connsiteY2502" fmla="*/ 1857919 h 2028111"/>
                <a:gd name="connsiteX2503" fmla="*/ 1342745 w 5714916"/>
                <a:gd name="connsiteY2503" fmla="*/ 1897804 h 2028111"/>
                <a:gd name="connsiteX2504" fmla="*/ 1332304 w 5714916"/>
                <a:gd name="connsiteY2504" fmla="*/ 1897804 h 2028111"/>
                <a:gd name="connsiteX2505" fmla="*/ 1332304 w 5714916"/>
                <a:gd name="connsiteY2505" fmla="*/ 1842674 h 2028111"/>
                <a:gd name="connsiteX2506" fmla="*/ 1325413 w 5714916"/>
                <a:gd name="connsiteY2506" fmla="*/ 1842674 h 2028111"/>
                <a:gd name="connsiteX2507" fmla="*/ 1325413 w 5714916"/>
                <a:gd name="connsiteY2507" fmla="*/ 1802162 h 2028111"/>
                <a:gd name="connsiteX2508" fmla="*/ 1313927 w 5714916"/>
                <a:gd name="connsiteY2508" fmla="*/ 1802162 h 2028111"/>
                <a:gd name="connsiteX2509" fmla="*/ 1313927 w 5714916"/>
                <a:gd name="connsiteY2509" fmla="*/ 1828892 h 2028111"/>
                <a:gd name="connsiteX2510" fmla="*/ 1307663 w 5714916"/>
                <a:gd name="connsiteY2510" fmla="*/ 1828892 h 2028111"/>
                <a:gd name="connsiteX2511" fmla="*/ 1307663 w 5714916"/>
                <a:gd name="connsiteY2511" fmla="*/ 1837872 h 2028111"/>
                <a:gd name="connsiteX2512" fmla="*/ 1302860 w 5714916"/>
                <a:gd name="connsiteY2512" fmla="*/ 1837872 h 2028111"/>
                <a:gd name="connsiteX2513" fmla="*/ 1302860 w 5714916"/>
                <a:gd name="connsiteY2513" fmla="*/ 1801536 h 2028111"/>
                <a:gd name="connsiteX2514" fmla="*/ 1296595 w 5714916"/>
                <a:gd name="connsiteY2514" fmla="*/ 1801536 h 2028111"/>
                <a:gd name="connsiteX2515" fmla="*/ 1296595 w 5714916"/>
                <a:gd name="connsiteY2515" fmla="*/ 1793183 h 2028111"/>
                <a:gd name="connsiteX2516" fmla="*/ 1284066 w 5714916"/>
                <a:gd name="connsiteY2516" fmla="*/ 1793183 h 2028111"/>
                <a:gd name="connsiteX2517" fmla="*/ 1284066 w 5714916"/>
                <a:gd name="connsiteY2517" fmla="*/ 1843092 h 2028111"/>
                <a:gd name="connsiteX2518" fmla="*/ 1279263 w 5714916"/>
                <a:gd name="connsiteY2518" fmla="*/ 1843092 h 2028111"/>
                <a:gd name="connsiteX2519" fmla="*/ 1279263 w 5714916"/>
                <a:gd name="connsiteY2519" fmla="*/ 1880472 h 2028111"/>
                <a:gd name="connsiteX2520" fmla="*/ 1273416 w 5714916"/>
                <a:gd name="connsiteY2520" fmla="*/ 1880472 h 2028111"/>
                <a:gd name="connsiteX2521" fmla="*/ 1273416 w 5714916"/>
                <a:gd name="connsiteY2521" fmla="*/ 1832651 h 2028111"/>
                <a:gd name="connsiteX2522" fmla="*/ 1267568 w 5714916"/>
                <a:gd name="connsiteY2522" fmla="*/ 1832651 h 2028111"/>
                <a:gd name="connsiteX2523" fmla="*/ 1267568 w 5714916"/>
                <a:gd name="connsiteY2523" fmla="*/ 1773762 h 2028111"/>
                <a:gd name="connsiteX2524" fmla="*/ 1255457 w 5714916"/>
                <a:gd name="connsiteY2524" fmla="*/ 1773762 h 2028111"/>
                <a:gd name="connsiteX2525" fmla="*/ 1255457 w 5714916"/>
                <a:gd name="connsiteY2525" fmla="*/ 1784203 h 2028111"/>
                <a:gd name="connsiteX2526" fmla="*/ 1250236 w 5714916"/>
                <a:gd name="connsiteY2526" fmla="*/ 1784203 h 2028111"/>
                <a:gd name="connsiteX2527" fmla="*/ 1250236 w 5714916"/>
                <a:gd name="connsiteY2527" fmla="*/ 1801536 h 2028111"/>
                <a:gd name="connsiteX2528" fmla="*/ 1245015 w 5714916"/>
                <a:gd name="connsiteY2528" fmla="*/ 1801536 h 2028111"/>
                <a:gd name="connsiteX2529" fmla="*/ 1245015 w 5714916"/>
                <a:gd name="connsiteY2529" fmla="*/ 1793601 h 2028111"/>
                <a:gd name="connsiteX2530" fmla="*/ 1237080 w 5714916"/>
                <a:gd name="connsiteY2530" fmla="*/ 1793601 h 2028111"/>
                <a:gd name="connsiteX2531" fmla="*/ 1237080 w 5714916"/>
                <a:gd name="connsiteY2531" fmla="*/ 1784621 h 2028111"/>
                <a:gd name="connsiteX2532" fmla="*/ 1231859 w 5714916"/>
                <a:gd name="connsiteY2532" fmla="*/ 1784621 h 2028111"/>
                <a:gd name="connsiteX2533" fmla="*/ 1231859 w 5714916"/>
                <a:gd name="connsiteY2533" fmla="*/ 1770421 h 2028111"/>
                <a:gd name="connsiteX2534" fmla="*/ 1224968 w 5714916"/>
                <a:gd name="connsiteY2534" fmla="*/ 1770421 h 2028111"/>
                <a:gd name="connsiteX2535" fmla="*/ 1224968 w 5714916"/>
                <a:gd name="connsiteY2535" fmla="*/ 1752044 h 2028111"/>
                <a:gd name="connsiteX2536" fmla="*/ 1214944 w 5714916"/>
                <a:gd name="connsiteY2536" fmla="*/ 1752044 h 2028111"/>
                <a:gd name="connsiteX2537" fmla="*/ 1214944 w 5714916"/>
                <a:gd name="connsiteY2537" fmla="*/ 1770421 h 2028111"/>
                <a:gd name="connsiteX2538" fmla="*/ 1208680 w 5714916"/>
                <a:gd name="connsiteY2538" fmla="*/ 1770421 h 2028111"/>
                <a:gd name="connsiteX2539" fmla="*/ 1208680 w 5714916"/>
                <a:gd name="connsiteY2539" fmla="*/ 1810306 h 2028111"/>
                <a:gd name="connsiteX2540" fmla="*/ 1203459 w 5714916"/>
                <a:gd name="connsiteY2540" fmla="*/ 1810306 h 2028111"/>
                <a:gd name="connsiteX2541" fmla="*/ 1203459 w 5714916"/>
                <a:gd name="connsiteY2541" fmla="*/ 1846642 h 2028111"/>
                <a:gd name="connsiteX2542" fmla="*/ 1197194 w 5714916"/>
                <a:gd name="connsiteY2542" fmla="*/ 1846642 h 2028111"/>
                <a:gd name="connsiteX2543" fmla="*/ 1197194 w 5714916"/>
                <a:gd name="connsiteY2543" fmla="*/ 1842674 h 2028111"/>
                <a:gd name="connsiteX2544" fmla="*/ 1185291 w 5714916"/>
                <a:gd name="connsiteY2544" fmla="*/ 1842674 h 2028111"/>
                <a:gd name="connsiteX2545" fmla="*/ 1185291 w 5714916"/>
                <a:gd name="connsiteY2545" fmla="*/ 1837662 h 2028111"/>
                <a:gd name="connsiteX2546" fmla="*/ 1179653 w 5714916"/>
                <a:gd name="connsiteY2546" fmla="*/ 1837662 h 2028111"/>
                <a:gd name="connsiteX2547" fmla="*/ 1179653 w 5714916"/>
                <a:gd name="connsiteY2547" fmla="*/ 1829310 h 2028111"/>
                <a:gd name="connsiteX2548" fmla="*/ 1174015 w 5714916"/>
                <a:gd name="connsiteY2548" fmla="*/ 1829310 h 2028111"/>
                <a:gd name="connsiteX2549" fmla="*/ 1174015 w 5714916"/>
                <a:gd name="connsiteY2549" fmla="*/ 1820748 h 2028111"/>
                <a:gd name="connsiteX2550" fmla="*/ 1167541 w 5714916"/>
                <a:gd name="connsiteY2550" fmla="*/ 1820748 h 2028111"/>
                <a:gd name="connsiteX2551" fmla="*/ 1167541 w 5714916"/>
                <a:gd name="connsiteY2551" fmla="*/ 1815110 h 2028111"/>
                <a:gd name="connsiteX2552" fmla="*/ 1161694 w 5714916"/>
                <a:gd name="connsiteY2552" fmla="*/ 1815110 h 2028111"/>
                <a:gd name="connsiteX2553" fmla="*/ 1161694 w 5714916"/>
                <a:gd name="connsiteY2553" fmla="*/ 1810515 h 2028111"/>
                <a:gd name="connsiteX2554" fmla="*/ 1155847 w 5714916"/>
                <a:gd name="connsiteY2554" fmla="*/ 1810515 h 2028111"/>
                <a:gd name="connsiteX2555" fmla="*/ 1155847 w 5714916"/>
                <a:gd name="connsiteY2555" fmla="*/ 1797359 h 2028111"/>
                <a:gd name="connsiteX2556" fmla="*/ 1149373 w 5714916"/>
                <a:gd name="connsiteY2556" fmla="*/ 1797359 h 2028111"/>
                <a:gd name="connsiteX2557" fmla="*/ 1149373 w 5714916"/>
                <a:gd name="connsiteY2557" fmla="*/ 1761233 h 2028111"/>
                <a:gd name="connsiteX2558" fmla="*/ 1144153 w 5714916"/>
                <a:gd name="connsiteY2558" fmla="*/ 1761233 h 2028111"/>
                <a:gd name="connsiteX2559" fmla="*/ 1144153 w 5714916"/>
                <a:gd name="connsiteY2559" fmla="*/ 1729491 h 2028111"/>
                <a:gd name="connsiteX2560" fmla="*/ 1132459 w 5714916"/>
                <a:gd name="connsiteY2560" fmla="*/ 1729491 h 2028111"/>
                <a:gd name="connsiteX2561" fmla="*/ 1132459 w 5714916"/>
                <a:gd name="connsiteY2561" fmla="*/ 1748077 h 2028111"/>
                <a:gd name="connsiteX2562" fmla="*/ 1125985 w 5714916"/>
                <a:gd name="connsiteY2562" fmla="*/ 1748077 h 2028111"/>
                <a:gd name="connsiteX2563" fmla="*/ 1125985 w 5714916"/>
                <a:gd name="connsiteY2563" fmla="*/ 1756430 h 2028111"/>
                <a:gd name="connsiteX2564" fmla="*/ 1103850 w 5714916"/>
                <a:gd name="connsiteY2564" fmla="*/ 1756430 h 2028111"/>
                <a:gd name="connsiteX2565" fmla="*/ 1103850 w 5714916"/>
                <a:gd name="connsiteY2565" fmla="*/ 1770421 h 2028111"/>
                <a:gd name="connsiteX2566" fmla="*/ 1097167 w 5714916"/>
                <a:gd name="connsiteY2566" fmla="*/ 1770421 h 2028111"/>
                <a:gd name="connsiteX2567" fmla="*/ 1097167 w 5714916"/>
                <a:gd name="connsiteY2567" fmla="*/ 1774389 h 2028111"/>
                <a:gd name="connsiteX2568" fmla="*/ 1091320 w 5714916"/>
                <a:gd name="connsiteY2568" fmla="*/ 1774389 h 2028111"/>
                <a:gd name="connsiteX2569" fmla="*/ 1091320 w 5714916"/>
                <a:gd name="connsiteY2569" fmla="*/ 1752044 h 2028111"/>
                <a:gd name="connsiteX2570" fmla="*/ 1086099 w 5714916"/>
                <a:gd name="connsiteY2570" fmla="*/ 1752044 h 2028111"/>
                <a:gd name="connsiteX2571" fmla="*/ 1086099 w 5714916"/>
                <a:gd name="connsiteY2571" fmla="*/ 1729909 h 2028111"/>
                <a:gd name="connsiteX2572" fmla="*/ 1073988 w 5714916"/>
                <a:gd name="connsiteY2572" fmla="*/ 1729909 h 2028111"/>
                <a:gd name="connsiteX2573" fmla="*/ 1073988 w 5714916"/>
                <a:gd name="connsiteY2573" fmla="*/ 1751418 h 2028111"/>
                <a:gd name="connsiteX2574" fmla="*/ 1067514 w 5714916"/>
                <a:gd name="connsiteY2574" fmla="*/ 1751418 h 2028111"/>
                <a:gd name="connsiteX2575" fmla="*/ 1067514 w 5714916"/>
                <a:gd name="connsiteY2575" fmla="*/ 1782533 h 2028111"/>
                <a:gd name="connsiteX2576" fmla="*/ 1063546 w 5714916"/>
                <a:gd name="connsiteY2576" fmla="*/ 1782533 h 2028111"/>
                <a:gd name="connsiteX2577" fmla="*/ 1063546 w 5714916"/>
                <a:gd name="connsiteY2577" fmla="*/ 1770212 h 2028111"/>
                <a:gd name="connsiteX2578" fmla="*/ 1056864 w 5714916"/>
                <a:gd name="connsiteY2578" fmla="*/ 1770212 h 2028111"/>
                <a:gd name="connsiteX2579" fmla="*/ 1056864 w 5714916"/>
                <a:gd name="connsiteY2579" fmla="*/ 1761024 h 2028111"/>
                <a:gd name="connsiteX2580" fmla="*/ 1050599 w 5714916"/>
                <a:gd name="connsiteY2580" fmla="*/ 1761024 h 2028111"/>
                <a:gd name="connsiteX2581" fmla="*/ 1050599 w 5714916"/>
                <a:gd name="connsiteY2581" fmla="*/ 1752044 h 2028111"/>
                <a:gd name="connsiteX2582" fmla="*/ 1044961 w 5714916"/>
                <a:gd name="connsiteY2582" fmla="*/ 1752044 h 2028111"/>
                <a:gd name="connsiteX2583" fmla="*/ 1044961 w 5714916"/>
                <a:gd name="connsiteY2583" fmla="*/ 1747242 h 2028111"/>
                <a:gd name="connsiteX2584" fmla="*/ 1033058 w 5714916"/>
                <a:gd name="connsiteY2584" fmla="*/ 1747242 h 2028111"/>
                <a:gd name="connsiteX2585" fmla="*/ 1033058 w 5714916"/>
                <a:gd name="connsiteY2585" fmla="*/ 1751627 h 2028111"/>
                <a:gd name="connsiteX2586" fmla="*/ 1027002 w 5714916"/>
                <a:gd name="connsiteY2586" fmla="*/ 1751627 h 2028111"/>
                <a:gd name="connsiteX2587" fmla="*/ 1027002 w 5714916"/>
                <a:gd name="connsiteY2587" fmla="*/ 1760815 h 2028111"/>
                <a:gd name="connsiteX2588" fmla="*/ 1020946 w 5714916"/>
                <a:gd name="connsiteY2588" fmla="*/ 1760815 h 2028111"/>
                <a:gd name="connsiteX2589" fmla="*/ 1020946 w 5714916"/>
                <a:gd name="connsiteY2589" fmla="*/ 1770212 h 2028111"/>
                <a:gd name="connsiteX2590" fmla="*/ 1003405 w 5714916"/>
                <a:gd name="connsiteY2590" fmla="*/ 1770212 h 2028111"/>
                <a:gd name="connsiteX2591" fmla="*/ 1003405 w 5714916"/>
                <a:gd name="connsiteY2591" fmla="*/ 1756430 h 2028111"/>
                <a:gd name="connsiteX2592" fmla="*/ 998184 w 5714916"/>
                <a:gd name="connsiteY2592" fmla="*/ 1756430 h 2028111"/>
                <a:gd name="connsiteX2593" fmla="*/ 998184 w 5714916"/>
                <a:gd name="connsiteY2593" fmla="*/ 1733877 h 2028111"/>
                <a:gd name="connsiteX2594" fmla="*/ 980434 w 5714916"/>
                <a:gd name="connsiteY2594" fmla="*/ 1733877 h 2028111"/>
                <a:gd name="connsiteX2595" fmla="*/ 980434 w 5714916"/>
                <a:gd name="connsiteY2595" fmla="*/ 1765409 h 2028111"/>
                <a:gd name="connsiteX2596" fmla="*/ 974378 w 5714916"/>
                <a:gd name="connsiteY2596" fmla="*/ 1765409 h 2028111"/>
                <a:gd name="connsiteX2597" fmla="*/ 974378 w 5714916"/>
                <a:gd name="connsiteY2597" fmla="*/ 1788171 h 2028111"/>
                <a:gd name="connsiteX2598" fmla="*/ 968740 w 5714916"/>
                <a:gd name="connsiteY2598" fmla="*/ 1788171 h 2028111"/>
                <a:gd name="connsiteX2599" fmla="*/ 968740 w 5714916"/>
                <a:gd name="connsiteY2599" fmla="*/ 1801745 h 2028111"/>
                <a:gd name="connsiteX2600" fmla="*/ 962475 w 5714916"/>
                <a:gd name="connsiteY2600" fmla="*/ 1801745 h 2028111"/>
                <a:gd name="connsiteX2601" fmla="*/ 962475 w 5714916"/>
                <a:gd name="connsiteY2601" fmla="*/ 1811142 h 2028111"/>
                <a:gd name="connsiteX2602" fmla="*/ 957254 w 5714916"/>
                <a:gd name="connsiteY2602" fmla="*/ 1811142 h 2028111"/>
                <a:gd name="connsiteX2603" fmla="*/ 957254 w 5714916"/>
                <a:gd name="connsiteY2603" fmla="*/ 1793392 h 2028111"/>
                <a:gd name="connsiteX2604" fmla="*/ 951198 w 5714916"/>
                <a:gd name="connsiteY2604" fmla="*/ 1793392 h 2028111"/>
                <a:gd name="connsiteX2605" fmla="*/ 951198 w 5714916"/>
                <a:gd name="connsiteY2605" fmla="*/ 1766244 h 2028111"/>
                <a:gd name="connsiteX2606" fmla="*/ 944725 w 5714916"/>
                <a:gd name="connsiteY2606" fmla="*/ 1766244 h 2028111"/>
                <a:gd name="connsiteX2607" fmla="*/ 944725 w 5714916"/>
                <a:gd name="connsiteY2607" fmla="*/ 1743274 h 2028111"/>
                <a:gd name="connsiteX2608" fmla="*/ 928019 w 5714916"/>
                <a:gd name="connsiteY2608" fmla="*/ 1743274 h 2028111"/>
                <a:gd name="connsiteX2609" fmla="*/ 928019 w 5714916"/>
                <a:gd name="connsiteY2609" fmla="*/ 1747659 h 2028111"/>
                <a:gd name="connsiteX2610" fmla="*/ 921754 w 5714916"/>
                <a:gd name="connsiteY2610" fmla="*/ 1747659 h 2028111"/>
                <a:gd name="connsiteX2611" fmla="*/ 921754 w 5714916"/>
                <a:gd name="connsiteY2611" fmla="*/ 1765618 h 2028111"/>
                <a:gd name="connsiteX2612" fmla="*/ 916116 w 5714916"/>
                <a:gd name="connsiteY2612" fmla="*/ 1765618 h 2028111"/>
                <a:gd name="connsiteX2613" fmla="*/ 916116 w 5714916"/>
                <a:gd name="connsiteY2613" fmla="*/ 1775015 h 2028111"/>
                <a:gd name="connsiteX2614" fmla="*/ 911313 w 5714916"/>
                <a:gd name="connsiteY2614" fmla="*/ 1775015 h 2028111"/>
                <a:gd name="connsiteX2615" fmla="*/ 911313 w 5714916"/>
                <a:gd name="connsiteY2615" fmla="*/ 1761650 h 2028111"/>
                <a:gd name="connsiteX2616" fmla="*/ 905048 w 5714916"/>
                <a:gd name="connsiteY2616" fmla="*/ 1761650 h 2028111"/>
                <a:gd name="connsiteX2617" fmla="*/ 905048 w 5714916"/>
                <a:gd name="connsiteY2617" fmla="*/ 1747659 h 2028111"/>
                <a:gd name="connsiteX2618" fmla="*/ 899201 w 5714916"/>
                <a:gd name="connsiteY2618" fmla="*/ 1747659 h 2028111"/>
                <a:gd name="connsiteX2619" fmla="*/ 899201 w 5714916"/>
                <a:gd name="connsiteY2619" fmla="*/ 1734503 h 2028111"/>
                <a:gd name="connsiteX2620" fmla="*/ 881451 w 5714916"/>
                <a:gd name="connsiteY2620" fmla="*/ 1734503 h 2028111"/>
                <a:gd name="connsiteX2621" fmla="*/ 881451 w 5714916"/>
                <a:gd name="connsiteY2621" fmla="*/ 1751836 h 2028111"/>
                <a:gd name="connsiteX2622" fmla="*/ 875604 w 5714916"/>
                <a:gd name="connsiteY2622" fmla="*/ 1751836 h 2028111"/>
                <a:gd name="connsiteX2623" fmla="*/ 875604 w 5714916"/>
                <a:gd name="connsiteY2623" fmla="*/ 1787545 h 2028111"/>
                <a:gd name="connsiteX2624" fmla="*/ 869339 w 5714916"/>
                <a:gd name="connsiteY2624" fmla="*/ 1787545 h 2028111"/>
                <a:gd name="connsiteX2625" fmla="*/ 869339 w 5714916"/>
                <a:gd name="connsiteY2625" fmla="*/ 1796524 h 2028111"/>
                <a:gd name="connsiteX2626" fmla="*/ 863909 w 5714916"/>
                <a:gd name="connsiteY2626" fmla="*/ 1796524 h 2028111"/>
                <a:gd name="connsiteX2627" fmla="*/ 863909 w 5714916"/>
                <a:gd name="connsiteY2627" fmla="*/ 1742856 h 2028111"/>
                <a:gd name="connsiteX2628" fmla="*/ 857436 w 5714916"/>
                <a:gd name="connsiteY2628" fmla="*/ 1742856 h 2028111"/>
                <a:gd name="connsiteX2629" fmla="*/ 857436 w 5714916"/>
                <a:gd name="connsiteY2629" fmla="*/ 1697750 h 2028111"/>
                <a:gd name="connsiteX2630" fmla="*/ 840312 w 5714916"/>
                <a:gd name="connsiteY2630" fmla="*/ 1697750 h 2028111"/>
                <a:gd name="connsiteX2631" fmla="*/ 840312 w 5714916"/>
                <a:gd name="connsiteY2631" fmla="*/ 1711115 h 2028111"/>
                <a:gd name="connsiteX2632" fmla="*/ 835092 w 5714916"/>
                <a:gd name="connsiteY2632" fmla="*/ 1711115 h 2028111"/>
                <a:gd name="connsiteX2633" fmla="*/ 835092 w 5714916"/>
                <a:gd name="connsiteY2633" fmla="*/ 1734712 h 2028111"/>
                <a:gd name="connsiteX2634" fmla="*/ 828827 w 5714916"/>
                <a:gd name="connsiteY2634" fmla="*/ 1734712 h 2028111"/>
                <a:gd name="connsiteX2635" fmla="*/ 828827 w 5714916"/>
                <a:gd name="connsiteY2635" fmla="*/ 1757683 h 2028111"/>
                <a:gd name="connsiteX2636" fmla="*/ 823606 w 5714916"/>
                <a:gd name="connsiteY2636" fmla="*/ 1757683 h 2028111"/>
                <a:gd name="connsiteX2637" fmla="*/ 823606 w 5714916"/>
                <a:gd name="connsiteY2637" fmla="*/ 1765827 h 2028111"/>
                <a:gd name="connsiteX2638" fmla="*/ 817133 w 5714916"/>
                <a:gd name="connsiteY2638" fmla="*/ 1765827 h 2028111"/>
                <a:gd name="connsiteX2639" fmla="*/ 817133 w 5714916"/>
                <a:gd name="connsiteY2639" fmla="*/ 1760606 h 2028111"/>
                <a:gd name="connsiteX2640" fmla="*/ 806274 w 5714916"/>
                <a:gd name="connsiteY2640" fmla="*/ 1760606 h 2028111"/>
                <a:gd name="connsiteX2641" fmla="*/ 806274 w 5714916"/>
                <a:gd name="connsiteY2641" fmla="*/ 1747450 h 2028111"/>
                <a:gd name="connsiteX2642" fmla="*/ 793744 w 5714916"/>
                <a:gd name="connsiteY2642" fmla="*/ 1747450 h 2028111"/>
                <a:gd name="connsiteX2643" fmla="*/ 793744 w 5714916"/>
                <a:gd name="connsiteY2643" fmla="*/ 1751418 h 2028111"/>
                <a:gd name="connsiteX2644" fmla="*/ 787688 w 5714916"/>
                <a:gd name="connsiteY2644" fmla="*/ 1751418 h 2028111"/>
                <a:gd name="connsiteX2645" fmla="*/ 787688 w 5714916"/>
                <a:gd name="connsiteY2645" fmla="*/ 1802580 h 2028111"/>
                <a:gd name="connsiteX2646" fmla="*/ 782259 w 5714916"/>
                <a:gd name="connsiteY2646" fmla="*/ 1802580 h 2028111"/>
                <a:gd name="connsiteX2647" fmla="*/ 782259 w 5714916"/>
                <a:gd name="connsiteY2647" fmla="*/ 1847060 h 2028111"/>
                <a:gd name="connsiteX2648" fmla="*/ 776203 w 5714916"/>
                <a:gd name="connsiteY2648" fmla="*/ 1847060 h 2028111"/>
                <a:gd name="connsiteX2649" fmla="*/ 776203 w 5714916"/>
                <a:gd name="connsiteY2649" fmla="*/ 1833277 h 2028111"/>
                <a:gd name="connsiteX2650" fmla="*/ 770356 w 5714916"/>
                <a:gd name="connsiteY2650" fmla="*/ 1833277 h 2028111"/>
                <a:gd name="connsiteX2651" fmla="*/ 770356 w 5714916"/>
                <a:gd name="connsiteY2651" fmla="*/ 1797359 h 2028111"/>
                <a:gd name="connsiteX2652" fmla="*/ 764300 w 5714916"/>
                <a:gd name="connsiteY2652" fmla="*/ 1797359 h 2028111"/>
                <a:gd name="connsiteX2653" fmla="*/ 764300 w 5714916"/>
                <a:gd name="connsiteY2653" fmla="*/ 1760606 h 2028111"/>
                <a:gd name="connsiteX2654" fmla="*/ 758870 w 5714916"/>
                <a:gd name="connsiteY2654" fmla="*/ 1760606 h 2028111"/>
                <a:gd name="connsiteX2655" fmla="*/ 758870 w 5714916"/>
                <a:gd name="connsiteY2655" fmla="*/ 1747868 h 2028111"/>
                <a:gd name="connsiteX2656" fmla="*/ 752815 w 5714916"/>
                <a:gd name="connsiteY2656" fmla="*/ 1747868 h 2028111"/>
                <a:gd name="connsiteX2657" fmla="*/ 752815 w 5714916"/>
                <a:gd name="connsiteY2657" fmla="*/ 1738053 h 2028111"/>
                <a:gd name="connsiteX2658" fmla="*/ 747385 w 5714916"/>
                <a:gd name="connsiteY2658" fmla="*/ 1738053 h 2028111"/>
                <a:gd name="connsiteX2659" fmla="*/ 747385 w 5714916"/>
                <a:gd name="connsiteY2659" fmla="*/ 1734085 h 2028111"/>
                <a:gd name="connsiteX2660" fmla="*/ 729009 w 5714916"/>
                <a:gd name="connsiteY2660" fmla="*/ 1734085 h 2028111"/>
                <a:gd name="connsiteX2661" fmla="*/ 729009 w 5714916"/>
                <a:gd name="connsiteY2661" fmla="*/ 1747032 h 2028111"/>
                <a:gd name="connsiteX2662" fmla="*/ 723997 w 5714916"/>
                <a:gd name="connsiteY2662" fmla="*/ 1747032 h 2028111"/>
                <a:gd name="connsiteX2663" fmla="*/ 723997 w 5714916"/>
                <a:gd name="connsiteY2663" fmla="*/ 1756221 h 2028111"/>
                <a:gd name="connsiteX2664" fmla="*/ 717732 w 5714916"/>
                <a:gd name="connsiteY2664" fmla="*/ 1756221 h 2028111"/>
                <a:gd name="connsiteX2665" fmla="*/ 717732 w 5714916"/>
                <a:gd name="connsiteY2665" fmla="*/ 1760397 h 2028111"/>
                <a:gd name="connsiteX2666" fmla="*/ 712302 w 5714916"/>
                <a:gd name="connsiteY2666" fmla="*/ 1760397 h 2028111"/>
                <a:gd name="connsiteX2667" fmla="*/ 712302 w 5714916"/>
                <a:gd name="connsiteY2667" fmla="*/ 1756430 h 2028111"/>
                <a:gd name="connsiteX2668" fmla="*/ 706038 w 5714916"/>
                <a:gd name="connsiteY2668" fmla="*/ 1756430 h 2028111"/>
                <a:gd name="connsiteX2669" fmla="*/ 706038 w 5714916"/>
                <a:gd name="connsiteY2669" fmla="*/ 1752044 h 2028111"/>
                <a:gd name="connsiteX2670" fmla="*/ 700399 w 5714916"/>
                <a:gd name="connsiteY2670" fmla="*/ 1752044 h 2028111"/>
                <a:gd name="connsiteX2671" fmla="*/ 700399 w 5714916"/>
                <a:gd name="connsiteY2671" fmla="*/ 1756430 h 2028111"/>
                <a:gd name="connsiteX2672" fmla="*/ 694552 w 5714916"/>
                <a:gd name="connsiteY2672" fmla="*/ 1756430 h 2028111"/>
                <a:gd name="connsiteX2673" fmla="*/ 694552 w 5714916"/>
                <a:gd name="connsiteY2673" fmla="*/ 1770421 h 2028111"/>
                <a:gd name="connsiteX2674" fmla="*/ 688705 w 5714916"/>
                <a:gd name="connsiteY2674" fmla="*/ 1770421 h 2028111"/>
                <a:gd name="connsiteX2675" fmla="*/ 688705 w 5714916"/>
                <a:gd name="connsiteY2675" fmla="*/ 1761233 h 2028111"/>
                <a:gd name="connsiteX2676" fmla="*/ 683067 w 5714916"/>
                <a:gd name="connsiteY2676" fmla="*/ 1761233 h 2028111"/>
                <a:gd name="connsiteX2677" fmla="*/ 683067 w 5714916"/>
                <a:gd name="connsiteY2677" fmla="*/ 1739097 h 2028111"/>
                <a:gd name="connsiteX2678" fmla="*/ 677429 w 5714916"/>
                <a:gd name="connsiteY2678" fmla="*/ 1739097 h 2028111"/>
                <a:gd name="connsiteX2679" fmla="*/ 677429 w 5714916"/>
                <a:gd name="connsiteY2679" fmla="*/ 1706729 h 2028111"/>
                <a:gd name="connsiteX2680" fmla="*/ 665317 w 5714916"/>
                <a:gd name="connsiteY2680" fmla="*/ 1706729 h 2028111"/>
                <a:gd name="connsiteX2681" fmla="*/ 665317 w 5714916"/>
                <a:gd name="connsiteY2681" fmla="*/ 1733250 h 2028111"/>
                <a:gd name="connsiteX2682" fmla="*/ 653831 w 5714916"/>
                <a:gd name="connsiteY2682" fmla="*/ 1733250 h 2028111"/>
                <a:gd name="connsiteX2683" fmla="*/ 653831 w 5714916"/>
                <a:gd name="connsiteY2683" fmla="*/ 1702344 h 2028111"/>
                <a:gd name="connsiteX2684" fmla="*/ 642555 w 5714916"/>
                <a:gd name="connsiteY2684" fmla="*/ 1702344 h 2028111"/>
                <a:gd name="connsiteX2685" fmla="*/ 642555 w 5714916"/>
                <a:gd name="connsiteY2685" fmla="*/ 1707147 h 2028111"/>
                <a:gd name="connsiteX2686" fmla="*/ 630861 w 5714916"/>
                <a:gd name="connsiteY2686" fmla="*/ 1707147 h 2028111"/>
                <a:gd name="connsiteX2687" fmla="*/ 630861 w 5714916"/>
                <a:gd name="connsiteY2687" fmla="*/ 1738888 h 2028111"/>
                <a:gd name="connsiteX2688" fmla="*/ 624805 w 5714916"/>
                <a:gd name="connsiteY2688" fmla="*/ 1738888 h 2028111"/>
                <a:gd name="connsiteX2689" fmla="*/ 624805 w 5714916"/>
                <a:gd name="connsiteY2689" fmla="*/ 1711115 h 2028111"/>
                <a:gd name="connsiteX2690" fmla="*/ 613319 w 5714916"/>
                <a:gd name="connsiteY2690" fmla="*/ 1711115 h 2028111"/>
                <a:gd name="connsiteX2691" fmla="*/ 613319 w 5714916"/>
                <a:gd name="connsiteY2691" fmla="*/ 1743274 h 2028111"/>
                <a:gd name="connsiteX2692" fmla="*/ 607472 w 5714916"/>
                <a:gd name="connsiteY2692" fmla="*/ 1743274 h 2028111"/>
                <a:gd name="connsiteX2693" fmla="*/ 607472 w 5714916"/>
                <a:gd name="connsiteY2693" fmla="*/ 1711115 h 2028111"/>
                <a:gd name="connsiteX2694" fmla="*/ 595569 w 5714916"/>
                <a:gd name="connsiteY2694" fmla="*/ 1711115 h 2028111"/>
                <a:gd name="connsiteX2695" fmla="*/ 595569 w 5714916"/>
                <a:gd name="connsiteY2695" fmla="*/ 1761441 h 2028111"/>
                <a:gd name="connsiteX2696" fmla="*/ 583457 w 5714916"/>
                <a:gd name="connsiteY2696" fmla="*/ 1761441 h 2028111"/>
                <a:gd name="connsiteX2697" fmla="*/ 583457 w 5714916"/>
                <a:gd name="connsiteY2697" fmla="*/ 1742856 h 2028111"/>
                <a:gd name="connsiteX2698" fmla="*/ 578446 w 5714916"/>
                <a:gd name="connsiteY2698" fmla="*/ 1742856 h 2028111"/>
                <a:gd name="connsiteX2699" fmla="*/ 578446 w 5714916"/>
                <a:gd name="connsiteY2699" fmla="*/ 1720303 h 2028111"/>
                <a:gd name="connsiteX2700" fmla="*/ 566751 w 5714916"/>
                <a:gd name="connsiteY2700" fmla="*/ 1720303 h 2028111"/>
                <a:gd name="connsiteX2701" fmla="*/ 566751 w 5714916"/>
                <a:gd name="connsiteY2701" fmla="*/ 1702553 h 2028111"/>
                <a:gd name="connsiteX2702" fmla="*/ 554222 w 5714916"/>
                <a:gd name="connsiteY2702" fmla="*/ 1702553 h 2028111"/>
                <a:gd name="connsiteX2703" fmla="*/ 554222 w 5714916"/>
                <a:gd name="connsiteY2703" fmla="*/ 1774806 h 2028111"/>
                <a:gd name="connsiteX2704" fmla="*/ 542945 w 5714916"/>
                <a:gd name="connsiteY2704" fmla="*/ 1774806 h 2028111"/>
                <a:gd name="connsiteX2705" fmla="*/ 542945 w 5714916"/>
                <a:gd name="connsiteY2705" fmla="*/ 1810515 h 2028111"/>
                <a:gd name="connsiteX2706" fmla="*/ 536681 w 5714916"/>
                <a:gd name="connsiteY2706" fmla="*/ 1810515 h 2028111"/>
                <a:gd name="connsiteX2707" fmla="*/ 536681 w 5714916"/>
                <a:gd name="connsiteY2707" fmla="*/ 1783786 h 2028111"/>
                <a:gd name="connsiteX2708" fmla="*/ 530833 w 5714916"/>
                <a:gd name="connsiteY2708" fmla="*/ 1783786 h 2028111"/>
                <a:gd name="connsiteX2709" fmla="*/ 530833 w 5714916"/>
                <a:gd name="connsiteY2709" fmla="*/ 1775224 h 2028111"/>
                <a:gd name="connsiteX2710" fmla="*/ 524777 w 5714916"/>
                <a:gd name="connsiteY2710" fmla="*/ 1775224 h 2028111"/>
                <a:gd name="connsiteX2711" fmla="*/ 524777 w 5714916"/>
                <a:gd name="connsiteY2711" fmla="*/ 1765618 h 2028111"/>
                <a:gd name="connsiteX2712" fmla="*/ 519139 w 5714916"/>
                <a:gd name="connsiteY2712" fmla="*/ 1765618 h 2028111"/>
                <a:gd name="connsiteX2713" fmla="*/ 519139 w 5714916"/>
                <a:gd name="connsiteY2713" fmla="*/ 1724479 h 2028111"/>
                <a:gd name="connsiteX2714" fmla="*/ 507445 w 5714916"/>
                <a:gd name="connsiteY2714" fmla="*/ 1724479 h 2028111"/>
                <a:gd name="connsiteX2715" fmla="*/ 507445 w 5714916"/>
                <a:gd name="connsiteY2715" fmla="*/ 1692947 h 2028111"/>
                <a:gd name="connsiteX2716" fmla="*/ 495960 w 5714916"/>
                <a:gd name="connsiteY2716" fmla="*/ 1692947 h 2028111"/>
                <a:gd name="connsiteX2717" fmla="*/ 495960 w 5714916"/>
                <a:gd name="connsiteY2717" fmla="*/ 1766036 h 2028111"/>
                <a:gd name="connsiteX2718" fmla="*/ 489904 w 5714916"/>
                <a:gd name="connsiteY2718" fmla="*/ 1766036 h 2028111"/>
                <a:gd name="connsiteX2719" fmla="*/ 489904 w 5714916"/>
                <a:gd name="connsiteY2719" fmla="*/ 1711741 h 2028111"/>
                <a:gd name="connsiteX2720" fmla="*/ 478210 w 5714916"/>
                <a:gd name="connsiteY2720" fmla="*/ 1711741 h 2028111"/>
                <a:gd name="connsiteX2721" fmla="*/ 478210 w 5714916"/>
                <a:gd name="connsiteY2721" fmla="*/ 1724479 h 2028111"/>
                <a:gd name="connsiteX2722" fmla="*/ 460877 w 5714916"/>
                <a:gd name="connsiteY2722" fmla="*/ 1724479 h 2028111"/>
                <a:gd name="connsiteX2723" fmla="*/ 460877 w 5714916"/>
                <a:gd name="connsiteY2723" fmla="*/ 1769168 h 2028111"/>
                <a:gd name="connsiteX2724" fmla="*/ 455030 w 5714916"/>
                <a:gd name="connsiteY2724" fmla="*/ 1769168 h 2028111"/>
                <a:gd name="connsiteX2725" fmla="*/ 455030 w 5714916"/>
                <a:gd name="connsiteY2725" fmla="*/ 1674361 h 2028111"/>
                <a:gd name="connsiteX2726" fmla="*/ 443127 w 5714916"/>
                <a:gd name="connsiteY2726" fmla="*/ 1674361 h 2028111"/>
                <a:gd name="connsiteX2727" fmla="*/ 443127 w 5714916"/>
                <a:gd name="connsiteY2727" fmla="*/ 1693156 h 2028111"/>
                <a:gd name="connsiteX2728" fmla="*/ 437489 w 5714916"/>
                <a:gd name="connsiteY2728" fmla="*/ 1693156 h 2028111"/>
                <a:gd name="connsiteX2729" fmla="*/ 437489 w 5714916"/>
                <a:gd name="connsiteY2729" fmla="*/ 1675197 h 2028111"/>
                <a:gd name="connsiteX2730" fmla="*/ 426003 w 5714916"/>
                <a:gd name="connsiteY2730" fmla="*/ 1675197 h 2028111"/>
                <a:gd name="connsiteX2731" fmla="*/ 426003 w 5714916"/>
                <a:gd name="connsiteY2731" fmla="*/ 1724688 h 2028111"/>
                <a:gd name="connsiteX2732" fmla="*/ 409297 w 5714916"/>
                <a:gd name="connsiteY2732" fmla="*/ 1724688 h 2028111"/>
                <a:gd name="connsiteX2733" fmla="*/ 409297 w 5714916"/>
                <a:gd name="connsiteY2733" fmla="*/ 1702344 h 2028111"/>
                <a:gd name="connsiteX2734" fmla="*/ 403033 w 5714916"/>
                <a:gd name="connsiteY2734" fmla="*/ 1702344 h 2028111"/>
                <a:gd name="connsiteX2735" fmla="*/ 403033 w 5714916"/>
                <a:gd name="connsiteY2735" fmla="*/ 1697750 h 2028111"/>
                <a:gd name="connsiteX2736" fmla="*/ 396768 w 5714916"/>
                <a:gd name="connsiteY2736" fmla="*/ 1697750 h 2028111"/>
                <a:gd name="connsiteX2737" fmla="*/ 396768 w 5714916"/>
                <a:gd name="connsiteY2737" fmla="*/ 1671020 h 2028111"/>
                <a:gd name="connsiteX2738" fmla="*/ 385074 w 5714916"/>
                <a:gd name="connsiteY2738" fmla="*/ 1671020 h 2028111"/>
                <a:gd name="connsiteX2739" fmla="*/ 385074 w 5714916"/>
                <a:gd name="connsiteY2739" fmla="*/ 1756012 h 2028111"/>
                <a:gd name="connsiteX2740" fmla="*/ 379435 w 5714916"/>
                <a:gd name="connsiteY2740" fmla="*/ 1756012 h 2028111"/>
                <a:gd name="connsiteX2741" fmla="*/ 379435 w 5714916"/>
                <a:gd name="connsiteY2741" fmla="*/ 1715709 h 2028111"/>
                <a:gd name="connsiteX2742" fmla="*/ 373588 w 5714916"/>
                <a:gd name="connsiteY2742" fmla="*/ 1715709 h 2028111"/>
                <a:gd name="connsiteX2743" fmla="*/ 373588 w 5714916"/>
                <a:gd name="connsiteY2743" fmla="*/ 1693156 h 2028111"/>
                <a:gd name="connsiteX2744" fmla="*/ 367532 w 5714916"/>
                <a:gd name="connsiteY2744" fmla="*/ 1693156 h 2028111"/>
                <a:gd name="connsiteX2745" fmla="*/ 367532 w 5714916"/>
                <a:gd name="connsiteY2745" fmla="*/ 1665800 h 2028111"/>
                <a:gd name="connsiteX2746" fmla="*/ 356047 w 5714916"/>
                <a:gd name="connsiteY2746" fmla="*/ 1665800 h 2028111"/>
                <a:gd name="connsiteX2747" fmla="*/ 356047 w 5714916"/>
                <a:gd name="connsiteY2747" fmla="*/ 1670394 h 2028111"/>
                <a:gd name="connsiteX2748" fmla="*/ 349782 w 5714916"/>
                <a:gd name="connsiteY2748" fmla="*/ 1670394 h 2028111"/>
                <a:gd name="connsiteX2749" fmla="*/ 349782 w 5714916"/>
                <a:gd name="connsiteY2749" fmla="*/ 1666009 h 2028111"/>
                <a:gd name="connsiteX2750" fmla="*/ 344979 w 5714916"/>
                <a:gd name="connsiteY2750" fmla="*/ 1666009 h 2028111"/>
                <a:gd name="connsiteX2751" fmla="*/ 344979 w 5714916"/>
                <a:gd name="connsiteY2751" fmla="*/ 1661414 h 2028111"/>
                <a:gd name="connsiteX2752" fmla="*/ 338505 w 5714916"/>
                <a:gd name="connsiteY2752" fmla="*/ 1661414 h 2028111"/>
                <a:gd name="connsiteX2753" fmla="*/ 338505 w 5714916"/>
                <a:gd name="connsiteY2753" fmla="*/ 1678956 h 2028111"/>
                <a:gd name="connsiteX2754" fmla="*/ 332867 w 5714916"/>
                <a:gd name="connsiteY2754" fmla="*/ 1678956 h 2028111"/>
                <a:gd name="connsiteX2755" fmla="*/ 332867 w 5714916"/>
                <a:gd name="connsiteY2755" fmla="*/ 1652435 h 2028111"/>
                <a:gd name="connsiteX2756" fmla="*/ 321173 w 5714916"/>
                <a:gd name="connsiteY2756" fmla="*/ 1652435 h 2028111"/>
                <a:gd name="connsiteX2757" fmla="*/ 321173 w 5714916"/>
                <a:gd name="connsiteY2757" fmla="*/ 1661205 h 2028111"/>
                <a:gd name="connsiteX2758" fmla="*/ 309479 w 5714916"/>
                <a:gd name="connsiteY2758" fmla="*/ 1661205 h 2028111"/>
                <a:gd name="connsiteX2759" fmla="*/ 309479 w 5714916"/>
                <a:gd name="connsiteY2759" fmla="*/ 1665800 h 2028111"/>
                <a:gd name="connsiteX2760" fmla="*/ 303632 w 5714916"/>
                <a:gd name="connsiteY2760" fmla="*/ 1665800 h 2028111"/>
                <a:gd name="connsiteX2761" fmla="*/ 303632 w 5714916"/>
                <a:gd name="connsiteY2761" fmla="*/ 1652644 h 2028111"/>
                <a:gd name="connsiteX2762" fmla="*/ 291938 w 5714916"/>
                <a:gd name="connsiteY2762" fmla="*/ 1652644 h 2028111"/>
                <a:gd name="connsiteX2763" fmla="*/ 291938 w 5714916"/>
                <a:gd name="connsiteY2763" fmla="*/ 1679791 h 2028111"/>
                <a:gd name="connsiteX2764" fmla="*/ 279617 w 5714916"/>
                <a:gd name="connsiteY2764" fmla="*/ 1679791 h 2028111"/>
                <a:gd name="connsiteX2765" fmla="*/ 279617 w 5714916"/>
                <a:gd name="connsiteY2765" fmla="*/ 1648050 h 2028111"/>
                <a:gd name="connsiteX2766" fmla="*/ 274814 w 5714916"/>
                <a:gd name="connsiteY2766" fmla="*/ 1648050 h 2028111"/>
                <a:gd name="connsiteX2767" fmla="*/ 274814 w 5714916"/>
                <a:gd name="connsiteY2767" fmla="*/ 1651808 h 2028111"/>
                <a:gd name="connsiteX2768" fmla="*/ 268549 w 5714916"/>
                <a:gd name="connsiteY2768" fmla="*/ 1651808 h 2028111"/>
                <a:gd name="connsiteX2769" fmla="*/ 268549 w 5714916"/>
                <a:gd name="connsiteY2769" fmla="*/ 1661414 h 2028111"/>
                <a:gd name="connsiteX2770" fmla="*/ 262493 w 5714916"/>
                <a:gd name="connsiteY2770" fmla="*/ 1661414 h 2028111"/>
                <a:gd name="connsiteX2771" fmla="*/ 262493 w 5714916"/>
                <a:gd name="connsiteY2771" fmla="*/ 1639070 h 2028111"/>
                <a:gd name="connsiteX2772" fmla="*/ 239105 w 5714916"/>
                <a:gd name="connsiteY2772" fmla="*/ 1639070 h 2028111"/>
                <a:gd name="connsiteX2773" fmla="*/ 239105 w 5714916"/>
                <a:gd name="connsiteY2773" fmla="*/ 1643455 h 2028111"/>
                <a:gd name="connsiteX2774" fmla="*/ 233675 w 5714916"/>
                <a:gd name="connsiteY2774" fmla="*/ 1643455 h 2028111"/>
                <a:gd name="connsiteX2775" fmla="*/ 233675 w 5714916"/>
                <a:gd name="connsiteY2775" fmla="*/ 1638861 h 2028111"/>
                <a:gd name="connsiteX2776" fmla="*/ 228037 w 5714916"/>
                <a:gd name="connsiteY2776" fmla="*/ 1638861 h 2028111"/>
                <a:gd name="connsiteX2777" fmla="*/ 228037 w 5714916"/>
                <a:gd name="connsiteY2777" fmla="*/ 1609835 h 2028111"/>
                <a:gd name="connsiteX2778" fmla="*/ 228037 w 5714916"/>
                <a:gd name="connsiteY2778" fmla="*/ 1584776 h 2028111"/>
                <a:gd name="connsiteX2779" fmla="*/ 215925 w 5714916"/>
                <a:gd name="connsiteY2779" fmla="*/ 1584776 h 2028111"/>
                <a:gd name="connsiteX2780" fmla="*/ 215925 w 5714916"/>
                <a:gd name="connsiteY2780" fmla="*/ 1607120 h 2028111"/>
                <a:gd name="connsiteX2781" fmla="*/ 210078 w 5714916"/>
                <a:gd name="connsiteY2781" fmla="*/ 1607120 h 2028111"/>
                <a:gd name="connsiteX2782" fmla="*/ 210078 w 5714916"/>
                <a:gd name="connsiteY2782" fmla="*/ 1593755 h 2028111"/>
                <a:gd name="connsiteX2783" fmla="*/ 197966 w 5714916"/>
                <a:gd name="connsiteY2783" fmla="*/ 1593755 h 2028111"/>
                <a:gd name="connsiteX2784" fmla="*/ 197966 w 5714916"/>
                <a:gd name="connsiteY2784" fmla="*/ 1561805 h 2028111"/>
                <a:gd name="connsiteX2785" fmla="*/ 186690 w 5714916"/>
                <a:gd name="connsiteY2785" fmla="*/ 1561805 h 2028111"/>
                <a:gd name="connsiteX2786" fmla="*/ 186690 w 5714916"/>
                <a:gd name="connsiteY2786" fmla="*/ 1584776 h 2028111"/>
                <a:gd name="connsiteX2787" fmla="*/ 180843 w 5714916"/>
                <a:gd name="connsiteY2787" fmla="*/ 1584776 h 2028111"/>
                <a:gd name="connsiteX2788" fmla="*/ 180843 w 5714916"/>
                <a:gd name="connsiteY2788" fmla="*/ 1571202 h 2028111"/>
                <a:gd name="connsiteX2789" fmla="*/ 174787 w 5714916"/>
                <a:gd name="connsiteY2789" fmla="*/ 1571202 h 2028111"/>
                <a:gd name="connsiteX2790" fmla="*/ 174787 w 5714916"/>
                <a:gd name="connsiteY2790" fmla="*/ 1543637 h 2028111"/>
                <a:gd name="connsiteX2791" fmla="*/ 168731 w 5714916"/>
                <a:gd name="connsiteY2791" fmla="*/ 1543637 h 2028111"/>
                <a:gd name="connsiteX2792" fmla="*/ 168731 w 5714916"/>
                <a:gd name="connsiteY2792" fmla="*/ 1535075 h 2028111"/>
                <a:gd name="connsiteX2793" fmla="*/ 162675 w 5714916"/>
                <a:gd name="connsiteY2793" fmla="*/ 1535075 h 2028111"/>
                <a:gd name="connsiteX2794" fmla="*/ 162675 w 5714916"/>
                <a:gd name="connsiteY2794" fmla="*/ 1530063 h 2028111"/>
                <a:gd name="connsiteX2795" fmla="*/ 151816 w 5714916"/>
                <a:gd name="connsiteY2795" fmla="*/ 1530063 h 2028111"/>
                <a:gd name="connsiteX2796" fmla="*/ 151816 w 5714916"/>
                <a:gd name="connsiteY2796" fmla="*/ 1525678 h 2028111"/>
                <a:gd name="connsiteX2797" fmla="*/ 145342 w 5714916"/>
                <a:gd name="connsiteY2797" fmla="*/ 1525678 h 2028111"/>
                <a:gd name="connsiteX2798" fmla="*/ 145342 w 5714916"/>
                <a:gd name="connsiteY2798" fmla="*/ 1516907 h 2028111"/>
                <a:gd name="connsiteX2799" fmla="*/ 139286 w 5714916"/>
                <a:gd name="connsiteY2799" fmla="*/ 1516907 h 2028111"/>
                <a:gd name="connsiteX2800" fmla="*/ 139286 w 5714916"/>
                <a:gd name="connsiteY2800" fmla="*/ 1512522 h 2028111"/>
                <a:gd name="connsiteX2801" fmla="*/ 134483 w 5714916"/>
                <a:gd name="connsiteY2801" fmla="*/ 1512522 h 2028111"/>
                <a:gd name="connsiteX2802" fmla="*/ 134483 w 5714916"/>
                <a:gd name="connsiteY2802" fmla="*/ 1521293 h 2028111"/>
                <a:gd name="connsiteX2803" fmla="*/ 128427 w 5714916"/>
                <a:gd name="connsiteY2803" fmla="*/ 1521293 h 2028111"/>
                <a:gd name="connsiteX2804" fmla="*/ 128427 w 5714916"/>
                <a:gd name="connsiteY2804" fmla="*/ 1475978 h 2028111"/>
                <a:gd name="connsiteX2805" fmla="*/ 117151 w 5714916"/>
                <a:gd name="connsiteY2805" fmla="*/ 1475978 h 2028111"/>
                <a:gd name="connsiteX2806" fmla="*/ 117151 w 5714916"/>
                <a:gd name="connsiteY2806" fmla="*/ 1462404 h 2028111"/>
                <a:gd name="connsiteX2807" fmla="*/ 110886 w 5714916"/>
                <a:gd name="connsiteY2807" fmla="*/ 1462404 h 2028111"/>
                <a:gd name="connsiteX2808" fmla="*/ 110886 w 5714916"/>
                <a:gd name="connsiteY2808" fmla="*/ 1439851 h 2028111"/>
                <a:gd name="connsiteX2809" fmla="*/ 104621 w 5714916"/>
                <a:gd name="connsiteY2809" fmla="*/ 1439851 h 2028111"/>
                <a:gd name="connsiteX2810" fmla="*/ 104621 w 5714916"/>
                <a:gd name="connsiteY2810" fmla="*/ 1412495 h 2028111"/>
                <a:gd name="connsiteX2811" fmla="*/ 99401 w 5714916"/>
                <a:gd name="connsiteY2811" fmla="*/ 1412495 h 2028111"/>
                <a:gd name="connsiteX2812" fmla="*/ 99401 w 5714916"/>
                <a:gd name="connsiteY2812" fmla="*/ 1404142 h 2028111"/>
                <a:gd name="connsiteX2813" fmla="*/ 94180 w 5714916"/>
                <a:gd name="connsiteY2813" fmla="*/ 1404142 h 2028111"/>
                <a:gd name="connsiteX2814" fmla="*/ 94180 w 5714916"/>
                <a:gd name="connsiteY2814" fmla="*/ 1399339 h 2028111"/>
                <a:gd name="connsiteX2815" fmla="*/ 87498 w 5714916"/>
                <a:gd name="connsiteY2815" fmla="*/ 1399339 h 2028111"/>
                <a:gd name="connsiteX2816" fmla="*/ 87498 w 5714916"/>
                <a:gd name="connsiteY2816" fmla="*/ 1366971 h 2028111"/>
                <a:gd name="connsiteX2817" fmla="*/ 81233 w 5714916"/>
                <a:gd name="connsiteY2817" fmla="*/ 1366971 h 2028111"/>
                <a:gd name="connsiteX2818" fmla="*/ 81233 w 5714916"/>
                <a:gd name="connsiteY2818" fmla="*/ 1349430 h 2028111"/>
                <a:gd name="connsiteX2819" fmla="*/ 75386 w 5714916"/>
                <a:gd name="connsiteY2819" fmla="*/ 1349430 h 2028111"/>
                <a:gd name="connsiteX2820" fmla="*/ 75386 w 5714916"/>
                <a:gd name="connsiteY2820" fmla="*/ 1312885 h 2028111"/>
                <a:gd name="connsiteX2821" fmla="*/ 69748 w 5714916"/>
                <a:gd name="connsiteY2821" fmla="*/ 1312885 h 2028111"/>
                <a:gd name="connsiteX2822" fmla="*/ 69748 w 5714916"/>
                <a:gd name="connsiteY2822" fmla="*/ 1303906 h 2028111"/>
                <a:gd name="connsiteX2823" fmla="*/ 63692 w 5714916"/>
                <a:gd name="connsiteY2823" fmla="*/ 1303906 h 2028111"/>
                <a:gd name="connsiteX2824" fmla="*/ 63692 w 5714916"/>
                <a:gd name="connsiteY2824" fmla="*/ 1249402 h 2028111"/>
                <a:gd name="connsiteX2825" fmla="*/ 57218 w 5714916"/>
                <a:gd name="connsiteY2825" fmla="*/ 1249402 h 2028111"/>
                <a:gd name="connsiteX2826" fmla="*/ 57218 w 5714916"/>
                <a:gd name="connsiteY2826" fmla="*/ 1195108 h 2028111"/>
                <a:gd name="connsiteX2827" fmla="*/ 52206 w 5714916"/>
                <a:gd name="connsiteY2827" fmla="*/ 1195108 h 2028111"/>
                <a:gd name="connsiteX2828" fmla="*/ 52206 w 5714916"/>
                <a:gd name="connsiteY2828" fmla="*/ 1185502 h 2028111"/>
                <a:gd name="connsiteX2829" fmla="*/ 46568 w 5714916"/>
                <a:gd name="connsiteY2829" fmla="*/ 1185502 h 2028111"/>
                <a:gd name="connsiteX2830" fmla="*/ 46568 w 5714916"/>
                <a:gd name="connsiteY2830" fmla="*/ 1140396 h 2028111"/>
                <a:gd name="connsiteX2831" fmla="*/ 40094 w 5714916"/>
                <a:gd name="connsiteY2831" fmla="*/ 1140396 h 2028111"/>
                <a:gd name="connsiteX2832" fmla="*/ 40094 w 5714916"/>
                <a:gd name="connsiteY2832" fmla="*/ 1118051 h 2028111"/>
                <a:gd name="connsiteX2833" fmla="*/ 34039 w 5714916"/>
                <a:gd name="connsiteY2833" fmla="*/ 1118051 h 2028111"/>
                <a:gd name="connsiteX2834" fmla="*/ 34039 w 5714916"/>
                <a:gd name="connsiteY2834" fmla="*/ 1068142 h 2028111"/>
                <a:gd name="connsiteX2835" fmla="*/ 28400 w 5714916"/>
                <a:gd name="connsiteY2835" fmla="*/ 1068142 h 2028111"/>
                <a:gd name="connsiteX2836" fmla="*/ 28400 w 5714916"/>
                <a:gd name="connsiteY2836" fmla="*/ 1040786 h 2028111"/>
                <a:gd name="connsiteX2837" fmla="*/ 22135 w 5714916"/>
                <a:gd name="connsiteY2837" fmla="*/ 1040786 h 2028111"/>
                <a:gd name="connsiteX2838" fmla="*/ 22135 w 5714916"/>
                <a:gd name="connsiteY2838" fmla="*/ 977721 h 2028111"/>
                <a:gd name="connsiteX2839" fmla="*/ 16706 w 5714916"/>
                <a:gd name="connsiteY2839" fmla="*/ 977721 h 2028111"/>
                <a:gd name="connsiteX2840" fmla="*/ 16706 w 5714916"/>
                <a:gd name="connsiteY2840" fmla="*/ 914238 h 2028111"/>
                <a:gd name="connsiteX2841" fmla="*/ 11277 w 5714916"/>
                <a:gd name="connsiteY2841" fmla="*/ 914238 h 2028111"/>
                <a:gd name="connsiteX2842" fmla="*/ 11277 w 5714916"/>
                <a:gd name="connsiteY2842" fmla="*/ 826323 h 2028111"/>
                <a:gd name="connsiteX2843" fmla="*/ 11277 w 5714916"/>
                <a:gd name="connsiteY2843" fmla="*/ 543156 h 2028111"/>
                <a:gd name="connsiteX2844" fmla="*/ 11277 w 5714916"/>
                <a:gd name="connsiteY2844" fmla="*/ 471529 h 2028111"/>
                <a:gd name="connsiteX2845" fmla="*/ 5638 w 5714916"/>
                <a:gd name="connsiteY2845" fmla="*/ 471529 h 2028111"/>
                <a:gd name="connsiteX2846" fmla="*/ 5638 w 5714916"/>
                <a:gd name="connsiteY2846" fmla="*/ 325978 h 2028111"/>
                <a:gd name="connsiteX2847" fmla="*/ 0 w 5714916"/>
                <a:gd name="connsiteY2847" fmla="*/ 325978 h 2028111"/>
                <a:gd name="connsiteX2848" fmla="*/ 0 w 5714916"/>
                <a:gd name="connsiteY2848" fmla="*/ 186274 h 2028111"/>
                <a:gd name="connsiteX2849" fmla="*/ 0 w 5714916"/>
                <a:gd name="connsiteY2849" fmla="*/ 171865 h 2028111"/>
                <a:gd name="connsiteX2850" fmla="*/ 5638 w 5714916"/>
                <a:gd name="connsiteY2850" fmla="*/ 171865 h 2028111"/>
                <a:gd name="connsiteX2851" fmla="*/ 6056 w 5714916"/>
                <a:gd name="connsiteY2851" fmla="*/ 2 h 20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Lst>
              <a:rect l="l" t="t" r="r" b="b"/>
              <a:pathLst>
                <a:path w="5714916" h="2028111">
                  <a:moveTo>
                    <a:pt x="6056" y="2"/>
                  </a:moveTo>
                  <a:lnTo>
                    <a:pt x="11694" y="2"/>
                  </a:lnTo>
                  <a:lnTo>
                    <a:pt x="11694" y="76640"/>
                  </a:lnTo>
                  <a:lnTo>
                    <a:pt x="17333" y="76640"/>
                  </a:lnTo>
                  <a:lnTo>
                    <a:pt x="17333" y="118614"/>
                  </a:lnTo>
                  <a:lnTo>
                    <a:pt x="23597" y="118614"/>
                  </a:lnTo>
                  <a:lnTo>
                    <a:pt x="23597" y="136156"/>
                  </a:lnTo>
                  <a:lnTo>
                    <a:pt x="29236" y="136156"/>
                  </a:lnTo>
                  <a:lnTo>
                    <a:pt x="29236" y="153697"/>
                  </a:lnTo>
                  <a:lnTo>
                    <a:pt x="40303" y="153697"/>
                  </a:lnTo>
                  <a:lnTo>
                    <a:pt x="40303" y="172074"/>
                  </a:lnTo>
                  <a:lnTo>
                    <a:pt x="52624" y="172074"/>
                  </a:lnTo>
                  <a:lnTo>
                    <a:pt x="52624" y="180427"/>
                  </a:lnTo>
                  <a:lnTo>
                    <a:pt x="58471" y="180427"/>
                  </a:lnTo>
                  <a:lnTo>
                    <a:pt x="58471" y="190868"/>
                  </a:lnTo>
                  <a:lnTo>
                    <a:pt x="63901" y="190868"/>
                  </a:lnTo>
                  <a:lnTo>
                    <a:pt x="63901" y="234930"/>
                  </a:lnTo>
                  <a:lnTo>
                    <a:pt x="63901" y="245162"/>
                  </a:lnTo>
                  <a:lnTo>
                    <a:pt x="70374" y="245162"/>
                  </a:lnTo>
                  <a:lnTo>
                    <a:pt x="70374" y="289851"/>
                  </a:lnTo>
                  <a:lnTo>
                    <a:pt x="76221" y="289851"/>
                  </a:lnTo>
                  <a:lnTo>
                    <a:pt x="76221" y="339760"/>
                  </a:lnTo>
                  <a:lnTo>
                    <a:pt x="81859" y="339760"/>
                  </a:lnTo>
                  <a:lnTo>
                    <a:pt x="81859" y="362104"/>
                  </a:lnTo>
                  <a:lnTo>
                    <a:pt x="87498" y="362104"/>
                  </a:lnTo>
                  <a:lnTo>
                    <a:pt x="87498" y="376722"/>
                  </a:lnTo>
                  <a:lnTo>
                    <a:pt x="93136" y="376722"/>
                  </a:lnTo>
                  <a:lnTo>
                    <a:pt x="93136" y="407002"/>
                  </a:lnTo>
                  <a:lnTo>
                    <a:pt x="105248" y="407002"/>
                  </a:lnTo>
                  <a:lnTo>
                    <a:pt x="105248" y="412431"/>
                  </a:lnTo>
                  <a:lnTo>
                    <a:pt x="110677" y="412431"/>
                  </a:lnTo>
                  <a:lnTo>
                    <a:pt x="110677" y="428928"/>
                  </a:lnTo>
                  <a:lnTo>
                    <a:pt x="110677" y="434776"/>
                  </a:lnTo>
                  <a:lnTo>
                    <a:pt x="116107" y="434776"/>
                  </a:lnTo>
                  <a:lnTo>
                    <a:pt x="116107" y="475079"/>
                  </a:lnTo>
                  <a:lnTo>
                    <a:pt x="121954" y="475079"/>
                  </a:lnTo>
                  <a:lnTo>
                    <a:pt x="121954" y="503061"/>
                  </a:lnTo>
                  <a:lnTo>
                    <a:pt x="128427" y="503061"/>
                  </a:lnTo>
                  <a:lnTo>
                    <a:pt x="128427" y="516426"/>
                  </a:lnTo>
                  <a:lnTo>
                    <a:pt x="134692" y="516426"/>
                  </a:lnTo>
                  <a:lnTo>
                    <a:pt x="134692" y="534385"/>
                  </a:lnTo>
                  <a:lnTo>
                    <a:pt x="140122" y="534385"/>
                  </a:lnTo>
                  <a:lnTo>
                    <a:pt x="140122" y="552344"/>
                  </a:lnTo>
                  <a:lnTo>
                    <a:pt x="152025" y="552344"/>
                  </a:lnTo>
                  <a:lnTo>
                    <a:pt x="152025" y="565500"/>
                  </a:lnTo>
                  <a:lnTo>
                    <a:pt x="157454" y="565500"/>
                  </a:lnTo>
                  <a:lnTo>
                    <a:pt x="157454" y="584086"/>
                  </a:lnTo>
                  <a:lnTo>
                    <a:pt x="169357" y="584086"/>
                  </a:lnTo>
                  <a:lnTo>
                    <a:pt x="169357" y="601836"/>
                  </a:lnTo>
                  <a:lnTo>
                    <a:pt x="181678" y="601836"/>
                  </a:lnTo>
                  <a:lnTo>
                    <a:pt x="181678" y="606847"/>
                  </a:lnTo>
                  <a:lnTo>
                    <a:pt x="187316" y="606847"/>
                  </a:lnTo>
                  <a:lnTo>
                    <a:pt x="187316" y="616036"/>
                  </a:lnTo>
                  <a:lnTo>
                    <a:pt x="198593" y="616036"/>
                  </a:lnTo>
                  <a:lnTo>
                    <a:pt x="198593" y="624806"/>
                  </a:lnTo>
                  <a:lnTo>
                    <a:pt x="216343" y="624806"/>
                  </a:lnTo>
                  <a:lnTo>
                    <a:pt x="216343" y="637754"/>
                  </a:lnTo>
                  <a:lnTo>
                    <a:pt x="221981" y="637754"/>
                  </a:lnTo>
                  <a:lnTo>
                    <a:pt x="221981" y="665527"/>
                  </a:lnTo>
                  <a:lnTo>
                    <a:pt x="227619" y="665527"/>
                  </a:lnTo>
                  <a:lnTo>
                    <a:pt x="227619" y="684322"/>
                  </a:lnTo>
                  <a:lnTo>
                    <a:pt x="233466" y="684322"/>
                  </a:lnTo>
                  <a:lnTo>
                    <a:pt x="233466" y="688707"/>
                  </a:lnTo>
                  <a:lnTo>
                    <a:pt x="239731" y="688707"/>
                  </a:lnTo>
                  <a:lnTo>
                    <a:pt x="239731" y="697269"/>
                  </a:lnTo>
                  <a:lnTo>
                    <a:pt x="245996" y="697269"/>
                  </a:lnTo>
                  <a:lnTo>
                    <a:pt x="245996" y="706666"/>
                  </a:lnTo>
                  <a:lnTo>
                    <a:pt x="251843" y="706666"/>
                  </a:lnTo>
                  <a:lnTo>
                    <a:pt x="251843" y="719613"/>
                  </a:lnTo>
                  <a:lnTo>
                    <a:pt x="276067" y="719613"/>
                  </a:lnTo>
                  <a:lnTo>
                    <a:pt x="276067" y="724416"/>
                  </a:lnTo>
                  <a:lnTo>
                    <a:pt x="281079" y="724416"/>
                  </a:lnTo>
                  <a:lnTo>
                    <a:pt x="281079" y="733187"/>
                  </a:lnTo>
                  <a:lnTo>
                    <a:pt x="303214" y="733187"/>
                  </a:lnTo>
                  <a:lnTo>
                    <a:pt x="303214" y="737990"/>
                  </a:lnTo>
                  <a:lnTo>
                    <a:pt x="321173" y="737990"/>
                  </a:lnTo>
                  <a:lnTo>
                    <a:pt x="321173" y="742793"/>
                  </a:lnTo>
                  <a:lnTo>
                    <a:pt x="333076" y="742793"/>
                  </a:lnTo>
                  <a:lnTo>
                    <a:pt x="333076" y="729219"/>
                  </a:lnTo>
                  <a:lnTo>
                    <a:pt x="345188" y="729219"/>
                  </a:lnTo>
                  <a:lnTo>
                    <a:pt x="345188" y="720031"/>
                  </a:lnTo>
                  <a:lnTo>
                    <a:pt x="356464" y="720031"/>
                  </a:lnTo>
                  <a:lnTo>
                    <a:pt x="356464" y="724416"/>
                  </a:lnTo>
                  <a:lnTo>
                    <a:pt x="368367" y="724416"/>
                  </a:lnTo>
                  <a:lnTo>
                    <a:pt x="368367" y="715228"/>
                  </a:lnTo>
                  <a:lnTo>
                    <a:pt x="374215" y="715228"/>
                  </a:lnTo>
                  <a:lnTo>
                    <a:pt x="374215" y="702072"/>
                  </a:lnTo>
                  <a:lnTo>
                    <a:pt x="380479" y="702072"/>
                  </a:lnTo>
                  <a:lnTo>
                    <a:pt x="380479" y="696433"/>
                  </a:lnTo>
                  <a:lnTo>
                    <a:pt x="385282" y="696433"/>
                  </a:lnTo>
                  <a:lnTo>
                    <a:pt x="385282" y="688707"/>
                  </a:lnTo>
                  <a:lnTo>
                    <a:pt x="390921" y="688707"/>
                  </a:lnTo>
                  <a:lnTo>
                    <a:pt x="390921" y="670121"/>
                  </a:lnTo>
                  <a:lnTo>
                    <a:pt x="397603" y="670121"/>
                  </a:lnTo>
                  <a:lnTo>
                    <a:pt x="397603" y="683486"/>
                  </a:lnTo>
                  <a:lnTo>
                    <a:pt x="409088" y="683486"/>
                  </a:lnTo>
                  <a:lnTo>
                    <a:pt x="409088" y="646942"/>
                  </a:lnTo>
                  <a:lnTo>
                    <a:pt x="420574" y="646942"/>
                  </a:lnTo>
                  <a:lnTo>
                    <a:pt x="420574" y="624806"/>
                  </a:lnTo>
                  <a:lnTo>
                    <a:pt x="431850" y="624806"/>
                  </a:lnTo>
                  <a:lnTo>
                    <a:pt x="431850" y="733604"/>
                  </a:lnTo>
                  <a:lnTo>
                    <a:pt x="438115" y="733604"/>
                  </a:lnTo>
                  <a:lnTo>
                    <a:pt x="438115" y="774534"/>
                  </a:lnTo>
                  <a:lnTo>
                    <a:pt x="444589" y="774534"/>
                  </a:lnTo>
                  <a:lnTo>
                    <a:pt x="444589" y="814211"/>
                  </a:lnTo>
                  <a:lnTo>
                    <a:pt x="449809" y="814211"/>
                  </a:lnTo>
                  <a:lnTo>
                    <a:pt x="449809" y="818596"/>
                  </a:lnTo>
                  <a:lnTo>
                    <a:pt x="461086" y="818596"/>
                  </a:lnTo>
                  <a:lnTo>
                    <a:pt x="461086" y="841985"/>
                  </a:lnTo>
                  <a:lnTo>
                    <a:pt x="472989" y="841985"/>
                  </a:lnTo>
                  <a:lnTo>
                    <a:pt x="472989" y="845952"/>
                  </a:lnTo>
                  <a:lnTo>
                    <a:pt x="484265" y="845952"/>
                  </a:lnTo>
                  <a:lnTo>
                    <a:pt x="484265" y="841567"/>
                  </a:lnTo>
                  <a:lnTo>
                    <a:pt x="501389" y="841567"/>
                  </a:lnTo>
                  <a:lnTo>
                    <a:pt x="501389" y="832379"/>
                  </a:lnTo>
                  <a:lnTo>
                    <a:pt x="513710" y="832379"/>
                  </a:lnTo>
                  <a:lnTo>
                    <a:pt x="513710" y="840940"/>
                  </a:lnTo>
                  <a:lnTo>
                    <a:pt x="530833" y="840940"/>
                  </a:lnTo>
                  <a:lnTo>
                    <a:pt x="530833" y="824234"/>
                  </a:lnTo>
                  <a:lnTo>
                    <a:pt x="536681" y="824234"/>
                  </a:lnTo>
                  <a:lnTo>
                    <a:pt x="536681" y="814628"/>
                  </a:lnTo>
                  <a:lnTo>
                    <a:pt x="542528" y="814628"/>
                  </a:lnTo>
                  <a:lnTo>
                    <a:pt x="542528" y="823399"/>
                  </a:lnTo>
                  <a:lnTo>
                    <a:pt x="548166" y="823399"/>
                  </a:lnTo>
                  <a:lnTo>
                    <a:pt x="548166" y="829037"/>
                  </a:lnTo>
                  <a:lnTo>
                    <a:pt x="561322" y="829037"/>
                  </a:lnTo>
                  <a:lnTo>
                    <a:pt x="561322" y="810034"/>
                  </a:lnTo>
                  <a:lnTo>
                    <a:pt x="566125" y="810034"/>
                  </a:lnTo>
                  <a:lnTo>
                    <a:pt x="566125" y="801264"/>
                  </a:lnTo>
                  <a:lnTo>
                    <a:pt x="578028" y="801264"/>
                  </a:lnTo>
                  <a:lnTo>
                    <a:pt x="578028" y="787481"/>
                  </a:lnTo>
                  <a:lnTo>
                    <a:pt x="584501" y="787481"/>
                  </a:lnTo>
                  <a:lnTo>
                    <a:pt x="584501" y="769731"/>
                  </a:lnTo>
                  <a:lnTo>
                    <a:pt x="588887" y="769731"/>
                  </a:lnTo>
                  <a:lnTo>
                    <a:pt x="588887" y="765763"/>
                  </a:lnTo>
                  <a:lnTo>
                    <a:pt x="600999" y="765763"/>
                  </a:lnTo>
                  <a:lnTo>
                    <a:pt x="600999" y="755740"/>
                  </a:lnTo>
                  <a:lnTo>
                    <a:pt x="607472" y="755740"/>
                  </a:lnTo>
                  <a:lnTo>
                    <a:pt x="607472" y="733604"/>
                  </a:lnTo>
                  <a:lnTo>
                    <a:pt x="612484" y="733604"/>
                  </a:lnTo>
                  <a:lnTo>
                    <a:pt x="612484" y="727966"/>
                  </a:lnTo>
                  <a:lnTo>
                    <a:pt x="618331" y="727966"/>
                  </a:lnTo>
                  <a:lnTo>
                    <a:pt x="618331" y="714810"/>
                  </a:lnTo>
                  <a:lnTo>
                    <a:pt x="623969" y="714810"/>
                  </a:lnTo>
                  <a:lnTo>
                    <a:pt x="623969" y="692048"/>
                  </a:lnTo>
                  <a:lnTo>
                    <a:pt x="636081" y="692048"/>
                  </a:lnTo>
                  <a:lnTo>
                    <a:pt x="636081" y="662395"/>
                  </a:lnTo>
                  <a:lnTo>
                    <a:pt x="642346" y="662395"/>
                  </a:lnTo>
                  <a:lnTo>
                    <a:pt x="642346" y="701863"/>
                  </a:lnTo>
                  <a:lnTo>
                    <a:pt x="647358" y="701863"/>
                  </a:lnTo>
                  <a:lnTo>
                    <a:pt x="647358" y="773699"/>
                  </a:lnTo>
                  <a:lnTo>
                    <a:pt x="652996" y="773699"/>
                  </a:lnTo>
                  <a:lnTo>
                    <a:pt x="652996" y="850338"/>
                  </a:lnTo>
                  <a:lnTo>
                    <a:pt x="658634" y="850338"/>
                  </a:lnTo>
                  <a:lnTo>
                    <a:pt x="658634" y="863702"/>
                  </a:lnTo>
                  <a:lnTo>
                    <a:pt x="665317" y="863702"/>
                  </a:lnTo>
                  <a:lnTo>
                    <a:pt x="665317" y="869341"/>
                  </a:lnTo>
                  <a:lnTo>
                    <a:pt x="670955" y="869341"/>
                  </a:lnTo>
                  <a:lnTo>
                    <a:pt x="670955" y="877067"/>
                  </a:lnTo>
                  <a:lnTo>
                    <a:pt x="677429" y="877067"/>
                  </a:lnTo>
                  <a:lnTo>
                    <a:pt x="677429" y="887300"/>
                  </a:lnTo>
                  <a:lnTo>
                    <a:pt x="723161" y="887300"/>
                  </a:lnTo>
                  <a:lnTo>
                    <a:pt x="723161" y="895653"/>
                  </a:lnTo>
                  <a:lnTo>
                    <a:pt x="741120" y="895653"/>
                  </a:lnTo>
                  <a:lnTo>
                    <a:pt x="741120" y="882705"/>
                  </a:lnTo>
                  <a:lnTo>
                    <a:pt x="746967" y="882705"/>
                  </a:lnTo>
                  <a:lnTo>
                    <a:pt x="746967" y="873308"/>
                  </a:lnTo>
                  <a:lnTo>
                    <a:pt x="764091" y="873308"/>
                  </a:lnTo>
                  <a:lnTo>
                    <a:pt x="764091" y="868505"/>
                  </a:lnTo>
                  <a:lnTo>
                    <a:pt x="770774" y="868505"/>
                  </a:lnTo>
                  <a:lnTo>
                    <a:pt x="770774" y="855558"/>
                  </a:lnTo>
                  <a:lnTo>
                    <a:pt x="787688" y="855558"/>
                  </a:lnTo>
                  <a:lnTo>
                    <a:pt x="787688" y="859944"/>
                  </a:lnTo>
                  <a:lnTo>
                    <a:pt x="798965" y="859944"/>
                  </a:lnTo>
                  <a:lnTo>
                    <a:pt x="798965" y="851173"/>
                  </a:lnTo>
                  <a:lnTo>
                    <a:pt x="810450" y="851173"/>
                  </a:lnTo>
                  <a:lnTo>
                    <a:pt x="810450" y="823817"/>
                  </a:lnTo>
                  <a:lnTo>
                    <a:pt x="816089" y="823817"/>
                  </a:lnTo>
                  <a:lnTo>
                    <a:pt x="816089" y="809199"/>
                  </a:lnTo>
                  <a:lnTo>
                    <a:pt x="821727" y="809199"/>
                  </a:lnTo>
                  <a:lnTo>
                    <a:pt x="821727" y="796252"/>
                  </a:lnTo>
                  <a:lnTo>
                    <a:pt x="828618" y="796252"/>
                  </a:lnTo>
                  <a:lnTo>
                    <a:pt x="828618" y="782469"/>
                  </a:lnTo>
                  <a:lnTo>
                    <a:pt x="833630" y="782469"/>
                  </a:lnTo>
                  <a:lnTo>
                    <a:pt x="833630" y="769105"/>
                  </a:lnTo>
                  <a:lnTo>
                    <a:pt x="839895" y="769105"/>
                  </a:lnTo>
                  <a:lnTo>
                    <a:pt x="839895" y="741748"/>
                  </a:lnTo>
                  <a:lnTo>
                    <a:pt x="845533" y="741748"/>
                  </a:lnTo>
                  <a:lnTo>
                    <a:pt x="845533" y="723372"/>
                  </a:lnTo>
                  <a:lnTo>
                    <a:pt x="852006" y="723372"/>
                  </a:lnTo>
                  <a:lnTo>
                    <a:pt x="852006" y="728175"/>
                  </a:lnTo>
                  <a:lnTo>
                    <a:pt x="857645" y="728175"/>
                  </a:lnTo>
                  <a:lnTo>
                    <a:pt x="857645" y="800011"/>
                  </a:lnTo>
                  <a:lnTo>
                    <a:pt x="863492" y="800011"/>
                  </a:lnTo>
                  <a:lnTo>
                    <a:pt x="863492" y="868714"/>
                  </a:lnTo>
                  <a:lnTo>
                    <a:pt x="869339" y="868714"/>
                  </a:lnTo>
                  <a:lnTo>
                    <a:pt x="869339" y="891476"/>
                  </a:lnTo>
                  <a:lnTo>
                    <a:pt x="880407" y="891476"/>
                  </a:lnTo>
                  <a:lnTo>
                    <a:pt x="880407" y="895861"/>
                  </a:lnTo>
                  <a:lnTo>
                    <a:pt x="886254" y="895861"/>
                  </a:lnTo>
                  <a:lnTo>
                    <a:pt x="886254" y="900873"/>
                  </a:lnTo>
                  <a:lnTo>
                    <a:pt x="891683" y="900873"/>
                  </a:lnTo>
                  <a:lnTo>
                    <a:pt x="891683" y="909435"/>
                  </a:lnTo>
                  <a:lnTo>
                    <a:pt x="904630" y="909435"/>
                  </a:lnTo>
                  <a:lnTo>
                    <a:pt x="904630" y="913820"/>
                  </a:lnTo>
                  <a:lnTo>
                    <a:pt x="916533" y="913820"/>
                  </a:lnTo>
                  <a:lnTo>
                    <a:pt x="916533" y="908809"/>
                  </a:lnTo>
                  <a:lnTo>
                    <a:pt x="920919" y="908809"/>
                  </a:lnTo>
                  <a:lnTo>
                    <a:pt x="920919" y="900456"/>
                  </a:lnTo>
                  <a:lnTo>
                    <a:pt x="927392" y="900456"/>
                  </a:lnTo>
                  <a:lnTo>
                    <a:pt x="927392" y="895861"/>
                  </a:lnTo>
                  <a:lnTo>
                    <a:pt x="939922" y="895861"/>
                  </a:lnTo>
                  <a:lnTo>
                    <a:pt x="939922" y="899829"/>
                  </a:lnTo>
                  <a:lnTo>
                    <a:pt x="944725" y="899829"/>
                  </a:lnTo>
                  <a:lnTo>
                    <a:pt x="944725" y="905467"/>
                  </a:lnTo>
                  <a:lnTo>
                    <a:pt x="950572" y="905467"/>
                  </a:lnTo>
                  <a:lnTo>
                    <a:pt x="950572" y="909226"/>
                  </a:lnTo>
                  <a:lnTo>
                    <a:pt x="956419" y="909226"/>
                  </a:lnTo>
                  <a:lnTo>
                    <a:pt x="956419" y="905467"/>
                  </a:lnTo>
                  <a:lnTo>
                    <a:pt x="962684" y="905467"/>
                  </a:lnTo>
                  <a:lnTo>
                    <a:pt x="962684" y="895861"/>
                  </a:lnTo>
                  <a:lnTo>
                    <a:pt x="967696" y="895861"/>
                  </a:lnTo>
                  <a:lnTo>
                    <a:pt x="967696" y="886673"/>
                  </a:lnTo>
                  <a:lnTo>
                    <a:pt x="991084" y="886673"/>
                  </a:lnTo>
                  <a:lnTo>
                    <a:pt x="991084" y="873308"/>
                  </a:lnTo>
                  <a:lnTo>
                    <a:pt x="997558" y="873308"/>
                  </a:lnTo>
                  <a:lnTo>
                    <a:pt x="997558" y="864120"/>
                  </a:lnTo>
                  <a:lnTo>
                    <a:pt x="1003196" y="864120"/>
                  </a:lnTo>
                  <a:lnTo>
                    <a:pt x="1003196" y="855349"/>
                  </a:lnTo>
                  <a:lnTo>
                    <a:pt x="1015308" y="855349"/>
                  </a:lnTo>
                  <a:lnTo>
                    <a:pt x="1015308" y="850546"/>
                  </a:lnTo>
                  <a:lnTo>
                    <a:pt x="1021781" y="850546"/>
                  </a:lnTo>
                  <a:lnTo>
                    <a:pt x="1021781" y="837808"/>
                  </a:lnTo>
                  <a:lnTo>
                    <a:pt x="1026584" y="837808"/>
                  </a:lnTo>
                  <a:lnTo>
                    <a:pt x="1026584" y="815673"/>
                  </a:lnTo>
                  <a:lnTo>
                    <a:pt x="1032431" y="815673"/>
                  </a:lnTo>
                  <a:lnTo>
                    <a:pt x="1032431" y="801055"/>
                  </a:lnTo>
                  <a:lnTo>
                    <a:pt x="1049137" y="801055"/>
                  </a:lnTo>
                  <a:lnTo>
                    <a:pt x="1049137" y="786855"/>
                  </a:lnTo>
                  <a:lnTo>
                    <a:pt x="1055611" y="786855"/>
                  </a:lnTo>
                  <a:lnTo>
                    <a:pt x="1055611" y="765346"/>
                  </a:lnTo>
                  <a:lnTo>
                    <a:pt x="1062084" y="765346"/>
                  </a:lnTo>
                  <a:lnTo>
                    <a:pt x="1062084" y="750728"/>
                  </a:lnTo>
                  <a:lnTo>
                    <a:pt x="1066888" y="750728"/>
                  </a:lnTo>
                  <a:lnTo>
                    <a:pt x="1066888" y="805858"/>
                  </a:lnTo>
                  <a:lnTo>
                    <a:pt x="1072526" y="805858"/>
                  </a:lnTo>
                  <a:lnTo>
                    <a:pt x="1072526" y="868714"/>
                  </a:lnTo>
                  <a:lnTo>
                    <a:pt x="1078791" y="868714"/>
                  </a:lnTo>
                  <a:lnTo>
                    <a:pt x="1078791" y="905050"/>
                  </a:lnTo>
                  <a:lnTo>
                    <a:pt x="1084638" y="905050"/>
                  </a:lnTo>
                  <a:lnTo>
                    <a:pt x="1084638" y="914238"/>
                  </a:lnTo>
                  <a:lnTo>
                    <a:pt x="1090067" y="914238"/>
                  </a:lnTo>
                  <a:lnTo>
                    <a:pt x="1090067" y="922591"/>
                  </a:lnTo>
                  <a:lnTo>
                    <a:pt x="1103223" y="922591"/>
                  </a:lnTo>
                  <a:lnTo>
                    <a:pt x="1103223" y="919041"/>
                  </a:lnTo>
                  <a:lnTo>
                    <a:pt x="1108235" y="919041"/>
                  </a:lnTo>
                  <a:lnTo>
                    <a:pt x="1108235" y="914238"/>
                  </a:lnTo>
                  <a:lnTo>
                    <a:pt x="1114082" y="914238"/>
                  </a:lnTo>
                  <a:lnTo>
                    <a:pt x="1114082" y="909435"/>
                  </a:lnTo>
                  <a:lnTo>
                    <a:pt x="1132041" y="909435"/>
                  </a:lnTo>
                  <a:lnTo>
                    <a:pt x="1132041" y="923426"/>
                  </a:lnTo>
                  <a:lnTo>
                    <a:pt x="1154803" y="923426"/>
                  </a:lnTo>
                  <a:lnTo>
                    <a:pt x="1154803" y="918832"/>
                  </a:lnTo>
                  <a:lnTo>
                    <a:pt x="1160441" y="918832"/>
                  </a:lnTo>
                  <a:lnTo>
                    <a:pt x="1160441" y="914238"/>
                  </a:lnTo>
                  <a:lnTo>
                    <a:pt x="1166706" y="914238"/>
                  </a:lnTo>
                  <a:lnTo>
                    <a:pt x="1166706" y="909435"/>
                  </a:lnTo>
                  <a:lnTo>
                    <a:pt x="1172135" y="909435"/>
                  </a:lnTo>
                  <a:lnTo>
                    <a:pt x="1172135" y="905467"/>
                  </a:lnTo>
                  <a:lnTo>
                    <a:pt x="1177565" y="905467"/>
                  </a:lnTo>
                  <a:lnTo>
                    <a:pt x="1177565" y="896905"/>
                  </a:lnTo>
                  <a:lnTo>
                    <a:pt x="1207218" y="896905"/>
                  </a:lnTo>
                  <a:lnTo>
                    <a:pt x="1207218" y="882288"/>
                  </a:lnTo>
                  <a:lnTo>
                    <a:pt x="1212856" y="882288"/>
                  </a:lnTo>
                  <a:lnTo>
                    <a:pt x="1212856" y="869132"/>
                  </a:lnTo>
                  <a:lnTo>
                    <a:pt x="1219330" y="869132"/>
                  </a:lnTo>
                  <a:lnTo>
                    <a:pt x="1219330" y="860361"/>
                  </a:lnTo>
                  <a:lnTo>
                    <a:pt x="1224968" y="860361"/>
                  </a:lnTo>
                  <a:lnTo>
                    <a:pt x="1224968" y="851590"/>
                  </a:lnTo>
                  <a:lnTo>
                    <a:pt x="1231233" y="851590"/>
                  </a:lnTo>
                  <a:lnTo>
                    <a:pt x="1231233" y="837808"/>
                  </a:lnTo>
                  <a:lnTo>
                    <a:pt x="1236245" y="837808"/>
                  </a:lnTo>
                  <a:lnTo>
                    <a:pt x="1236245" y="829037"/>
                  </a:lnTo>
                  <a:lnTo>
                    <a:pt x="1242718" y="829037"/>
                  </a:lnTo>
                  <a:lnTo>
                    <a:pt x="1242718" y="815255"/>
                  </a:lnTo>
                  <a:lnTo>
                    <a:pt x="1253995" y="815255"/>
                  </a:lnTo>
                  <a:lnTo>
                    <a:pt x="1253995" y="806484"/>
                  </a:lnTo>
                  <a:lnTo>
                    <a:pt x="1260468" y="806484"/>
                  </a:lnTo>
                  <a:lnTo>
                    <a:pt x="1260468" y="797087"/>
                  </a:lnTo>
                  <a:lnTo>
                    <a:pt x="1265898" y="797087"/>
                  </a:lnTo>
                  <a:lnTo>
                    <a:pt x="1265898" y="784767"/>
                  </a:lnTo>
                  <a:lnTo>
                    <a:pt x="1272162" y="784767"/>
                  </a:lnTo>
                  <a:lnTo>
                    <a:pt x="1272162" y="769940"/>
                  </a:lnTo>
                  <a:lnTo>
                    <a:pt x="1278010" y="769940"/>
                  </a:lnTo>
                  <a:lnTo>
                    <a:pt x="1278010" y="819640"/>
                  </a:lnTo>
                  <a:lnTo>
                    <a:pt x="1283439" y="819640"/>
                  </a:lnTo>
                  <a:lnTo>
                    <a:pt x="1283439" y="868923"/>
                  </a:lnTo>
                  <a:lnTo>
                    <a:pt x="1289913" y="868923"/>
                  </a:lnTo>
                  <a:lnTo>
                    <a:pt x="1289913" y="905467"/>
                  </a:lnTo>
                  <a:lnTo>
                    <a:pt x="1300563" y="905467"/>
                  </a:lnTo>
                  <a:lnTo>
                    <a:pt x="1300563" y="914864"/>
                  </a:lnTo>
                  <a:lnTo>
                    <a:pt x="1306410" y="914864"/>
                  </a:lnTo>
                  <a:lnTo>
                    <a:pt x="1306410" y="919667"/>
                  </a:lnTo>
                  <a:lnTo>
                    <a:pt x="1312675" y="919667"/>
                  </a:lnTo>
                  <a:lnTo>
                    <a:pt x="1312675" y="928021"/>
                  </a:lnTo>
                  <a:lnTo>
                    <a:pt x="1318313" y="928021"/>
                  </a:lnTo>
                  <a:lnTo>
                    <a:pt x="1318313" y="932406"/>
                  </a:lnTo>
                  <a:lnTo>
                    <a:pt x="1330634" y="932406"/>
                  </a:lnTo>
                  <a:lnTo>
                    <a:pt x="1330634" y="929273"/>
                  </a:lnTo>
                  <a:lnTo>
                    <a:pt x="1330425" y="928438"/>
                  </a:lnTo>
                  <a:lnTo>
                    <a:pt x="1341701" y="928438"/>
                  </a:lnTo>
                  <a:lnTo>
                    <a:pt x="1341701" y="920294"/>
                  </a:lnTo>
                  <a:lnTo>
                    <a:pt x="1348384" y="920294"/>
                  </a:lnTo>
                  <a:lnTo>
                    <a:pt x="1348384" y="914447"/>
                  </a:lnTo>
                  <a:lnTo>
                    <a:pt x="1376784" y="914447"/>
                  </a:lnTo>
                  <a:lnTo>
                    <a:pt x="1376784" y="910270"/>
                  </a:lnTo>
                  <a:lnTo>
                    <a:pt x="1389522" y="910270"/>
                  </a:lnTo>
                  <a:lnTo>
                    <a:pt x="1389522" y="913612"/>
                  </a:lnTo>
                  <a:lnTo>
                    <a:pt x="1400590" y="913612"/>
                  </a:lnTo>
                  <a:lnTo>
                    <a:pt x="1400590" y="901709"/>
                  </a:lnTo>
                  <a:lnTo>
                    <a:pt x="1405602" y="901709"/>
                  </a:lnTo>
                  <a:lnTo>
                    <a:pt x="1405602" y="892103"/>
                  </a:lnTo>
                  <a:lnTo>
                    <a:pt x="1411658" y="892103"/>
                  </a:lnTo>
                  <a:lnTo>
                    <a:pt x="1411658" y="887926"/>
                  </a:lnTo>
                  <a:lnTo>
                    <a:pt x="1417922" y="887926"/>
                  </a:lnTo>
                  <a:lnTo>
                    <a:pt x="1417922" y="882705"/>
                  </a:lnTo>
                  <a:lnTo>
                    <a:pt x="1423561" y="882705"/>
                  </a:lnTo>
                  <a:lnTo>
                    <a:pt x="1423561" y="878738"/>
                  </a:lnTo>
                  <a:lnTo>
                    <a:pt x="1429617" y="878738"/>
                  </a:lnTo>
                  <a:lnTo>
                    <a:pt x="1429617" y="869132"/>
                  </a:lnTo>
                  <a:lnTo>
                    <a:pt x="1434837" y="869132"/>
                  </a:lnTo>
                  <a:lnTo>
                    <a:pt x="1434837" y="859526"/>
                  </a:lnTo>
                  <a:lnTo>
                    <a:pt x="1441102" y="859526"/>
                  </a:lnTo>
                  <a:lnTo>
                    <a:pt x="1441102" y="850546"/>
                  </a:lnTo>
                  <a:lnTo>
                    <a:pt x="1447158" y="850546"/>
                  </a:lnTo>
                  <a:lnTo>
                    <a:pt x="1447158" y="837808"/>
                  </a:lnTo>
                  <a:lnTo>
                    <a:pt x="1452796" y="837808"/>
                  </a:lnTo>
                  <a:lnTo>
                    <a:pt x="1452796" y="824234"/>
                  </a:lnTo>
                  <a:lnTo>
                    <a:pt x="1464699" y="824234"/>
                  </a:lnTo>
                  <a:lnTo>
                    <a:pt x="1464699" y="815255"/>
                  </a:lnTo>
                  <a:lnTo>
                    <a:pt x="1475349" y="815255"/>
                  </a:lnTo>
                  <a:lnTo>
                    <a:pt x="1475349" y="796670"/>
                  </a:lnTo>
                  <a:lnTo>
                    <a:pt x="1481614" y="796670"/>
                  </a:lnTo>
                  <a:lnTo>
                    <a:pt x="1481614" y="778919"/>
                  </a:lnTo>
                  <a:lnTo>
                    <a:pt x="1487670" y="778919"/>
                  </a:lnTo>
                  <a:lnTo>
                    <a:pt x="1487670" y="814628"/>
                  </a:lnTo>
                  <a:lnTo>
                    <a:pt x="1493308" y="814628"/>
                  </a:lnTo>
                  <a:lnTo>
                    <a:pt x="1493308" y="860152"/>
                  </a:lnTo>
                  <a:lnTo>
                    <a:pt x="1499155" y="860152"/>
                  </a:lnTo>
                  <a:lnTo>
                    <a:pt x="1499155" y="905467"/>
                  </a:lnTo>
                  <a:lnTo>
                    <a:pt x="1505002" y="905467"/>
                  </a:lnTo>
                  <a:lnTo>
                    <a:pt x="1505002" y="909644"/>
                  </a:lnTo>
                  <a:lnTo>
                    <a:pt x="1511058" y="909644"/>
                  </a:lnTo>
                  <a:lnTo>
                    <a:pt x="1511058" y="919459"/>
                  </a:lnTo>
                  <a:lnTo>
                    <a:pt x="1522126" y="919459"/>
                  </a:lnTo>
                  <a:lnTo>
                    <a:pt x="1522126" y="923217"/>
                  </a:lnTo>
                  <a:lnTo>
                    <a:pt x="1534029" y="923217"/>
                  </a:lnTo>
                  <a:lnTo>
                    <a:pt x="1534029" y="928856"/>
                  </a:lnTo>
                  <a:lnTo>
                    <a:pt x="1541129" y="928856"/>
                  </a:lnTo>
                  <a:lnTo>
                    <a:pt x="1541129" y="932615"/>
                  </a:lnTo>
                  <a:lnTo>
                    <a:pt x="1563891" y="932615"/>
                  </a:lnTo>
                  <a:lnTo>
                    <a:pt x="1563891" y="928438"/>
                  </a:lnTo>
                  <a:lnTo>
                    <a:pt x="1569112" y="928438"/>
                  </a:lnTo>
                  <a:lnTo>
                    <a:pt x="1569112" y="924262"/>
                  </a:lnTo>
                  <a:lnTo>
                    <a:pt x="1574959" y="924262"/>
                  </a:lnTo>
                  <a:lnTo>
                    <a:pt x="1574959" y="915700"/>
                  </a:lnTo>
                  <a:lnTo>
                    <a:pt x="1592709" y="915700"/>
                  </a:lnTo>
                  <a:lnTo>
                    <a:pt x="1592709" y="905050"/>
                  </a:lnTo>
                  <a:lnTo>
                    <a:pt x="1598974" y="905050"/>
                  </a:lnTo>
                  <a:lnTo>
                    <a:pt x="1598974" y="892103"/>
                  </a:lnTo>
                  <a:lnTo>
                    <a:pt x="1604612" y="892103"/>
                  </a:lnTo>
                  <a:lnTo>
                    <a:pt x="1604612" y="873099"/>
                  </a:lnTo>
                  <a:lnTo>
                    <a:pt x="1610459" y="873099"/>
                  </a:lnTo>
                  <a:lnTo>
                    <a:pt x="1610459" y="887717"/>
                  </a:lnTo>
                  <a:lnTo>
                    <a:pt x="1616515" y="887717"/>
                  </a:lnTo>
                  <a:lnTo>
                    <a:pt x="1616515" y="901500"/>
                  </a:lnTo>
                  <a:lnTo>
                    <a:pt x="1627792" y="901500"/>
                  </a:lnTo>
                  <a:lnTo>
                    <a:pt x="1627792" y="887300"/>
                  </a:lnTo>
                  <a:lnTo>
                    <a:pt x="1633639" y="887300"/>
                  </a:lnTo>
                  <a:lnTo>
                    <a:pt x="1633639" y="874144"/>
                  </a:lnTo>
                  <a:lnTo>
                    <a:pt x="1638859" y="874144"/>
                  </a:lnTo>
                  <a:lnTo>
                    <a:pt x="1638859" y="865582"/>
                  </a:lnTo>
                  <a:lnTo>
                    <a:pt x="1651598" y="865582"/>
                  </a:lnTo>
                  <a:lnTo>
                    <a:pt x="1651598" y="859735"/>
                  </a:lnTo>
                  <a:lnTo>
                    <a:pt x="1656401" y="859735"/>
                  </a:lnTo>
                  <a:lnTo>
                    <a:pt x="1656401" y="851173"/>
                  </a:lnTo>
                  <a:lnTo>
                    <a:pt x="1661621" y="851173"/>
                  </a:lnTo>
                  <a:lnTo>
                    <a:pt x="1661621" y="841358"/>
                  </a:lnTo>
                  <a:lnTo>
                    <a:pt x="1668304" y="841358"/>
                  </a:lnTo>
                  <a:lnTo>
                    <a:pt x="1668304" y="827784"/>
                  </a:lnTo>
                  <a:lnTo>
                    <a:pt x="1675195" y="827784"/>
                  </a:lnTo>
                  <a:lnTo>
                    <a:pt x="1675195" y="810661"/>
                  </a:lnTo>
                  <a:lnTo>
                    <a:pt x="1680207" y="810661"/>
                  </a:lnTo>
                  <a:lnTo>
                    <a:pt x="1680207" y="796670"/>
                  </a:lnTo>
                  <a:lnTo>
                    <a:pt x="1686472" y="796670"/>
                  </a:lnTo>
                  <a:lnTo>
                    <a:pt x="1686472" y="815464"/>
                  </a:lnTo>
                  <a:lnTo>
                    <a:pt x="1691274" y="815464"/>
                  </a:lnTo>
                  <a:lnTo>
                    <a:pt x="1691274" y="833214"/>
                  </a:lnTo>
                  <a:lnTo>
                    <a:pt x="1697331" y="833214"/>
                  </a:lnTo>
                  <a:lnTo>
                    <a:pt x="1697331" y="850964"/>
                  </a:lnTo>
                  <a:lnTo>
                    <a:pt x="1703386" y="850964"/>
                  </a:lnTo>
                  <a:lnTo>
                    <a:pt x="1703386" y="883541"/>
                  </a:lnTo>
                  <a:lnTo>
                    <a:pt x="1709025" y="883541"/>
                  </a:lnTo>
                  <a:lnTo>
                    <a:pt x="1709025" y="910270"/>
                  </a:lnTo>
                  <a:lnTo>
                    <a:pt x="1715080" y="910270"/>
                  </a:lnTo>
                  <a:lnTo>
                    <a:pt x="1715080" y="915073"/>
                  </a:lnTo>
                  <a:lnTo>
                    <a:pt x="1721137" y="915073"/>
                  </a:lnTo>
                  <a:lnTo>
                    <a:pt x="1721137" y="919041"/>
                  </a:lnTo>
                  <a:lnTo>
                    <a:pt x="1738260" y="919041"/>
                  </a:lnTo>
                  <a:lnTo>
                    <a:pt x="1738260" y="923844"/>
                  </a:lnTo>
                  <a:lnTo>
                    <a:pt x="1750372" y="923844"/>
                  </a:lnTo>
                  <a:lnTo>
                    <a:pt x="1750372" y="927812"/>
                  </a:lnTo>
                  <a:lnTo>
                    <a:pt x="1768122" y="927812"/>
                  </a:lnTo>
                  <a:lnTo>
                    <a:pt x="1768122" y="923635"/>
                  </a:lnTo>
                  <a:lnTo>
                    <a:pt x="1780234" y="923635"/>
                  </a:lnTo>
                  <a:lnTo>
                    <a:pt x="1780234" y="919667"/>
                  </a:lnTo>
                  <a:lnTo>
                    <a:pt x="1791511" y="919667"/>
                  </a:lnTo>
                  <a:lnTo>
                    <a:pt x="1791511" y="914864"/>
                  </a:lnTo>
                  <a:lnTo>
                    <a:pt x="1802787" y="914864"/>
                  </a:lnTo>
                  <a:lnTo>
                    <a:pt x="1802787" y="910270"/>
                  </a:lnTo>
                  <a:lnTo>
                    <a:pt x="1808008" y="910270"/>
                  </a:lnTo>
                  <a:lnTo>
                    <a:pt x="1808008" y="906094"/>
                  </a:lnTo>
                  <a:lnTo>
                    <a:pt x="1831605" y="906094"/>
                  </a:lnTo>
                  <a:lnTo>
                    <a:pt x="1831605" y="900456"/>
                  </a:lnTo>
                  <a:lnTo>
                    <a:pt x="1837661" y="900456"/>
                  </a:lnTo>
                  <a:lnTo>
                    <a:pt x="1837661" y="891685"/>
                  </a:lnTo>
                  <a:lnTo>
                    <a:pt x="1843717" y="891685"/>
                  </a:lnTo>
                  <a:lnTo>
                    <a:pt x="1843717" y="886464"/>
                  </a:lnTo>
                  <a:lnTo>
                    <a:pt x="1849773" y="886464"/>
                  </a:lnTo>
                  <a:lnTo>
                    <a:pt x="1849773" y="874352"/>
                  </a:lnTo>
                  <a:lnTo>
                    <a:pt x="1855620" y="874352"/>
                  </a:lnTo>
                  <a:lnTo>
                    <a:pt x="1860632" y="874352"/>
                  </a:lnTo>
                  <a:lnTo>
                    <a:pt x="1860632" y="869341"/>
                  </a:lnTo>
                  <a:lnTo>
                    <a:pt x="1866270" y="869341"/>
                  </a:lnTo>
                  <a:lnTo>
                    <a:pt x="1866270" y="847205"/>
                  </a:lnTo>
                  <a:lnTo>
                    <a:pt x="1871491" y="847205"/>
                  </a:lnTo>
                  <a:lnTo>
                    <a:pt x="1871491" y="827993"/>
                  </a:lnTo>
                  <a:lnTo>
                    <a:pt x="1879217" y="827993"/>
                  </a:lnTo>
                  <a:lnTo>
                    <a:pt x="1879217" y="823190"/>
                  </a:lnTo>
                  <a:lnTo>
                    <a:pt x="1896758" y="823190"/>
                  </a:lnTo>
                  <a:lnTo>
                    <a:pt x="1896758" y="814002"/>
                  </a:lnTo>
                  <a:lnTo>
                    <a:pt x="1901561" y="814002"/>
                  </a:lnTo>
                  <a:lnTo>
                    <a:pt x="1901561" y="801890"/>
                  </a:lnTo>
                  <a:lnTo>
                    <a:pt x="1914300" y="801890"/>
                  </a:lnTo>
                  <a:lnTo>
                    <a:pt x="1914300" y="851382"/>
                  </a:lnTo>
                  <a:lnTo>
                    <a:pt x="1919103" y="851382"/>
                  </a:lnTo>
                  <a:lnTo>
                    <a:pt x="1919103" y="905885"/>
                  </a:lnTo>
                  <a:lnTo>
                    <a:pt x="1924741" y="905885"/>
                  </a:lnTo>
                  <a:lnTo>
                    <a:pt x="1924741" y="919459"/>
                  </a:lnTo>
                  <a:lnTo>
                    <a:pt x="1942491" y="919459"/>
                  </a:lnTo>
                  <a:lnTo>
                    <a:pt x="1942491" y="924053"/>
                  </a:lnTo>
                  <a:lnTo>
                    <a:pt x="1948547" y="924053"/>
                  </a:lnTo>
                  <a:lnTo>
                    <a:pt x="1948547" y="933032"/>
                  </a:lnTo>
                  <a:lnTo>
                    <a:pt x="1971309" y="933032"/>
                  </a:lnTo>
                  <a:lnTo>
                    <a:pt x="1971309" y="928856"/>
                  </a:lnTo>
                  <a:lnTo>
                    <a:pt x="1989268" y="928856"/>
                  </a:lnTo>
                  <a:lnTo>
                    <a:pt x="1989268" y="924053"/>
                  </a:lnTo>
                  <a:lnTo>
                    <a:pt x="2001380" y="924053"/>
                  </a:lnTo>
                  <a:lnTo>
                    <a:pt x="2001380" y="920085"/>
                  </a:lnTo>
                  <a:lnTo>
                    <a:pt x="2007436" y="920085"/>
                  </a:lnTo>
                  <a:lnTo>
                    <a:pt x="2007436" y="915282"/>
                  </a:lnTo>
                  <a:lnTo>
                    <a:pt x="2013492" y="915282"/>
                  </a:lnTo>
                  <a:lnTo>
                    <a:pt x="2013492" y="911106"/>
                  </a:lnTo>
                  <a:lnTo>
                    <a:pt x="2019130" y="911106"/>
                  </a:lnTo>
                  <a:lnTo>
                    <a:pt x="2019130" y="905885"/>
                  </a:lnTo>
                  <a:lnTo>
                    <a:pt x="2024977" y="905885"/>
                  </a:lnTo>
                  <a:lnTo>
                    <a:pt x="2024977" y="902126"/>
                  </a:lnTo>
                  <a:lnTo>
                    <a:pt x="2030197" y="902126"/>
                  </a:lnTo>
                  <a:lnTo>
                    <a:pt x="2030197" y="897323"/>
                  </a:lnTo>
                  <a:lnTo>
                    <a:pt x="2047739" y="897323"/>
                  </a:lnTo>
                  <a:lnTo>
                    <a:pt x="2047739" y="892729"/>
                  </a:lnTo>
                  <a:lnTo>
                    <a:pt x="2059433" y="892729"/>
                  </a:lnTo>
                  <a:lnTo>
                    <a:pt x="2059433" y="878738"/>
                  </a:lnTo>
                  <a:lnTo>
                    <a:pt x="2065072" y="878738"/>
                  </a:lnTo>
                  <a:lnTo>
                    <a:pt x="2065072" y="869758"/>
                  </a:lnTo>
                  <a:lnTo>
                    <a:pt x="2071754" y="869758"/>
                  </a:lnTo>
                  <a:lnTo>
                    <a:pt x="2071754" y="860152"/>
                  </a:lnTo>
                  <a:lnTo>
                    <a:pt x="2094516" y="860152"/>
                  </a:lnTo>
                  <a:lnTo>
                    <a:pt x="2094516" y="847205"/>
                  </a:lnTo>
                  <a:lnTo>
                    <a:pt x="2100781" y="847205"/>
                  </a:lnTo>
                  <a:lnTo>
                    <a:pt x="2100781" y="837808"/>
                  </a:lnTo>
                  <a:lnTo>
                    <a:pt x="2105792" y="837808"/>
                  </a:lnTo>
                  <a:lnTo>
                    <a:pt x="2105792" y="823817"/>
                  </a:lnTo>
                  <a:lnTo>
                    <a:pt x="2112475" y="823817"/>
                  </a:lnTo>
                  <a:lnTo>
                    <a:pt x="2112475" y="819223"/>
                  </a:lnTo>
                  <a:lnTo>
                    <a:pt x="2117069" y="819223"/>
                  </a:lnTo>
                  <a:lnTo>
                    <a:pt x="2117069" y="810661"/>
                  </a:lnTo>
                  <a:lnTo>
                    <a:pt x="2123751" y="810661"/>
                  </a:lnTo>
                  <a:lnTo>
                    <a:pt x="2123751" y="851590"/>
                  </a:lnTo>
                  <a:lnTo>
                    <a:pt x="2130434" y="851590"/>
                  </a:lnTo>
                  <a:lnTo>
                    <a:pt x="2130434" y="891894"/>
                  </a:lnTo>
                  <a:lnTo>
                    <a:pt x="2135654" y="891894"/>
                  </a:lnTo>
                  <a:lnTo>
                    <a:pt x="2135654" y="909644"/>
                  </a:lnTo>
                  <a:lnTo>
                    <a:pt x="2141293" y="909644"/>
                  </a:lnTo>
                  <a:lnTo>
                    <a:pt x="2141293" y="923217"/>
                  </a:lnTo>
                  <a:lnTo>
                    <a:pt x="2147975" y="923217"/>
                  </a:lnTo>
                  <a:lnTo>
                    <a:pt x="2147975" y="928021"/>
                  </a:lnTo>
                  <a:lnTo>
                    <a:pt x="2165099" y="928021"/>
                  </a:lnTo>
                  <a:lnTo>
                    <a:pt x="2165099" y="924053"/>
                  </a:lnTo>
                  <a:lnTo>
                    <a:pt x="2170946" y="924053"/>
                  </a:lnTo>
                  <a:lnTo>
                    <a:pt x="2170946" y="918832"/>
                  </a:lnTo>
                  <a:lnTo>
                    <a:pt x="2177002" y="918832"/>
                  </a:lnTo>
                  <a:lnTo>
                    <a:pt x="2177002" y="914656"/>
                  </a:lnTo>
                  <a:lnTo>
                    <a:pt x="2188905" y="914656"/>
                  </a:lnTo>
                  <a:lnTo>
                    <a:pt x="2188905" y="919250"/>
                  </a:lnTo>
                  <a:lnTo>
                    <a:pt x="2193917" y="919250"/>
                  </a:lnTo>
                  <a:lnTo>
                    <a:pt x="2193917" y="923426"/>
                  </a:lnTo>
                  <a:lnTo>
                    <a:pt x="2211876" y="923426"/>
                  </a:lnTo>
                  <a:lnTo>
                    <a:pt x="2211876" y="919250"/>
                  </a:lnTo>
                  <a:lnTo>
                    <a:pt x="2222943" y="919250"/>
                  </a:lnTo>
                  <a:lnTo>
                    <a:pt x="2222943" y="911106"/>
                  </a:lnTo>
                  <a:lnTo>
                    <a:pt x="2246540" y="911106"/>
                  </a:lnTo>
                  <a:lnTo>
                    <a:pt x="2246540" y="905467"/>
                  </a:lnTo>
                  <a:lnTo>
                    <a:pt x="2252805" y="905467"/>
                  </a:lnTo>
                  <a:lnTo>
                    <a:pt x="2252805" y="896697"/>
                  </a:lnTo>
                  <a:lnTo>
                    <a:pt x="2257817" y="896697"/>
                  </a:lnTo>
                  <a:lnTo>
                    <a:pt x="2257817" y="887091"/>
                  </a:lnTo>
                  <a:lnTo>
                    <a:pt x="2263873" y="887091"/>
                  </a:lnTo>
                  <a:lnTo>
                    <a:pt x="2263873" y="874144"/>
                  </a:lnTo>
                  <a:lnTo>
                    <a:pt x="2270138" y="874144"/>
                  </a:lnTo>
                  <a:lnTo>
                    <a:pt x="2270138" y="868923"/>
                  </a:lnTo>
                  <a:lnTo>
                    <a:pt x="2275358" y="868923"/>
                  </a:lnTo>
                  <a:lnTo>
                    <a:pt x="2275358" y="878529"/>
                  </a:lnTo>
                  <a:lnTo>
                    <a:pt x="2281623" y="878529"/>
                  </a:lnTo>
                  <a:lnTo>
                    <a:pt x="2281623" y="882288"/>
                  </a:lnTo>
                  <a:lnTo>
                    <a:pt x="2292273" y="882288"/>
                  </a:lnTo>
                  <a:lnTo>
                    <a:pt x="2292273" y="878947"/>
                  </a:lnTo>
                  <a:lnTo>
                    <a:pt x="2299164" y="878947"/>
                  </a:lnTo>
                  <a:lnTo>
                    <a:pt x="2299164" y="874352"/>
                  </a:lnTo>
                  <a:lnTo>
                    <a:pt x="2304803" y="874352"/>
                  </a:lnTo>
                  <a:lnTo>
                    <a:pt x="2304803" y="851590"/>
                  </a:lnTo>
                  <a:lnTo>
                    <a:pt x="2310650" y="851590"/>
                  </a:lnTo>
                  <a:lnTo>
                    <a:pt x="2310650" y="833005"/>
                  </a:lnTo>
                  <a:lnTo>
                    <a:pt x="2316497" y="833005"/>
                  </a:lnTo>
                  <a:lnTo>
                    <a:pt x="2316497" y="819640"/>
                  </a:lnTo>
                  <a:lnTo>
                    <a:pt x="2322135" y="819640"/>
                  </a:lnTo>
                  <a:lnTo>
                    <a:pt x="2322135" y="815046"/>
                  </a:lnTo>
                  <a:lnTo>
                    <a:pt x="2329235" y="815046"/>
                  </a:lnTo>
                  <a:lnTo>
                    <a:pt x="2329235" y="810870"/>
                  </a:lnTo>
                  <a:lnTo>
                    <a:pt x="2335082" y="810870"/>
                  </a:lnTo>
                  <a:lnTo>
                    <a:pt x="2335082" y="847205"/>
                  </a:lnTo>
                  <a:lnTo>
                    <a:pt x="2340721" y="847205"/>
                  </a:lnTo>
                  <a:lnTo>
                    <a:pt x="2340721" y="883332"/>
                  </a:lnTo>
                  <a:lnTo>
                    <a:pt x="2346568" y="883332"/>
                  </a:lnTo>
                  <a:lnTo>
                    <a:pt x="2346568" y="919459"/>
                  </a:lnTo>
                  <a:lnTo>
                    <a:pt x="2351997" y="919459"/>
                  </a:lnTo>
                  <a:lnTo>
                    <a:pt x="2351997" y="924053"/>
                  </a:lnTo>
                  <a:lnTo>
                    <a:pt x="2358053" y="924053"/>
                  </a:lnTo>
                  <a:lnTo>
                    <a:pt x="2358053" y="932823"/>
                  </a:lnTo>
                  <a:lnTo>
                    <a:pt x="2370165" y="932823"/>
                  </a:lnTo>
                  <a:lnTo>
                    <a:pt x="2370165" y="928438"/>
                  </a:lnTo>
                  <a:lnTo>
                    <a:pt x="2398565" y="928438"/>
                  </a:lnTo>
                  <a:lnTo>
                    <a:pt x="2398565" y="919041"/>
                  </a:lnTo>
                  <a:lnTo>
                    <a:pt x="2405039" y="919041"/>
                  </a:lnTo>
                  <a:lnTo>
                    <a:pt x="2405039" y="909853"/>
                  </a:lnTo>
                  <a:lnTo>
                    <a:pt x="2416942" y="909853"/>
                  </a:lnTo>
                  <a:lnTo>
                    <a:pt x="2422580" y="909853"/>
                  </a:lnTo>
                  <a:lnTo>
                    <a:pt x="2422580" y="914238"/>
                  </a:lnTo>
                  <a:lnTo>
                    <a:pt x="2440330" y="914238"/>
                  </a:lnTo>
                  <a:lnTo>
                    <a:pt x="2440330" y="910062"/>
                  </a:lnTo>
                  <a:lnTo>
                    <a:pt x="2451815" y="910062"/>
                  </a:lnTo>
                  <a:lnTo>
                    <a:pt x="2451815" y="905676"/>
                  </a:lnTo>
                  <a:lnTo>
                    <a:pt x="2457036" y="905676"/>
                  </a:lnTo>
                  <a:lnTo>
                    <a:pt x="2457036" y="900873"/>
                  </a:lnTo>
                  <a:lnTo>
                    <a:pt x="2463510" y="900873"/>
                  </a:lnTo>
                  <a:lnTo>
                    <a:pt x="2463510" y="896697"/>
                  </a:lnTo>
                  <a:lnTo>
                    <a:pt x="2469566" y="896697"/>
                  </a:lnTo>
                  <a:lnTo>
                    <a:pt x="2469566" y="887926"/>
                  </a:lnTo>
                  <a:lnTo>
                    <a:pt x="2475204" y="887926"/>
                  </a:lnTo>
                  <a:lnTo>
                    <a:pt x="2475204" y="873517"/>
                  </a:lnTo>
                  <a:lnTo>
                    <a:pt x="2480216" y="873517"/>
                  </a:lnTo>
                  <a:lnTo>
                    <a:pt x="2480216" y="864955"/>
                  </a:lnTo>
                  <a:lnTo>
                    <a:pt x="2503813" y="864955"/>
                  </a:lnTo>
                  <a:lnTo>
                    <a:pt x="2503813" y="851590"/>
                  </a:lnTo>
                  <a:lnTo>
                    <a:pt x="2509660" y="851590"/>
                  </a:lnTo>
                  <a:lnTo>
                    <a:pt x="2509660" y="842193"/>
                  </a:lnTo>
                  <a:lnTo>
                    <a:pt x="2521563" y="842193"/>
                  </a:lnTo>
                  <a:lnTo>
                    <a:pt x="2521563" y="837181"/>
                  </a:lnTo>
                  <a:lnTo>
                    <a:pt x="2527201" y="837181"/>
                  </a:lnTo>
                  <a:lnTo>
                    <a:pt x="2527201" y="828620"/>
                  </a:lnTo>
                  <a:lnTo>
                    <a:pt x="2539104" y="828620"/>
                  </a:lnTo>
                  <a:lnTo>
                    <a:pt x="2539104" y="823190"/>
                  </a:lnTo>
                  <a:lnTo>
                    <a:pt x="2544952" y="823190"/>
                  </a:lnTo>
                  <a:lnTo>
                    <a:pt x="2544952" y="842193"/>
                  </a:lnTo>
                  <a:lnTo>
                    <a:pt x="2550590" y="842193"/>
                  </a:lnTo>
                  <a:lnTo>
                    <a:pt x="2550590" y="878529"/>
                  </a:lnTo>
                  <a:lnTo>
                    <a:pt x="2556646" y="878529"/>
                  </a:lnTo>
                  <a:lnTo>
                    <a:pt x="2556646" y="909644"/>
                  </a:lnTo>
                  <a:lnTo>
                    <a:pt x="2562702" y="909644"/>
                  </a:lnTo>
                  <a:lnTo>
                    <a:pt x="2562702" y="914029"/>
                  </a:lnTo>
                  <a:lnTo>
                    <a:pt x="2567713" y="914029"/>
                  </a:lnTo>
                  <a:lnTo>
                    <a:pt x="2567713" y="918206"/>
                  </a:lnTo>
                  <a:lnTo>
                    <a:pt x="2574187" y="918206"/>
                  </a:lnTo>
                  <a:lnTo>
                    <a:pt x="2574187" y="923426"/>
                  </a:lnTo>
                  <a:lnTo>
                    <a:pt x="2579825" y="923426"/>
                  </a:lnTo>
                  <a:lnTo>
                    <a:pt x="2579825" y="928021"/>
                  </a:lnTo>
                  <a:lnTo>
                    <a:pt x="2585881" y="928021"/>
                  </a:lnTo>
                  <a:lnTo>
                    <a:pt x="2585881" y="932406"/>
                  </a:lnTo>
                  <a:lnTo>
                    <a:pt x="2597158" y="932406"/>
                  </a:lnTo>
                  <a:lnTo>
                    <a:pt x="2597158" y="937000"/>
                  </a:lnTo>
                  <a:lnTo>
                    <a:pt x="2608852" y="937000"/>
                  </a:lnTo>
                  <a:lnTo>
                    <a:pt x="2608852" y="923009"/>
                  </a:lnTo>
                  <a:lnTo>
                    <a:pt x="2614699" y="923009"/>
                  </a:lnTo>
                  <a:lnTo>
                    <a:pt x="2614699" y="914656"/>
                  </a:lnTo>
                  <a:lnTo>
                    <a:pt x="2620546" y="914656"/>
                  </a:lnTo>
                  <a:lnTo>
                    <a:pt x="2620546" y="918832"/>
                  </a:lnTo>
                  <a:lnTo>
                    <a:pt x="2626185" y="918832"/>
                  </a:lnTo>
                  <a:lnTo>
                    <a:pt x="2626185" y="923426"/>
                  </a:lnTo>
                  <a:lnTo>
                    <a:pt x="2632240" y="923426"/>
                  </a:lnTo>
                  <a:lnTo>
                    <a:pt x="2632240" y="927812"/>
                  </a:lnTo>
                  <a:lnTo>
                    <a:pt x="2638087" y="927812"/>
                  </a:lnTo>
                  <a:lnTo>
                    <a:pt x="2638087" y="923426"/>
                  </a:lnTo>
                  <a:lnTo>
                    <a:pt x="2643935" y="923426"/>
                  </a:lnTo>
                  <a:lnTo>
                    <a:pt x="2643935" y="919250"/>
                  </a:lnTo>
                  <a:lnTo>
                    <a:pt x="2649782" y="919250"/>
                  </a:lnTo>
                  <a:lnTo>
                    <a:pt x="2649782" y="914656"/>
                  </a:lnTo>
                  <a:lnTo>
                    <a:pt x="2655420" y="914656"/>
                  </a:lnTo>
                  <a:lnTo>
                    <a:pt x="2655420" y="910270"/>
                  </a:lnTo>
                  <a:lnTo>
                    <a:pt x="2661476" y="910270"/>
                  </a:lnTo>
                  <a:lnTo>
                    <a:pt x="2661476" y="905885"/>
                  </a:lnTo>
                  <a:lnTo>
                    <a:pt x="2667323" y="905885"/>
                  </a:lnTo>
                  <a:lnTo>
                    <a:pt x="2667323" y="901917"/>
                  </a:lnTo>
                  <a:lnTo>
                    <a:pt x="2672961" y="901917"/>
                  </a:lnTo>
                  <a:lnTo>
                    <a:pt x="2672961" y="896697"/>
                  </a:lnTo>
                  <a:lnTo>
                    <a:pt x="2678182" y="896697"/>
                  </a:lnTo>
                  <a:lnTo>
                    <a:pt x="2678182" y="900664"/>
                  </a:lnTo>
                  <a:lnTo>
                    <a:pt x="2696350" y="900664"/>
                  </a:lnTo>
                  <a:lnTo>
                    <a:pt x="2696350" y="887300"/>
                  </a:lnTo>
                  <a:lnTo>
                    <a:pt x="2701988" y="887300"/>
                  </a:lnTo>
                  <a:lnTo>
                    <a:pt x="2701988" y="873726"/>
                  </a:lnTo>
                  <a:lnTo>
                    <a:pt x="2707835" y="873726"/>
                  </a:lnTo>
                  <a:lnTo>
                    <a:pt x="2707835" y="855976"/>
                  </a:lnTo>
                  <a:lnTo>
                    <a:pt x="2713682" y="855976"/>
                  </a:lnTo>
                  <a:lnTo>
                    <a:pt x="2713682" y="851173"/>
                  </a:lnTo>
                  <a:lnTo>
                    <a:pt x="2719320" y="851173"/>
                  </a:lnTo>
                  <a:lnTo>
                    <a:pt x="2719320" y="842611"/>
                  </a:lnTo>
                  <a:lnTo>
                    <a:pt x="2737279" y="842611"/>
                  </a:lnTo>
                  <a:lnTo>
                    <a:pt x="2737279" y="837808"/>
                  </a:lnTo>
                  <a:lnTo>
                    <a:pt x="2743544" y="837808"/>
                  </a:lnTo>
                  <a:lnTo>
                    <a:pt x="2743544" y="833423"/>
                  </a:lnTo>
                  <a:lnTo>
                    <a:pt x="2748974" y="833423"/>
                  </a:lnTo>
                  <a:lnTo>
                    <a:pt x="2748974" y="819431"/>
                  </a:lnTo>
                  <a:lnTo>
                    <a:pt x="2754612" y="819431"/>
                  </a:lnTo>
                  <a:lnTo>
                    <a:pt x="2754612" y="832587"/>
                  </a:lnTo>
                  <a:lnTo>
                    <a:pt x="2760668" y="832587"/>
                  </a:lnTo>
                  <a:lnTo>
                    <a:pt x="2760668" y="869549"/>
                  </a:lnTo>
                  <a:lnTo>
                    <a:pt x="2766306" y="869549"/>
                  </a:lnTo>
                  <a:lnTo>
                    <a:pt x="2766306" y="910479"/>
                  </a:lnTo>
                  <a:lnTo>
                    <a:pt x="2772362" y="910479"/>
                  </a:lnTo>
                  <a:lnTo>
                    <a:pt x="2772362" y="919459"/>
                  </a:lnTo>
                  <a:lnTo>
                    <a:pt x="2777583" y="919459"/>
                  </a:lnTo>
                  <a:lnTo>
                    <a:pt x="2777583" y="928021"/>
                  </a:lnTo>
                  <a:lnTo>
                    <a:pt x="2784056" y="928021"/>
                  </a:lnTo>
                  <a:lnTo>
                    <a:pt x="2784056" y="932615"/>
                  </a:lnTo>
                  <a:lnTo>
                    <a:pt x="2807027" y="932615"/>
                  </a:lnTo>
                  <a:lnTo>
                    <a:pt x="2807027" y="928229"/>
                  </a:lnTo>
                  <a:lnTo>
                    <a:pt x="2812874" y="928229"/>
                  </a:lnTo>
                  <a:lnTo>
                    <a:pt x="2812874" y="923635"/>
                  </a:lnTo>
                  <a:lnTo>
                    <a:pt x="2818930" y="923635"/>
                  </a:lnTo>
                  <a:lnTo>
                    <a:pt x="2818930" y="919250"/>
                  </a:lnTo>
                  <a:lnTo>
                    <a:pt x="2824986" y="919250"/>
                  </a:lnTo>
                  <a:lnTo>
                    <a:pt x="2824986" y="910688"/>
                  </a:lnTo>
                  <a:lnTo>
                    <a:pt x="2836054" y="910688"/>
                  </a:lnTo>
                  <a:lnTo>
                    <a:pt x="2836054" y="919250"/>
                  </a:lnTo>
                  <a:lnTo>
                    <a:pt x="2842319" y="919250"/>
                  </a:lnTo>
                  <a:lnTo>
                    <a:pt x="2842319" y="923426"/>
                  </a:lnTo>
                  <a:lnTo>
                    <a:pt x="2853804" y="923426"/>
                  </a:lnTo>
                  <a:lnTo>
                    <a:pt x="2853804" y="919459"/>
                  </a:lnTo>
                  <a:lnTo>
                    <a:pt x="2865289" y="919459"/>
                  </a:lnTo>
                  <a:lnTo>
                    <a:pt x="2865289" y="906094"/>
                  </a:lnTo>
                  <a:lnTo>
                    <a:pt x="2871554" y="906094"/>
                  </a:lnTo>
                  <a:lnTo>
                    <a:pt x="2871554" y="896697"/>
                  </a:lnTo>
                  <a:lnTo>
                    <a:pt x="2883039" y="896697"/>
                  </a:lnTo>
                  <a:lnTo>
                    <a:pt x="2883039" y="901291"/>
                  </a:lnTo>
                  <a:lnTo>
                    <a:pt x="2894316" y="901291"/>
                  </a:lnTo>
                  <a:lnTo>
                    <a:pt x="2894316" y="892520"/>
                  </a:lnTo>
                  <a:lnTo>
                    <a:pt x="2899954" y="892520"/>
                  </a:lnTo>
                  <a:lnTo>
                    <a:pt x="2899954" y="887926"/>
                  </a:lnTo>
                  <a:lnTo>
                    <a:pt x="2906428" y="887926"/>
                  </a:lnTo>
                  <a:lnTo>
                    <a:pt x="2906428" y="883332"/>
                  </a:lnTo>
                  <a:lnTo>
                    <a:pt x="2923343" y="883332"/>
                  </a:lnTo>
                  <a:lnTo>
                    <a:pt x="2923343" y="878738"/>
                  </a:lnTo>
                  <a:lnTo>
                    <a:pt x="2929607" y="878738"/>
                  </a:lnTo>
                  <a:lnTo>
                    <a:pt x="2929607" y="869967"/>
                  </a:lnTo>
                  <a:lnTo>
                    <a:pt x="2934828" y="869967"/>
                  </a:lnTo>
                  <a:lnTo>
                    <a:pt x="2934828" y="860570"/>
                  </a:lnTo>
                  <a:lnTo>
                    <a:pt x="2940675" y="860570"/>
                  </a:lnTo>
                  <a:lnTo>
                    <a:pt x="2940675" y="843029"/>
                  </a:lnTo>
                  <a:lnTo>
                    <a:pt x="2946940" y="843029"/>
                  </a:lnTo>
                  <a:lnTo>
                    <a:pt x="2946940" y="832796"/>
                  </a:lnTo>
                  <a:lnTo>
                    <a:pt x="2952787" y="832796"/>
                  </a:lnTo>
                  <a:lnTo>
                    <a:pt x="2952787" y="824234"/>
                  </a:lnTo>
                  <a:lnTo>
                    <a:pt x="2958425" y="824234"/>
                  </a:lnTo>
                  <a:lnTo>
                    <a:pt x="2958425" y="819849"/>
                  </a:lnTo>
                  <a:lnTo>
                    <a:pt x="2970328" y="819849"/>
                  </a:lnTo>
                  <a:lnTo>
                    <a:pt x="2970328" y="870176"/>
                  </a:lnTo>
                  <a:lnTo>
                    <a:pt x="2975758" y="870176"/>
                  </a:lnTo>
                  <a:lnTo>
                    <a:pt x="2975758" y="906303"/>
                  </a:lnTo>
                  <a:lnTo>
                    <a:pt x="2982231" y="906303"/>
                  </a:lnTo>
                  <a:lnTo>
                    <a:pt x="2982231" y="924262"/>
                  </a:lnTo>
                  <a:lnTo>
                    <a:pt x="3028799" y="924262"/>
                  </a:lnTo>
                  <a:lnTo>
                    <a:pt x="3028799" y="919876"/>
                  </a:lnTo>
                  <a:lnTo>
                    <a:pt x="3058035" y="919876"/>
                  </a:lnTo>
                  <a:lnTo>
                    <a:pt x="3058035" y="915073"/>
                  </a:lnTo>
                  <a:lnTo>
                    <a:pt x="3063882" y="915073"/>
                  </a:lnTo>
                  <a:lnTo>
                    <a:pt x="3063882" y="910688"/>
                  </a:lnTo>
                  <a:lnTo>
                    <a:pt x="3075367" y="910688"/>
                  </a:lnTo>
                  <a:lnTo>
                    <a:pt x="3075367" y="901917"/>
                  </a:lnTo>
                  <a:lnTo>
                    <a:pt x="3081423" y="901917"/>
                  </a:lnTo>
                  <a:lnTo>
                    <a:pt x="3081423" y="896697"/>
                  </a:lnTo>
                  <a:lnTo>
                    <a:pt x="3099173" y="896697"/>
                  </a:lnTo>
                  <a:lnTo>
                    <a:pt x="3099173" y="901082"/>
                  </a:lnTo>
                  <a:lnTo>
                    <a:pt x="3116297" y="901082"/>
                  </a:lnTo>
                  <a:lnTo>
                    <a:pt x="3116297" y="892311"/>
                  </a:lnTo>
                  <a:lnTo>
                    <a:pt x="3121935" y="892311"/>
                  </a:lnTo>
                  <a:lnTo>
                    <a:pt x="3121935" y="878320"/>
                  </a:lnTo>
                  <a:lnTo>
                    <a:pt x="3127573" y="878320"/>
                  </a:lnTo>
                  <a:lnTo>
                    <a:pt x="3127573" y="860988"/>
                  </a:lnTo>
                  <a:lnTo>
                    <a:pt x="3134047" y="860988"/>
                  </a:lnTo>
                  <a:lnTo>
                    <a:pt x="3134047" y="851799"/>
                  </a:lnTo>
                  <a:lnTo>
                    <a:pt x="3139685" y="851799"/>
                  </a:lnTo>
                  <a:lnTo>
                    <a:pt x="3139685" y="847205"/>
                  </a:lnTo>
                  <a:lnTo>
                    <a:pt x="3145115" y="847205"/>
                  </a:lnTo>
                  <a:lnTo>
                    <a:pt x="3145115" y="842402"/>
                  </a:lnTo>
                  <a:lnTo>
                    <a:pt x="3150962" y="842402"/>
                  </a:lnTo>
                  <a:lnTo>
                    <a:pt x="3150962" y="838017"/>
                  </a:lnTo>
                  <a:lnTo>
                    <a:pt x="3156600" y="838017"/>
                  </a:lnTo>
                  <a:lnTo>
                    <a:pt x="3156600" y="833631"/>
                  </a:lnTo>
                  <a:lnTo>
                    <a:pt x="3162447" y="833631"/>
                  </a:lnTo>
                  <a:lnTo>
                    <a:pt x="3162447" y="820058"/>
                  </a:lnTo>
                  <a:lnTo>
                    <a:pt x="3168086" y="820058"/>
                  </a:lnTo>
                  <a:lnTo>
                    <a:pt x="3168086" y="806275"/>
                  </a:lnTo>
                  <a:lnTo>
                    <a:pt x="3174350" y="806275"/>
                  </a:lnTo>
                  <a:lnTo>
                    <a:pt x="3174350" y="788108"/>
                  </a:lnTo>
                  <a:lnTo>
                    <a:pt x="3179780" y="788108"/>
                  </a:lnTo>
                  <a:lnTo>
                    <a:pt x="3179780" y="838017"/>
                  </a:lnTo>
                  <a:lnTo>
                    <a:pt x="3185836" y="838017"/>
                  </a:lnTo>
                  <a:lnTo>
                    <a:pt x="3185836" y="888344"/>
                  </a:lnTo>
                  <a:lnTo>
                    <a:pt x="3192101" y="888344"/>
                  </a:lnTo>
                  <a:lnTo>
                    <a:pt x="3192101" y="919667"/>
                  </a:lnTo>
                  <a:lnTo>
                    <a:pt x="3197530" y="919667"/>
                  </a:lnTo>
                  <a:lnTo>
                    <a:pt x="3197530" y="924053"/>
                  </a:lnTo>
                  <a:lnTo>
                    <a:pt x="3203377" y="924053"/>
                  </a:lnTo>
                  <a:lnTo>
                    <a:pt x="3203377" y="928647"/>
                  </a:lnTo>
                  <a:lnTo>
                    <a:pt x="3244307" y="928647"/>
                  </a:lnTo>
                  <a:lnTo>
                    <a:pt x="3244307" y="924262"/>
                  </a:lnTo>
                  <a:lnTo>
                    <a:pt x="3250363" y="924262"/>
                  </a:lnTo>
                  <a:lnTo>
                    <a:pt x="3250363" y="919459"/>
                  </a:lnTo>
                  <a:lnTo>
                    <a:pt x="3273960" y="919459"/>
                  </a:lnTo>
                  <a:lnTo>
                    <a:pt x="3273960" y="914864"/>
                  </a:lnTo>
                  <a:lnTo>
                    <a:pt x="3284819" y="914864"/>
                  </a:lnTo>
                  <a:lnTo>
                    <a:pt x="3284819" y="905676"/>
                  </a:lnTo>
                  <a:lnTo>
                    <a:pt x="3291084" y="905676"/>
                  </a:lnTo>
                  <a:lnTo>
                    <a:pt x="3291084" y="901500"/>
                  </a:lnTo>
                  <a:lnTo>
                    <a:pt x="3296722" y="901500"/>
                  </a:lnTo>
                  <a:lnTo>
                    <a:pt x="3296722" y="891894"/>
                  </a:lnTo>
                  <a:lnTo>
                    <a:pt x="3302778" y="891894"/>
                  </a:lnTo>
                  <a:lnTo>
                    <a:pt x="3302778" y="887926"/>
                  </a:lnTo>
                  <a:lnTo>
                    <a:pt x="3308625" y="887926"/>
                  </a:lnTo>
                  <a:lnTo>
                    <a:pt x="3308625" y="878738"/>
                  </a:lnTo>
                  <a:lnTo>
                    <a:pt x="3343708" y="878738"/>
                  </a:lnTo>
                  <a:lnTo>
                    <a:pt x="3343708" y="874144"/>
                  </a:lnTo>
                  <a:lnTo>
                    <a:pt x="3349137" y="874144"/>
                  </a:lnTo>
                  <a:lnTo>
                    <a:pt x="3349137" y="860570"/>
                  </a:lnTo>
                  <a:lnTo>
                    <a:pt x="3355610" y="860570"/>
                  </a:lnTo>
                  <a:lnTo>
                    <a:pt x="3355610" y="851590"/>
                  </a:lnTo>
                  <a:lnTo>
                    <a:pt x="3378373" y="851590"/>
                  </a:lnTo>
                  <a:lnTo>
                    <a:pt x="3378373" y="824652"/>
                  </a:lnTo>
                  <a:lnTo>
                    <a:pt x="3384220" y="824652"/>
                  </a:lnTo>
                  <a:lnTo>
                    <a:pt x="3384220" y="801472"/>
                  </a:lnTo>
                  <a:lnTo>
                    <a:pt x="3389858" y="801472"/>
                  </a:lnTo>
                  <a:lnTo>
                    <a:pt x="3389858" y="838017"/>
                  </a:lnTo>
                  <a:lnTo>
                    <a:pt x="3395705" y="838017"/>
                  </a:lnTo>
                  <a:lnTo>
                    <a:pt x="3395705" y="883332"/>
                  </a:lnTo>
                  <a:lnTo>
                    <a:pt x="3401552" y="883332"/>
                  </a:lnTo>
                  <a:lnTo>
                    <a:pt x="3401552" y="914656"/>
                  </a:lnTo>
                  <a:lnTo>
                    <a:pt x="3417005" y="914656"/>
                  </a:lnTo>
                  <a:lnTo>
                    <a:pt x="3418676" y="914656"/>
                  </a:lnTo>
                  <a:lnTo>
                    <a:pt x="3418676" y="919041"/>
                  </a:lnTo>
                  <a:lnTo>
                    <a:pt x="3425358" y="919041"/>
                  </a:lnTo>
                  <a:lnTo>
                    <a:pt x="3425358" y="923635"/>
                  </a:lnTo>
                  <a:lnTo>
                    <a:pt x="3430996" y="923635"/>
                  </a:lnTo>
                  <a:lnTo>
                    <a:pt x="3430996" y="928229"/>
                  </a:lnTo>
                  <a:lnTo>
                    <a:pt x="3436843" y="928229"/>
                  </a:lnTo>
                  <a:lnTo>
                    <a:pt x="3436843" y="932615"/>
                  </a:lnTo>
                  <a:lnTo>
                    <a:pt x="3454176" y="932615"/>
                  </a:lnTo>
                  <a:lnTo>
                    <a:pt x="3454176" y="924053"/>
                  </a:lnTo>
                  <a:lnTo>
                    <a:pt x="3459814" y="924053"/>
                  </a:lnTo>
                  <a:lnTo>
                    <a:pt x="3459814" y="915073"/>
                  </a:lnTo>
                  <a:lnTo>
                    <a:pt x="3466497" y="915073"/>
                  </a:lnTo>
                  <a:lnTo>
                    <a:pt x="3466497" y="910270"/>
                  </a:lnTo>
                  <a:lnTo>
                    <a:pt x="3488841" y="910270"/>
                  </a:lnTo>
                  <a:lnTo>
                    <a:pt x="3488841" y="905467"/>
                  </a:lnTo>
                  <a:lnTo>
                    <a:pt x="3500953" y="905467"/>
                  </a:lnTo>
                  <a:lnTo>
                    <a:pt x="3500953" y="910062"/>
                  </a:lnTo>
                  <a:lnTo>
                    <a:pt x="3513065" y="910062"/>
                  </a:lnTo>
                  <a:lnTo>
                    <a:pt x="3513065" y="914447"/>
                  </a:lnTo>
                  <a:lnTo>
                    <a:pt x="3524341" y="914447"/>
                  </a:lnTo>
                  <a:lnTo>
                    <a:pt x="3524341" y="901082"/>
                  </a:lnTo>
                  <a:lnTo>
                    <a:pt x="3529771" y="901082"/>
                  </a:lnTo>
                  <a:lnTo>
                    <a:pt x="3529771" y="883332"/>
                  </a:lnTo>
                  <a:lnTo>
                    <a:pt x="3535827" y="883332"/>
                  </a:lnTo>
                  <a:lnTo>
                    <a:pt x="3535827" y="855976"/>
                  </a:lnTo>
                  <a:lnTo>
                    <a:pt x="3541465" y="855976"/>
                  </a:lnTo>
                  <a:lnTo>
                    <a:pt x="3541465" y="869132"/>
                  </a:lnTo>
                  <a:lnTo>
                    <a:pt x="3547521" y="869132"/>
                  </a:lnTo>
                  <a:lnTo>
                    <a:pt x="3547521" y="878111"/>
                  </a:lnTo>
                  <a:lnTo>
                    <a:pt x="3559006" y="878111"/>
                  </a:lnTo>
                  <a:lnTo>
                    <a:pt x="3559006" y="873726"/>
                  </a:lnTo>
                  <a:lnTo>
                    <a:pt x="3564645" y="873726"/>
                  </a:lnTo>
                  <a:lnTo>
                    <a:pt x="3564645" y="864746"/>
                  </a:lnTo>
                  <a:lnTo>
                    <a:pt x="3570700" y="864746"/>
                  </a:lnTo>
                  <a:lnTo>
                    <a:pt x="3570700" y="851173"/>
                  </a:lnTo>
                  <a:lnTo>
                    <a:pt x="3576756" y="851173"/>
                  </a:lnTo>
                  <a:lnTo>
                    <a:pt x="3576756" y="842611"/>
                  </a:lnTo>
                  <a:lnTo>
                    <a:pt x="3581768" y="842611"/>
                  </a:lnTo>
                  <a:lnTo>
                    <a:pt x="3581768" y="833214"/>
                  </a:lnTo>
                  <a:lnTo>
                    <a:pt x="3587824" y="833214"/>
                  </a:lnTo>
                  <a:lnTo>
                    <a:pt x="3587824" y="819431"/>
                  </a:lnTo>
                  <a:lnTo>
                    <a:pt x="3593880" y="819431"/>
                  </a:lnTo>
                  <a:lnTo>
                    <a:pt x="3593880" y="806275"/>
                  </a:lnTo>
                  <a:lnTo>
                    <a:pt x="3599101" y="806275"/>
                  </a:lnTo>
                  <a:lnTo>
                    <a:pt x="3599101" y="833423"/>
                  </a:lnTo>
                  <a:lnTo>
                    <a:pt x="3605574" y="833423"/>
                  </a:lnTo>
                  <a:lnTo>
                    <a:pt x="3605574" y="869758"/>
                  </a:lnTo>
                  <a:lnTo>
                    <a:pt x="3611212" y="869758"/>
                  </a:lnTo>
                  <a:lnTo>
                    <a:pt x="3611212" y="905676"/>
                  </a:lnTo>
                  <a:lnTo>
                    <a:pt x="3616851" y="905676"/>
                  </a:lnTo>
                  <a:lnTo>
                    <a:pt x="3616851" y="910270"/>
                  </a:lnTo>
                  <a:lnTo>
                    <a:pt x="3623116" y="910270"/>
                  </a:lnTo>
                  <a:lnTo>
                    <a:pt x="3623116" y="914656"/>
                  </a:lnTo>
                  <a:lnTo>
                    <a:pt x="3628754" y="914656"/>
                  </a:lnTo>
                  <a:lnTo>
                    <a:pt x="3628754" y="924053"/>
                  </a:lnTo>
                  <a:lnTo>
                    <a:pt x="3634601" y="924053"/>
                  </a:lnTo>
                  <a:lnTo>
                    <a:pt x="3634601" y="933032"/>
                  </a:lnTo>
                  <a:lnTo>
                    <a:pt x="3657989" y="933032"/>
                  </a:lnTo>
                  <a:lnTo>
                    <a:pt x="3657989" y="928647"/>
                  </a:lnTo>
                  <a:lnTo>
                    <a:pt x="3664045" y="928647"/>
                  </a:lnTo>
                  <a:lnTo>
                    <a:pt x="3664045" y="932406"/>
                  </a:lnTo>
                  <a:lnTo>
                    <a:pt x="3675531" y="932406"/>
                  </a:lnTo>
                  <a:lnTo>
                    <a:pt x="3675531" y="928229"/>
                  </a:lnTo>
                  <a:lnTo>
                    <a:pt x="3681378" y="928229"/>
                  </a:lnTo>
                  <a:lnTo>
                    <a:pt x="3681378" y="924053"/>
                  </a:lnTo>
                  <a:lnTo>
                    <a:pt x="3686807" y="924053"/>
                  </a:lnTo>
                  <a:lnTo>
                    <a:pt x="3686807" y="914447"/>
                  </a:lnTo>
                  <a:lnTo>
                    <a:pt x="3692863" y="914447"/>
                  </a:lnTo>
                  <a:lnTo>
                    <a:pt x="3692863" y="910062"/>
                  </a:lnTo>
                  <a:lnTo>
                    <a:pt x="3698710" y="910062"/>
                  </a:lnTo>
                  <a:lnTo>
                    <a:pt x="3698710" y="905676"/>
                  </a:lnTo>
                  <a:lnTo>
                    <a:pt x="3704766" y="905676"/>
                  </a:lnTo>
                  <a:lnTo>
                    <a:pt x="3704766" y="900456"/>
                  </a:lnTo>
                  <a:lnTo>
                    <a:pt x="3710196" y="900456"/>
                  </a:lnTo>
                  <a:lnTo>
                    <a:pt x="3710196" y="891685"/>
                  </a:lnTo>
                  <a:lnTo>
                    <a:pt x="3716043" y="891685"/>
                  </a:lnTo>
                  <a:lnTo>
                    <a:pt x="3716043" y="882497"/>
                  </a:lnTo>
                  <a:lnTo>
                    <a:pt x="3722308" y="882497"/>
                  </a:lnTo>
                  <a:lnTo>
                    <a:pt x="3722308" y="886673"/>
                  </a:lnTo>
                  <a:lnTo>
                    <a:pt x="3727946" y="886673"/>
                  </a:lnTo>
                  <a:lnTo>
                    <a:pt x="3727946" y="891267"/>
                  </a:lnTo>
                  <a:lnTo>
                    <a:pt x="3739640" y="891267"/>
                  </a:lnTo>
                  <a:lnTo>
                    <a:pt x="3739640" y="882914"/>
                  </a:lnTo>
                  <a:lnTo>
                    <a:pt x="3745905" y="882914"/>
                  </a:lnTo>
                  <a:lnTo>
                    <a:pt x="3745905" y="873308"/>
                  </a:lnTo>
                  <a:lnTo>
                    <a:pt x="3751334" y="873308"/>
                  </a:lnTo>
                  <a:lnTo>
                    <a:pt x="3751334" y="869132"/>
                  </a:lnTo>
                  <a:lnTo>
                    <a:pt x="3756555" y="869132"/>
                  </a:lnTo>
                  <a:lnTo>
                    <a:pt x="3756555" y="864120"/>
                  </a:lnTo>
                  <a:lnTo>
                    <a:pt x="3763237" y="864120"/>
                  </a:lnTo>
                  <a:lnTo>
                    <a:pt x="3763237" y="859735"/>
                  </a:lnTo>
                  <a:lnTo>
                    <a:pt x="3769084" y="859735"/>
                  </a:lnTo>
                  <a:lnTo>
                    <a:pt x="3769084" y="855349"/>
                  </a:lnTo>
                  <a:lnTo>
                    <a:pt x="3774305" y="855349"/>
                  </a:lnTo>
                  <a:lnTo>
                    <a:pt x="3774305" y="841985"/>
                  </a:lnTo>
                  <a:lnTo>
                    <a:pt x="3786417" y="841985"/>
                  </a:lnTo>
                  <a:lnTo>
                    <a:pt x="3786417" y="837390"/>
                  </a:lnTo>
                  <a:lnTo>
                    <a:pt x="3797276" y="837390"/>
                  </a:lnTo>
                  <a:lnTo>
                    <a:pt x="3797276" y="814837"/>
                  </a:lnTo>
                  <a:lnTo>
                    <a:pt x="3803540" y="814837"/>
                  </a:lnTo>
                  <a:lnTo>
                    <a:pt x="3803540" y="796252"/>
                  </a:lnTo>
                  <a:lnTo>
                    <a:pt x="3811893" y="796252"/>
                  </a:lnTo>
                  <a:lnTo>
                    <a:pt x="3811893" y="801055"/>
                  </a:lnTo>
                  <a:lnTo>
                    <a:pt x="3817532" y="801055"/>
                  </a:lnTo>
                  <a:lnTo>
                    <a:pt x="3817532" y="846788"/>
                  </a:lnTo>
                  <a:lnTo>
                    <a:pt x="3823379" y="846788"/>
                  </a:lnTo>
                  <a:lnTo>
                    <a:pt x="3823379" y="900664"/>
                  </a:lnTo>
                  <a:lnTo>
                    <a:pt x="3829226" y="900664"/>
                  </a:lnTo>
                  <a:lnTo>
                    <a:pt x="3829226" y="909853"/>
                  </a:lnTo>
                  <a:lnTo>
                    <a:pt x="3835282" y="909853"/>
                  </a:lnTo>
                  <a:lnTo>
                    <a:pt x="3835282" y="914238"/>
                  </a:lnTo>
                  <a:lnTo>
                    <a:pt x="3840711" y="914238"/>
                  </a:lnTo>
                  <a:lnTo>
                    <a:pt x="3840711" y="923009"/>
                  </a:lnTo>
                  <a:lnTo>
                    <a:pt x="3853032" y="923009"/>
                  </a:lnTo>
                  <a:lnTo>
                    <a:pt x="3853032" y="919041"/>
                  </a:lnTo>
                  <a:lnTo>
                    <a:pt x="3876003" y="919041"/>
                  </a:lnTo>
                  <a:lnTo>
                    <a:pt x="3876003" y="923635"/>
                  </a:lnTo>
                  <a:lnTo>
                    <a:pt x="3893961" y="923635"/>
                  </a:lnTo>
                  <a:lnTo>
                    <a:pt x="3893961" y="919250"/>
                  </a:lnTo>
                  <a:lnTo>
                    <a:pt x="3917350" y="919250"/>
                  </a:lnTo>
                  <a:lnTo>
                    <a:pt x="3917350" y="914238"/>
                  </a:lnTo>
                  <a:lnTo>
                    <a:pt x="3922779" y="914238"/>
                  </a:lnTo>
                  <a:lnTo>
                    <a:pt x="3922779" y="910062"/>
                  </a:lnTo>
                  <a:lnTo>
                    <a:pt x="3928627" y="910062"/>
                  </a:lnTo>
                  <a:lnTo>
                    <a:pt x="3928627" y="904632"/>
                  </a:lnTo>
                  <a:lnTo>
                    <a:pt x="3933430" y="904632"/>
                  </a:lnTo>
                  <a:lnTo>
                    <a:pt x="3933430" y="896070"/>
                  </a:lnTo>
                  <a:lnTo>
                    <a:pt x="3939694" y="896070"/>
                  </a:lnTo>
                  <a:lnTo>
                    <a:pt x="3939694" y="882914"/>
                  </a:lnTo>
                  <a:lnTo>
                    <a:pt x="3945541" y="882914"/>
                  </a:lnTo>
                  <a:lnTo>
                    <a:pt x="3945541" y="873517"/>
                  </a:lnTo>
                  <a:lnTo>
                    <a:pt x="3963083" y="873517"/>
                  </a:lnTo>
                  <a:lnTo>
                    <a:pt x="3963083" y="869132"/>
                  </a:lnTo>
                  <a:lnTo>
                    <a:pt x="3969765" y="869132"/>
                  </a:lnTo>
                  <a:lnTo>
                    <a:pt x="3969765" y="864329"/>
                  </a:lnTo>
                  <a:lnTo>
                    <a:pt x="3975403" y="864329"/>
                  </a:lnTo>
                  <a:lnTo>
                    <a:pt x="3975403" y="860361"/>
                  </a:lnTo>
                  <a:lnTo>
                    <a:pt x="3980833" y="860361"/>
                  </a:lnTo>
                  <a:lnTo>
                    <a:pt x="3980833" y="855558"/>
                  </a:lnTo>
                  <a:lnTo>
                    <a:pt x="3986889" y="855558"/>
                  </a:lnTo>
                  <a:lnTo>
                    <a:pt x="3986889" y="842193"/>
                  </a:lnTo>
                  <a:lnTo>
                    <a:pt x="4004012" y="842193"/>
                  </a:lnTo>
                  <a:lnTo>
                    <a:pt x="4004012" y="837808"/>
                  </a:lnTo>
                  <a:lnTo>
                    <a:pt x="4010068" y="837808"/>
                  </a:lnTo>
                  <a:lnTo>
                    <a:pt x="4010068" y="833005"/>
                  </a:lnTo>
                  <a:lnTo>
                    <a:pt x="4015289" y="833005"/>
                  </a:lnTo>
                  <a:lnTo>
                    <a:pt x="4015289" y="819014"/>
                  </a:lnTo>
                  <a:lnTo>
                    <a:pt x="4027818" y="819014"/>
                  </a:lnTo>
                  <a:lnTo>
                    <a:pt x="4027818" y="864538"/>
                  </a:lnTo>
                  <a:lnTo>
                    <a:pt x="4033457" y="864538"/>
                  </a:lnTo>
                  <a:lnTo>
                    <a:pt x="4033457" y="905467"/>
                  </a:lnTo>
                  <a:lnTo>
                    <a:pt x="4038886" y="905467"/>
                  </a:lnTo>
                  <a:lnTo>
                    <a:pt x="4038886" y="914238"/>
                  </a:lnTo>
                  <a:lnTo>
                    <a:pt x="4056636" y="914238"/>
                  </a:lnTo>
                  <a:lnTo>
                    <a:pt x="4056636" y="928229"/>
                  </a:lnTo>
                  <a:lnTo>
                    <a:pt x="4062275" y="928229"/>
                  </a:lnTo>
                  <a:lnTo>
                    <a:pt x="4062275" y="941594"/>
                  </a:lnTo>
                  <a:lnTo>
                    <a:pt x="4073969" y="941594"/>
                  </a:lnTo>
                  <a:lnTo>
                    <a:pt x="4073969" y="931988"/>
                  </a:lnTo>
                  <a:lnTo>
                    <a:pt x="4079816" y="931988"/>
                  </a:lnTo>
                  <a:lnTo>
                    <a:pt x="4079816" y="923426"/>
                  </a:lnTo>
                  <a:lnTo>
                    <a:pt x="4091510" y="923426"/>
                  </a:lnTo>
                  <a:lnTo>
                    <a:pt x="4091510" y="918832"/>
                  </a:lnTo>
                  <a:lnTo>
                    <a:pt x="4103622" y="918832"/>
                  </a:lnTo>
                  <a:lnTo>
                    <a:pt x="4103622" y="923635"/>
                  </a:lnTo>
                  <a:lnTo>
                    <a:pt x="4126175" y="923635"/>
                  </a:lnTo>
                  <a:lnTo>
                    <a:pt x="4126175" y="914656"/>
                  </a:lnTo>
                  <a:lnTo>
                    <a:pt x="4132022" y="914656"/>
                  </a:lnTo>
                  <a:lnTo>
                    <a:pt x="4132022" y="905259"/>
                  </a:lnTo>
                  <a:lnTo>
                    <a:pt x="4137869" y="905259"/>
                  </a:lnTo>
                  <a:lnTo>
                    <a:pt x="4137869" y="896488"/>
                  </a:lnTo>
                  <a:lnTo>
                    <a:pt x="4143925" y="896488"/>
                  </a:lnTo>
                  <a:lnTo>
                    <a:pt x="4143925" y="891685"/>
                  </a:lnTo>
                  <a:lnTo>
                    <a:pt x="4161675" y="891685"/>
                  </a:lnTo>
                  <a:lnTo>
                    <a:pt x="4161675" y="878529"/>
                  </a:lnTo>
                  <a:lnTo>
                    <a:pt x="4167314" y="878529"/>
                  </a:lnTo>
                  <a:lnTo>
                    <a:pt x="4167314" y="868714"/>
                  </a:lnTo>
                  <a:lnTo>
                    <a:pt x="4202188" y="868714"/>
                  </a:lnTo>
                  <a:lnTo>
                    <a:pt x="4202188" y="856185"/>
                  </a:lnTo>
                  <a:lnTo>
                    <a:pt x="4208661" y="856185"/>
                  </a:lnTo>
                  <a:lnTo>
                    <a:pt x="4208661" y="841776"/>
                  </a:lnTo>
                  <a:lnTo>
                    <a:pt x="4214508" y="841776"/>
                  </a:lnTo>
                  <a:lnTo>
                    <a:pt x="4214508" y="828411"/>
                  </a:lnTo>
                  <a:lnTo>
                    <a:pt x="4219938" y="828411"/>
                  </a:lnTo>
                  <a:lnTo>
                    <a:pt x="4219938" y="819014"/>
                  </a:lnTo>
                  <a:lnTo>
                    <a:pt x="4226202" y="819014"/>
                  </a:lnTo>
                  <a:lnTo>
                    <a:pt x="4226202" y="805858"/>
                  </a:lnTo>
                  <a:lnTo>
                    <a:pt x="4231841" y="805858"/>
                  </a:lnTo>
                  <a:lnTo>
                    <a:pt x="4231841" y="801472"/>
                  </a:lnTo>
                  <a:lnTo>
                    <a:pt x="4238106" y="801472"/>
                  </a:lnTo>
                  <a:lnTo>
                    <a:pt x="4238106" y="841776"/>
                  </a:lnTo>
                  <a:lnTo>
                    <a:pt x="4243953" y="841776"/>
                  </a:lnTo>
                  <a:lnTo>
                    <a:pt x="4243953" y="878320"/>
                  </a:lnTo>
                  <a:lnTo>
                    <a:pt x="4249382" y="878320"/>
                  </a:lnTo>
                  <a:lnTo>
                    <a:pt x="4249382" y="905467"/>
                  </a:lnTo>
                  <a:lnTo>
                    <a:pt x="4255020" y="905467"/>
                  </a:lnTo>
                  <a:lnTo>
                    <a:pt x="4255020" y="918623"/>
                  </a:lnTo>
                  <a:lnTo>
                    <a:pt x="4261494" y="918623"/>
                  </a:lnTo>
                  <a:lnTo>
                    <a:pt x="4261494" y="931988"/>
                  </a:lnTo>
                  <a:lnTo>
                    <a:pt x="4272771" y="931988"/>
                  </a:lnTo>
                  <a:lnTo>
                    <a:pt x="4272771" y="927812"/>
                  </a:lnTo>
                  <a:lnTo>
                    <a:pt x="4290103" y="927812"/>
                  </a:lnTo>
                  <a:lnTo>
                    <a:pt x="4290103" y="932197"/>
                  </a:lnTo>
                  <a:lnTo>
                    <a:pt x="4308480" y="932197"/>
                  </a:lnTo>
                  <a:lnTo>
                    <a:pt x="4308480" y="936791"/>
                  </a:lnTo>
                  <a:lnTo>
                    <a:pt x="4314118" y="936791"/>
                  </a:lnTo>
                  <a:lnTo>
                    <a:pt x="4314118" y="932406"/>
                  </a:lnTo>
                  <a:lnTo>
                    <a:pt x="4319547" y="932406"/>
                  </a:lnTo>
                  <a:lnTo>
                    <a:pt x="4319547" y="928229"/>
                  </a:lnTo>
                  <a:lnTo>
                    <a:pt x="4326021" y="928229"/>
                  </a:lnTo>
                  <a:lnTo>
                    <a:pt x="4326021" y="914656"/>
                  </a:lnTo>
                  <a:lnTo>
                    <a:pt x="4337507" y="914656"/>
                  </a:lnTo>
                  <a:lnTo>
                    <a:pt x="4337507" y="910062"/>
                  </a:lnTo>
                  <a:lnTo>
                    <a:pt x="4342936" y="910062"/>
                  </a:lnTo>
                  <a:lnTo>
                    <a:pt x="4342936" y="901082"/>
                  </a:lnTo>
                  <a:lnTo>
                    <a:pt x="4348783" y="901082"/>
                  </a:lnTo>
                  <a:lnTo>
                    <a:pt x="4348783" y="883541"/>
                  </a:lnTo>
                  <a:lnTo>
                    <a:pt x="4366324" y="883541"/>
                  </a:lnTo>
                  <a:lnTo>
                    <a:pt x="4366324" y="891894"/>
                  </a:lnTo>
                  <a:lnTo>
                    <a:pt x="4378645" y="891894"/>
                  </a:lnTo>
                  <a:lnTo>
                    <a:pt x="4378645" y="887508"/>
                  </a:lnTo>
                  <a:lnTo>
                    <a:pt x="4384074" y="887508"/>
                  </a:lnTo>
                  <a:lnTo>
                    <a:pt x="4384074" y="877902"/>
                  </a:lnTo>
                  <a:lnTo>
                    <a:pt x="4389921" y="877902"/>
                  </a:lnTo>
                  <a:lnTo>
                    <a:pt x="4389921" y="868923"/>
                  </a:lnTo>
                  <a:lnTo>
                    <a:pt x="4395560" y="868923"/>
                  </a:lnTo>
                  <a:lnTo>
                    <a:pt x="4395560" y="864329"/>
                  </a:lnTo>
                  <a:lnTo>
                    <a:pt x="4401615" y="864329"/>
                  </a:lnTo>
                  <a:lnTo>
                    <a:pt x="4401615" y="860152"/>
                  </a:lnTo>
                  <a:lnTo>
                    <a:pt x="4407671" y="860152"/>
                  </a:lnTo>
                  <a:lnTo>
                    <a:pt x="4407671" y="855767"/>
                  </a:lnTo>
                  <a:lnTo>
                    <a:pt x="4413309" y="855767"/>
                  </a:lnTo>
                  <a:lnTo>
                    <a:pt x="4413309" y="851173"/>
                  </a:lnTo>
                  <a:lnTo>
                    <a:pt x="4418948" y="851173"/>
                  </a:lnTo>
                  <a:lnTo>
                    <a:pt x="4418948" y="846996"/>
                  </a:lnTo>
                  <a:lnTo>
                    <a:pt x="4424586" y="846996"/>
                  </a:lnTo>
                  <a:lnTo>
                    <a:pt x="4424586" y="841985"/>
                  </a:lnTo>
                  <a:lnTo>
                    <a:pt x="4430433" y="841985"/>
                  </a:lnTo>
                  <a:lnTo>
                    <a:pt x="4430433" y="833005"/>
                  </a:lnTo>
                  <a:lnTo>
                    <a:pt x="4436489" y="833005"/>
                  </a:lnTo>
                  <a:lnTo>
                    <a:pt x="4436489" y="815046"/>
                  </a:lnTo>
                  <a:lnTo>
                    <a:pt x="4447557" y="815046"/>
                  </a:lnTo>
                  <a:lnTo>
                    <a:pt x="4447557" y="832379"/>
                  </a:lnTo>
                  <a:lnTo>
                    <a:pt x="4453822" y="832379"/>
                  </a:lnTo>
                  <a:lnTo>
                    <a:pt x="4453822" y="874352"/>
                  </a:lnTo>
                  <a:lnTo>
                    <a:pt x="4459669" y="874352"/>
                  </a:lnTo>
                  <a:lnTo>
                    <a:pt x="4459669" y="905259"/>
                  </a:lnTo>
                  <a:lnTo>
                    <a:pt x="4465934" y="905259"/>
                  </a:lnTo>
                  <a:lnTo>
                    <a:pt x="4465934" y="909853"/>
                  </a:lnTo>
                  <a:lnTo>
                    <a:pt x="4471572" y="909853"/>
                  </a:lnTo>
                  <a:lnTo>
                    <a:pt x="4471572" y="914864"/>
                  </a:lnTo>
                  <a:lnTo>
                    <a:pt x="4476375" y="914864"/>
                  </a:lnTo>
                  <a:lnTo>
                    <a:pt x="4476375" y="919250"/>
                  </a:lnTo>
                  <a:lnTo>
                    <a:pt x="4482640" y="919250"/>
                  </a:lnTo>
                  <a:lnTo>
                    <a:pt x="4482640" y="923217"/>
                  </a:lnTo>
                  <a:lnTo>
                    <a:pt x="4488696" y="923217"/>
                  </a:lnTo>
                  <a:lnTo>
                    <a:pt x="4488696" y="927185"/>
                  </a:lnTo>
                  <a:lnTo>
                    <a:pt x="4511667" y="927185"/>
                  </a:lnTo>
                  <a:lnTo>
                    <a:pt x="4511667" y="924053"/>
                  </a:lnTo>
                  <a:lnTo>
                    <a:pt x="4517305" y="924053"/>
                  </a:lnTo>
                  <a:lnTo>
                    <a:pt x="4517305" y="919041"/>
                  </a:lnTo>
                  <a:lnTo>
                    <a:pt x="4529208" y="919041"/>
                  </a:lnTo>
                  <a:lnTo>
                    <a:pt x="4529208" y="928647"/>
                  </a:lnTo>
                  <a:lnTo>
                    <a:pt x="4540902" y="928647"/>
                  </a:lnTo>
                  <a:lnTo>
                    <a:pt x="4540902" y="924053"/>
                  </a:lnTo>
                  <a:lnTo>
                    <a:pt x="4547793" y="924053"/>
                  </a:lnTo>
                  <a:lnTo>
                    <a:pt x="4547793" y="918832"/>
                  </a:lnTo>
                  <a:lnTo>
                    <a:pt x="4553223" y="918832"/>
                  </a:lnTo>
                  <a:lnTo>
                    <a:pt x="4553223" y="910479"/>
                  </a:lnTo>
                  <a:lnTo>
                    <a:pt x="4565543" y="910479"/>
                  </a:lnTo>
                  <a:lnTo>
                    <a:pt x="4565543" y="906094"/>
                  </a:lnTo>
                  <a:lnTo>
                    <a:pt x="4570764" y="906094"/>
                  </a:lnTo>
                  <a:lnTo>
                    <a:pt x="4570764" y="892103"/>
                  </a:lnTo>
                  <a:lnTo>
                    <a:pt x="4576402" y="892103"/>
                  </a:lnTo>
                  <a:lnTo>
                    <a:pt x="4576402" y="887717"/>
                  </a:lnTo>
                  <a:lnTo>
                    <a:pt x="4582667" y="887717"/>
                  </a:lnTo>
                  <a:lnTo>
                    <a:pt x="4582667" y="883332"/>
                  </a:lnTo>
                  <a:lnTo>
                    <a:pt x="4605429" y="883332"/>
                  </a:lnTo>
                  <a:lnTo>
                    <a:pt x="4605429" y="878320"/>
                  </a:lnTo>
                  <a:lnTo>
                    <a:pt x="4611067" y="878320"/>
                  </a:lnTo>
                  <a:lnTo>
                    <a:pt x="4611067" y="869758"/>
                  </a:lnTo>
                  <a:lnTo>
                    <a:pt x="4616497" y="869758"/>
                  </a:lnTo>
                  <a:lnTo>
                    <a:pt x="4616497" y="860152"/>
                  </a:lnTo>
                  <a:lnTo>
                    <a:pt x="4623597" y="860152"/>
                  </a:lnTo>
                  <a:lnTo>
                    <a:pt x="4623597" y="851382"/>
                  </a:lnTo>
                  <a:lnTo>
                    <a:pt x="4629235" y="851382"/>
                  </a:lnTo>
                  <a:lnTo>
                    <a:pt x="4629235" y="837808"/>
                  </a:lnTo>
                  <a:lnTo>
                    <a:pt x="4634873" y="837808"/>
                  </a:lnTo>
                  <a:lnTo>
                    <a:pt x="4634873" y="819223"/>
                  </a:lnTo>
                  <a:lnTo>
                    <a:pt x="4640720" y="819223"/>
                  </a:lnTo>
                  <a:lnTo>
                    <a:pt x="4640720" y="806275"/>
                  </a:lnTo>
                  <a:lnTo>
                    <a:pt x="4645732" y="806275"/>
                  </a:lnTo>
                  <a:lnTo>
                    <a:pt x="4645732" y="796878"/>
                  </a:lnTo>
                  <a:lnTo>
                    <a:pt x="4651788" y="796878"/>
                  </a:lnTo>
                  <a:lnTo>
                    <a:pt x="4651788" y="778919"/>
                  </a:lnTo>
                  <a:lnTo>
                    <a:pt x="4658262" y="778919"/>
                  </a:lnTo>
                  <a:lnTo>
                    <a:pt x="4658262" y="815464"/>
                  </a:lnTo>
                  <a:lnTo>
                    <a:pt x="4663482" y="815464"/>
                  </a:lnTo>
                  <a:lnTo>
                    <a:pt x="4663482" y="869341"/>
                  </a:lnTo>
                  <a:lnTo>
                    <a:pt x="4669956" y="869341"/>
                  </a:lnTo>
                  <a:lnTo>
                    <a:pt x="4669956" y="914656"/>
                  </a:lnTo>
                  <a:lnTo>
                    <a:pt x="4698983" y="914656"/>
                  </a:lnTo>
                  <a:lnTo>
                    <a:pt x="4698983" y="923635"/>
                  </a:lnTo>
                  <a:lnTo>
                    <a:pt x="4728218" y="923635"/>
                  </a:lnTo>
                  <a:lnTo>
                    <a:pt x="4728218" y="928021"/>
                  </a:lnTo>
                  <a:lnTo>
                    <a:pt x="4751189" y="928021"/>
                  </a:lnTo>
                  <a:lnTo>
                    <a:pt x="4751189" y="924053"/>
                  </a:lnTo>
                  <a:lnTo>
                    <a:pt x="4757663" y="924053"/>
                  </a:lnTo>
                  <a:lnTo>
                    <a:pt x="4757663" y="919250"/>
                  </a:lnTo>
                  <a:lnTo>
                    <a:pt x="4763092" y="919250"/>
                  </a:lnTo>
                  <a:lnTo>
                    <a:pt x="4763092" y="910062"/>
                  </a:lnTo>
                  <a:lnTo>
                    <a:pt x="4768939" y="910062"/>
                  </a:lnTo>
                  <a:lnTo>
                    <a:pt x="4768939" y="896697"/>
                  </a:lnTo>
                  <a:lnTo>
                    <a:pt x="4774368" y="896697"/>
                  </a:lnTo>
                  <a:lnTo>
                    <a:pt x="4774368" y="891894"/>
                  </a:lnTo>
                  <a:lnTo>
                    <a:pt x="4780424" y="891894"/>
                  </a:lnTo>
                  <a:lnTo>
                    <a:pt x="4780424" y="887508"/>
                  </a:lnTo>
                  <a:lnTo>
                    <a:pt x="4792328" y="887508"/>
                  </a:lnTo>
                  <a:lnTo>
                    <a:pt x="4792328" y="882705"/>
                  </a:lnTo>
                  <a:lnTo>
                    <a:pt x="4797966" y="882705"/>
                  </a:lnTo>
                  <a:lnTo>
                    <a:pt x="4797966" y="887300"/>
                  </a:lnTo>
                  <a:lnTo>
                    <a:pt x="4810077" y="887300"/>
                  </a:lnTo>
                  <a:lnTo>
                    <a:pt x="4810077" y="873517"/>
                  </a:lnTo>
                  <a:lnTo>
                    <a:pt x="4815924" y="873517"/>
                  </a:lnTo>
                  <a:lnTo>
                    <a:pt x="4815924" y="855558"/>
                  </a:lnTo>
                  <a:lnTo>
                    <a:pt x="4821354" y="855558"/>
                  </a:lnTo>
                  <a:lnTo>
                    <a:pt x="4821354" y="851173"/>
                  </a:lnTo>
                  <a:lnTo>
                    <a:pt x="4827410" y="851173"/>
                  </a:lnTo>
                  <a:lnTo>
                    <a:pt x="4827410" y="855558"/>
                  </a:lnTo>
                  <a:lnTo>
                    <a:pt x="4839313" y="855558"/>
                  </a:lnTo>
                  <a:lnTo>
                    <a:pt x="4839313" y="841985"/>
                  </a:lnTo>
                  <a:lnTo>
                    <a:pt x="4844951" y="841985"/>
                  </a:lnTo>
                  <a:lnTo>
                    <a:pt x="4844951" y="815046"/>
                  </a:lnTo>
                  <a:lnTo>
                    <a:pt x="4850589" y="815046"/>
                  </a:lnTo>
                  <a:lnTo>
                    <a:pt x="4850589" y="797505"/>
                  </a:lnTo>
                  <a:lnTo>
                    <a:pt x="4862283" y="797505"/>
                  </a:lnTo>
                  <a:lnTo>
                    <a:pt x="4862283" y="792493"/>
                  </a:lnTo>
                  <a:lnTo>
                    <a:pt x="4868340" y="792493"/>
                  </a:lnTo>
                  <a:lnTo>
                    <a:pt x="4868340" y="810034"/>
                  </a:lnTo>
                  <a:lnTo>
                    <a:pt x="4873978" y="810034"/>
                  </a:lnTo>
                  <a:lnTo>
                    <a:pt x="4873978" y="860361"/>
                  </a:lnTo>
                  <a:lnTo>
                    <a:pt x="4880034" y="860361"/>
                  </a:lnTo>
                  <a:lnTo>
                    <a:pt x="4880034" y="905259"/>
                  </a:lnTo>
                  <a:lnTo>
                    <a:pt x="4885672" y="905259"/>
                  </a:lnTo>
                  <a:lnTo>
                    <a:pt x="4885672" y="913820"/>
                  </a:lnTo>
                  <a:lnTo>
                    <a:pt x="4891310" y="913820"/>
                  </a:lnTo>
                  <a:lnTo>
                    <a:pt x="4891310" y="923426"/>
                  </a:lnTo>
                  <a:lnTo>
                    <a:pt x="4898410" y="923426"/>
                  </a:lnTo>
                  <a:lnTo>
                    <a:pt x="4898410" y="919250"/>
                  </a:lnTo>
                  <a:lnTo>
                    <a:pt x="4903214" y="919250"/>
                  </a:lnTo>
                  <a:lnTo>
                    <a:pt x="4903214" y="915073"/>
                  </a:lnTo>
                  <a:lnTo>
                    <a:pt x="4908852" y="915073"/>
                  </a:lnTo>
                  <a:lnTo>
                    <a:pt x="4908852" y="905467"/>
                  </a:lnTo>
                  <a:lnTo>
                    <a:pt x="4914490" y="905467"/>
                  </a:lnTo>
                  <a:lnTo>
                    <a:pt x="4914490" y="914656"/>
                  </a:lnTo>
                  <a:lnTo>
                    <a:pt x="4921381" y="914656"/>
                  </a:lnTo>
                  <a:lnTo>
                    <a:pt x="4921381" y="928438"/>
                  </a:lnTo>
                  <a:lnTo>
                    <a:pt x="4939340" y="928438"/>
                  </a:lnTo>
                  <a:lnTo>
                    <a:pt x="4939340" y="918832"/>
                  </a:lnTo>
                  <a:lnTo>
                    <a:pt x="4961267" y="918832"/>
                  </a:lnTo>
                  <a:lnTo>
                    <a:pt x="4961267" y="910479"/>
                  </a:lnTo>
                  <a:lnTo>
                    <a:pt x="4967531" y="910479"/>
                  </a:lnTo>
                  <a:lnTo>
                    <a:pt x="4967531" y="891685"/>
                  </a:lnTo>
                  <a:lnTo>
                    <a:pt x="4973170" y="891685"/>
                  </a:lnTo>
                  <a:lnTo>
                    <a:pt x="4973170" y="887091"/>
                  </a:lnTo>
                  <a:lnTo>
                    <a:pt x="5008461" y="887091"/>
                  </a:lnTo>
                  <a:lnTo>
                    <a:pt x="5008461" y="882497"/>
                  </a:lnTo>
                  <a:lnTo>
                    <a:pt x="5014100" y="882497"/>
                  </a:lnTo>
                  <a:lnTo>
                    <a:pt x="5014100" y="877694"/>
                  </a:lnTo>
                  <a:lnTo>
                    <a:pt x="5020364" y="877694"/>
                  </a:lnTo>
                  <a:lnTo>
                    <a:pt x="5020364" y="873517"/>
                  </a:lnTo>
                  <a:lnTo>
                    <a:pt x="5025794" y="873517"/>
                  </a:lnTo>
                  <a:lnTo>
                    <a:pt x="5025794" y="869341"/>
                  </a:lnTo>
                  <a:lnTo>
                    <a:pt x="5031432" y="869341"/>
                  </a:lnTo>
                  <a:lnTo>
                    <a:pt x="5031432" y="864538"/>
                  </a:lnTo>
                  <a:lnTo>
                    <a:pt x="5037488" y="864538"/>
                  </a:lnTo>
                  <a:lnTo>
                    <a:pt x="5037488" y="850964"/>
                  </a:lnTo>
                  <a:lnTo>
                    <a:pt x="5042918" y="850964"/>
                  </a:lnTo>
                  <a:lnTo>
                    <a:pt x="5042918" y="833005"/>
                  </a:lnTo>
                  <a:lnTo>
                    <a:pt x="5048556" y="833005"/>
                  </a:lnTo>
                  <a:lnTo>
                    <a:pt x="5048556" y="823399"/>
                  </a:lnTo>
                  <a:lnTo>
                    <a:pt x="5066932" y="823399"/>
                  </a:lnTo>
                  <a:lnTo>
                    <a:pt x="5066932" y="806484"/>
                  </a:lnTo>
                  <a:lnTo>
                    <a:pt x="5072361" y="806484"/>
                  </a:lnTo>
                  <a:lnTo>
                    <a:pt x="5072361" y="797296"/>
                  </a:lnTo>
                  <a:lnTo>
                    <a:pt x="5084265" y="797296"/>
                  </a:lnTo>
                  <a:lnTo>
                    <a:pt x="5084265" y="842820"/>
                  </a:lnTo>
                  <a:lnTo>
                    <a:pt x="5090321" y="842820"/>
                  </a:lnTo>
                  <a:lnTo>
                    <a:pt x="5090321" y="892311"/>
                  </a:lnTo>
                  <a:lnTo>
                    <a:pt x="5096377" y="892311"/>
                  </a:lnTo>
                  <a:lnTo>
                    <a:pt x="5096377" y="919876"/>
                  </a:lnTo>
                  <a:lnTo>
                    <a:pt x="5101388" y="919876"/>
                  </a:lnTo>
                  <a:lnTo>
                    <a:pt x="5101388" y="924470"/>
                  </a:lnTo>
                  <a:lnTo>
                    <a:pt x="5107445" y="924470"/>
                  </a:lnTo>
                  <a:lnTo>
                    <a:pt x="5107445" y="929482"/>
                  </a:lnTo>
                  <a:lnTo>
                    <a:pt x="5114335" y="929482"/>
                  </a:lnTo>
                  <a:lnTo>
                    <a:pt x="5114335" y="924053"/>
                  </a:lnTo>
                  <a:lnTo>
                    <a:pt x="5119139" y="924053"/>
                  </a:lnTo>
                  <a:lnTo>
                    <a:pt x="5119139" y="919250"/>
                  </a:lnTo>
                  <a:lnTo>
                    <a:pt x="5125195" y="919250"/>
                  </a:lnTo>
                  <a:lnTo>
                    <a:pt x="5125195" y="923426"/>
                  </a:lnTo>
                  <a:lnTo>
                    <a:pt x="5130624" y="923426"/>
                  </a:lnTo>
                  <a:lnTo>
                    <a:pt x="5130624" y="928229"/>
                  </a:lnTo>
                  <a:lnTo>
                    <a:pt x="5136889" y="928229"/>
                  </a:lnTo>
                  <a:lnTo>
                    <a:pt x="5136889" y="932823"/>
                  </a:lnTo>
                  <a:lnTo>
                    <a:pt x="5143153" y="932823"/>
                  </a:lnTo>
                  <a:lnTo>
                    <a:pt x="5143153" y="928647"/>
                  </a:lnTo>
                  <a:lnTo>
                    <a:pt x="5148791" y="928647"/>
                  </a:lnTo>
                  <a:lnTo>
                    <a:pt x="5148791" y="924470"/>
                  </a:lnTo>
                  <a:lnTo>
                    <a:pt x="5154848" y="924470"/>
                  </a:lnTo>
                  <a:lnTo>
                    <a:pt x="5154848" y="919876"/>
                  </a:lnTo>
                  <a:lnTo>
                    <a:pt x="5178028" y="919876"/>
                  </a:lnTo>
                  <a:lnTo>
                    <a:pt x="5178028" y="905467"/>
                  </a:lnTo>
                  <a:lnTo>
                    <a:pt x="5189722" y="905467"/>
                  </a:lnTo>
                  <a:lnTo>
                    <a:pt x="5189722" y="891894"/>
                  </a:lnTo>
                  <a:lnTo>
                    <a:pt x="5201207" y="891894"/>
                  </a:lnTo>
                  <a:lnTo>
                    <a:pt x="5201207" y="885838"/>
                  </a:lnTo>
                  <a:lnTo>
                    <a:pt x="5206636" y="885838"/>
                  </a:lnTo>
                  <a:lnTo>
                    <a:pt x="5206636" y="891894"/>
                  </a:lnTo>
                  <a:lnTo>
                    <a:pt x="5219584" y="891894"/>
                  </a:lnTo>
                  <a:lnTo>
                    <a:pt x="5219584" y="883123"/>
                  </a:lnTo>
                  <a:lnTo>
                    <a:pt x="5225013" y="883123"/>
                  </a:lnTo>
                  <a:lnTo>
                    <a:pt x="5225013" y="874144"/>
                  </a:lnTo>
                  <a:lnTo>
                    <a:pt x="5248192" y="874144"/>
                  </a:lnTo>
                  <a:lnTo>
                    <a:pt x="5248192" y="855349"/>
                  </a:lnTo>
                  <a:lnTo>
                    <a:pt x="5254875" y="855349"/>
                  </a:lnTo>
                  <a:lnTo>
                    <a:pt x="5254875" y="832170"/>
                  </a:lnTo>
                  <a:lnTo>
                    <a:pt x="5259678" y="832170"/>
                  </a:lnTo>
                  <a:lnTo>
                    <a:pt x="5259678" y="818596"/>
                  </a:lnTo>
                  <a:lnTo>
                    <a:pt x="5265943" y="818596"/>
                  </a:lnTo>
                  <a:lnTo>
                    <a:pt x="5265943" y="826949"/>
                  </a:lnTo>
                  <a:lnTo>
                    <a:pt x="5276801" y="826949"/>
                  </a:lnTo>
                  <a:lnTo>
                    <a:pt x="5276801" y="820058"/>
                  </a:lnTo>
                  <a:lnTo>
                    <a:pt x="5283484" y="820058"/>
                  </a:lnTo>
                  <a:lnTo>
                    <a:pt x="5283484" y="796043"/>
                  </a:lnTo>
                  <a:lnTo>
                    <a:pt x="5288496" y="796043"/>
                  </a:lnTo>
                  <a:lnTo>
                    <a:pt x="5288496" y="777458"/>
                  </a:lnTo>
                  <a:lnTo>
                    <a:pt x="5294134" y="777458"/>
                  </a:lnTo>
                  <a:lnTo>
                    <a:pt x="5294134" y="831961"/>
                  </a:lnTo>
                  <a:lnTo>
                    <a:pt x="5301234" y="831961"/>
                  </a:lnTo>
                  <a:lnTo>
                    <a:pt x="5301234" y="878320"/>
                  </a:lnTo>
                  <a:lnTo>
                    <a:pt x="5306037" y="878320"/>
                  </a:lnTo>
                  <a:lnTo>
                    <a:pt x="5306037" y="912985"/>
                  </a:lnTo>
                  <a:lnTo>
                    <a:pt x="5312719" y="912985"/>
                  </a:lnTo>
                  <a:lnTo>
                    <a:pt x="5312719" y="919667"/>
                  </a:lnTo>
                  <a:lnTo>
                    <a:pt x="5318775" y="919667"/>
                  </a:lnTo>
                  <a:lnTo>
                    <a:pt x="5318775" y="922591"/>
                  </a:lnTo>
                  <a:lnTo>
                    <a:pt x="5331305" y="922591"/>
                  </a:lnTo>
                  <a:lnTo>
                    <a:pt x="5331305" y="928229"/>
                  </a:lnTo>
                  <a:lnTo>
                    <a:pt x="5342373" y="928229"/>
                  </a:lnTo>
                  <a:lnTo>
                    <a:pt x="5342373" y="923635"/>
                  </a:lnTo>
                  <a:lnTo>
                    <a:pt x="5348637" y="923635"/>
                  </a:lnTo>
                  <a:lnTo>
                    <a:pt x="5348637" y="918206"/>
                  </a:lnTo>
                  <a:lnTo>
                    <a:pt x="5353440" y="918206"/>
                  </a:lnTo>
                  <a:lnTo>
                    <a:pt x="5353440" y="914029"/>
                  </a:lnTo>
                  <a:lnTo>
                    <a:pt x="5377455" y="914029"/>
                  </a:lnTo>
                  <a:lnTo>
                    <a:pt x="5377455" y="909435"/>
                  </a:lnTo>
                  <a:lnTo>
                    <a:pt x="5388523" y="909435"/>
                  </a:lnTo>
                  <a:lnTo>
                    <a:pt x="5388523" y="904841"/>
                  </a:lnTo>
                  <a:lnTo>
                    <a:pt x="5393953" y="904841"/>
                  </a:lnTo>
                  <a:lnTo>
                    <a:pt x="5393953" y="891894"/>
                  </a:lnTo>
                  <a:lnTo>
                    <a:pt x="5400217" y="891894"/>
                  </a:lnTo>
                  <a:lnTo>
                    <a:pt x="5400217" y="900873"/>
                  </a:lnTo>
                  <a:lnTo>
                    <a:pt x="5418176" y="900873"/>
                  </a:lnTo>
                  <a:lnTo>
                    <a:pt x="5418176" y="891058"/>
                  </a:lnTo>
                  <a:lnTo>
                    <a:pt x="5424232" y="891058"/>
                  </a:lnTo>
                  <a:lnTo>
                    <a:pt x="5424232" y="881661"/>
                  </a:lnTo>
                  <a:lnTo>
                    <a:pt x="5430288" y="881661"/>
                  </a:lnTo>
                  <a:lnTo>
                    <a:pt x="5430288" y="878947"/>
                  </a:lnTo>
                  <a:lnTo>
                    <a:pt x="5440729" y="878947"/>
                  </a:lnTo>
                  <a:lnTo>
                    <a:pt x="5440729" y="873935"/>
                  </a:lnTo>
                  <a:lnTo>
                    <a:pt x="5446785" y="873935"/>
                  </a:lnTo>
                  <a:lnTo>
                    <a:pt x="5446785" y="869758"/>
                  </a:lnTo>
                  <a:lnTo>
                    <a:pt x="5453885" y="869758"/>
                  </a:lnTo>
                  <a:lnTo>
                    <a:pt x="5453885" y="865582"/>
                  </a:lnTo>
                  <a:lnTo>
                    <a:pt x="5457435" y="865582"/>
                  </a:lnTo>
                  <a:lnTo>
                    <a:pt x="5457435" y="850546"/>
                  </a:lnTo>
                  <a:lnTo>
                    <a:pt x="5464953" y="850546"/>
                  </a:lnTo>
                  <a:lnTo>
                    <a:pt x="5464953" y="833214"/>
                  </a:lnTo>
                  <a:lnTo>
                    <a:pt x="5468503" y="833214"/>
                  </a:lnTo>
                  <a:lnTo>
                    <a:pt x="5468503" y="811287"/>
                  </a:lnTo>
                  <a:lnTo>
                    <a:pt x="5473932" y="811287"/>
                  </a:lnTo>
                  <a:lnTo>
                    <a:pt x="5473932" y="819431"/>
                  </a:lnTo>
                  <a:lnTo>
                    <a:pt x="5480615" y="819431"/>
                  </a:lnTo>
                  <a:lnTo>
                    <a:pt x="5480615" y="827784"/>
                  </a:lnTo>
                  <a:lnTo>
                    <a:pt x="5492518" y="827784"/>
                  </a:lnTo>
                  <a:lnTo>
                    <a:pt x="5492518" y="814837"/>
                  </a:lnTo>
                  <a:lnTo>
                    <a:pt x="5498783" y="814837"/>
                  </a:lnTo>
                  <a:lnTo>
                    <a:pt x="5498783" y="796878"/>
                  </a:lnTo>
                  <a:lnTo>
                    <a:pt x="5504421" y="796878"/>
                  </a:lnTo>
                  <a:lnTo>
                    <a:pt x="5504421" y="869758"/>
                  </a:lnTo>
                  <a:lnTo>
                    <a:pt x="5510477" y="869758"/>
                  </a:lnTo>
                  <a:lnTo>
                    <a:pt x="5510477" y="886464"/>
                  </a:lnTo>
                  <a:lnTo>
                    <a:pt x="5515906" y="886464"/>
                  </a:lnTo>
                  <a:lnTo>
                    <a:pt x="5515906" y="914238"/>
                  </a:lnTo>
                  <a:lnTo>
                    <a:pt x="5533239" y="914238"/>
                  </a:lnTo>
                  <a:lnTo>
                    <a:pt x="5533239" y="904632"/>
                  </a:lnTo>
                  <a:lnTo>
                    <a:pt x="5538668" y="904632"/>
                  </a:lnTo>
                  <a:lnTo>
                    <a:pt x="5538668" y="913820"/>
                  </a:lnTo>
                  <a:lnTo>
                    <a:pt x="5551198" y="913820"/>
                  </a:lnTo>
                  <a:lnTo>
                    <a:pt x="5551198" y="918623"/>
                  </a:lnTo>
                  <a:lnTo>
                    <a:pt x="5568530" y="918623"/>
                  </a:lnTo>
                  <a:lnTo>
                    <a:pt x="5568530" y="896488"/>
                  </a:lnTo>
                  <a:lnTo>
                    <a:pt x="5573960" y="896488"/>
                  </a:lnTo>
                  <a:lnTo>
                    <a:pt x="5573960" y="904841"/>
                  </a:lnTo>
                  <a:lnTo>
                    <a:pt x="5578971" y="904841"/>
                  </a:lnTo>
                  <a:lnTo>
                    <a:pt x="5578971" y="910270"/>
                  </a:lnTo>
                  <a:lnTo>
                    <a:pt x="5597557" y="910270"/>
                  </a:lnTo>
                  <a:lnTo>
                    <a:pt x="5597557" y="905467"/>
                  </a:lnTo>
                  <a:lnTo>
                    <a:pt x="5603195" y="905467"/>
                  </a:lnTo>
                  <a:lnTo>
                    <a:pt x="5603195" y="896488"/>
                  </a:lnTo>
                  <a:lnTo>
                    <a:pt x="5609460" y="896488"/>
                  </a:lnTo>
                  <a:lnTo>
                    <a:pt x="5609460" y="886882"/>
                  </a:lnTo>
                  <a:lnTo>
                    <a:pt x="5614889" y="886882"/>
                  </a:lnTo>
                  <a:lnTo>
                    <a:pt x="5614889" y="877694"/>
                  </a:lnTo>
                  <a:lnTo>
                    <a:pt x="5645378" y="877694"/>
                  </a:lnTo>
                  <a:lnTo>
                    <a:pt x="5645378" y="865791"/>
                  </a:lnTo>
                  <a:lnTo>
                    <a:pt x="5650390" y="865791"/>
                  </a:lnTo>
                  <a:lnTo>
                    <a:pt x="5650390" y="842402"/>
                  </a:lnTo>
                  <a:lnTo>
                    <a:pt x="5655819" y="842402"/>
                  </a:lnTo>
                  <a:lnTo>
                    <a:pt x="5655819" y="859735"/>
                  </a:lnTo>
                  <a:lnTo>
                    <a:pt x="5661457" y="859735"/>
                  </a:lnTo>
                  <a:lnTo>
                    <a:pt x="5661457" y="863911"/>
                  </a:lnTo>
                  <a:lnTo>
                    <a:pt x="5668140" y="863911"/>
                  </a:lnTo>
                  <a:lnTo>
                    <a:pt x="5668140" y="859944"/>
                  </a:lnTo>
                  <a:lnTo>
                    <a:pt x="5673569" y="859944"/>
                  </a:lnTo>
                  <a:lnTo>
                    <a:pt x="5673569" y="833005"/>
                  </a:lnTo>
                  <a:lnTo>
                    <a:pt x="5685472" y="833005"/>
                  </a:lnTo>
                  <a:lnTo>
                    <a:pt x="5685472" y="820058"/>
                  </a:lnTo>
                  <a:lnTo>
                    <a:pt x="5696540" y="820058"/>
                  </a:lnTo>
                  <a:lnTo>
                    <a:pt x="5696540" y="801472"/>
                  </a:lnTo>
                  <a:lnTo>
                    <a:pt x="5703222" y="801472"/>
                  </a:lnTo>
                  <a:lnTo>
                    <a:pt x="5703222" y="796670"/>
                  </a:lnTo>
                  <a:lnTo>
                    <a:pt x="5709278" y="796670"/>
                  </a:lnTo>
                  <a:lnTo>
                    <a:pt x="5709278" y="787899"/>
                  </a:lnTo>
                  <a:lnTo>
                    <a:pt x="5714917" y="787899"/>
                  </a:lnTo>
                  <a:lnTo>
                    <a:pt x="5714917" y="1882560"/>
                  </a:lnTo>
                  <a:lnTo>
                    <a:pt x="5710322" y="1882560"/>
                  </a:lnTo>
                  <a:lnTo>
                    <a:pt x="5710322" y="1833904"/>
                  </a:lnTo>
                  <a:lnTo>
                    <a:pt x="5697375" y="1833904"/>
                  </a:lnTo>
                  <a:lnTo>
                    <a:pt x="5697375" y="1815527"/>
                  </a:lnTo>
                  <a:lnTo>
                    <a:pt x="5685472" y="1815527"/>
                  </a:lnTo>
                  <a:lnTo>
                    <a:pt x="5685472" y="1869195"/>
                  </a:lnTo>
                  <a:lnTo>
                    <a:pt x="5673569" y="1869195"/>
                  </a:lnTo>
                  <a:lnTo>
                    <a:pt x="5673569" y="1811351"/>
                  </a:lnTo>
                  <a:lnTo>
                    <a:pt x="5661666" y="1811351"/>
                  </a:lnTo>
                  <a:lnTo>
                    <a:pt x="5661666" y="1833904"/>
                  </a:lnTo>
                  <a:lnTo>
                    <a:pt x="5656028" y="1833904"/>
                  </a:lnTo>
                  <a:lnTo>
                    <a:pt x="5656028" y="1825133"/>
                  </a:lnTo>
                  <a:lnTo>
                    <a:pt x="5644543" y="1825133"/>
                  </a:lnTo>
                  <a:lnTo>
                    <a:pt x="5644543" y="1919522"/>
                  </a:lnTo>
                  <a:lnTo>
                    <a:pt x="5638487" y="1919522"/>
                  </a:lnTo>
                  <a:lnTo>
                    <a:pt x="5638487" y="1884231"/>
                  </a:lnTo>
                  <a:lnTo>
                    <a:pt x="5633892" y="1884231"/>
                  </a:lnTo>
                  <a:lnTo>
                    <a:pt x="5633892" y="1890287"/>
                  </a:lnTo>
                  <a:lnTo>
                    <a:pt x="5626792" y="1890287"/>
                  </a:lnTo>
                  <a:lnTo>
                    <a:pt x="5621781" y="1890287"/>
                  </a:lnTo>
                  <a:lnTo>
                    <a:pt x="5621781" y="1926622"/>
                  </a:lnTo>
                  <a:lnTo>
                    <a:pt x="5615098" y="1926622"/>
                  </a:lnTo>
                  <a:lnTo>
                    <a:pt x="5615098" y="1821165"/>
                  </a:lnTo>
                  <a:lnTo>
                    <a:pt x="5604239" y="1821165"/>
                  </a:lnTo>
                  <a:lnTo>
                    <a:pt x="5604239" y="1856875"/>
                  </a:lnTo>
                  <a:lnTo>
                    <a:pt x="5598183" y="1856875"/>
                  </a:lnTo>
                  <a:lnTo>
                    <a:pt x="5598183" y="1873998"/>
                  </a:lnTo>
                  <a:lnTo>
                    <a:pt x="5586280" y="1873998"/>
                  </a:lnTo>
                  <a:lnTo>
                    <a:pt x="5586280" y="1829727"/>
                  </a:lnTo>
                  <a:lnTo>
                    <a:pt x="5575213" y="1829727"/>
                  </a:lnTo>
                  <a:lnTo>
                    <a:pt x="5575213" y="1833695"/>
                  </a:lnTo>
                  <a:lnTo>
                    <a:pt x="5563309" y="1833695"/>
                  </a:lnTo>
                  <a:lnTo>
                    <a:pt x="5563309" y="1846851"/>
                  </a:lnTo>
                  <a:lnTo>
                    <a:pt x="5551615" y="1846851"/>
                  </a:lnTo>
                  <a:lnTo>
                    <a:pt x="5551615" y="1819913"/>
                  </a:lnTo>
                  <a:lnTo>
                    <a:pt x="5538668" y="1819913"/>
                  </a:lnTo>
                  <a:lnTo>
                    <a:pt x="5538668" y="1847477"/>
                  </a:lnTo>
                  <a:lnTo>
                    <a:pt x="5533657" y="1847477"/>
                  </a:lnTo>
                  <a:lnTo>
                    <a:pt x="5533657" y="1815945"/>
                  </a:lnTo>
                  <a:lnTo>
                    <a:pt x="5522589" y="1815945"/>
                  </a:lnTo>
                  <a:lnTo>
                    <a:pt x="5522589" y="1875042"/>
                  </a:lnTo>
                  <a:lnTo>
                    <a:pt x="5515906" y="1875042"/>
                  </a:lnTo>
                  <a:lnTo>
                    <a:pt x="5515906" y="1824715"/>
                  </a:lnTo>
                  <a:lnTo>
                    <a:pt x="5504421" y="1824715"/>
                  </a:lnTo>
                  <a:lnTo>
                    <a:pt x="5504421" y="1803206"/>
                  </a:lnTo>
                  <a:lnTo>
                    <a:pt x="5492100" y="1803206"/>
                  </a:lnTo>
                  <a:lnTo>
                    <a:pt x="5492100" y="1810724"/>
                  </a:lnTo>
                  <a:lnTo>
                    <a:pt x="5481241" y="1810724"/>
                  </a:lnTo>
                  <a:lnTo>
                    <a:pt x="5481241" y="1802371"/>
                  </a:lnTo>
                  <a:lnTo>
                    <a:pt x="5469338" y="1802371"/>
                  </a:lnTo>
                  <a:lnTo>
                    <a:pt x="5469338" y="1810724"/>
                  </a:lnTo>
                  <a:lnTo>
                    <a:pt x="5463282" y="1810724"/>
                  </a:lnTo>
                  <a:lnTo>
                    <a:pt x="5463282" y="1819704"/>
                  </a:lnTo>
                  <a:lnTo>
                    <a:pt x="5457227" y="1819704"/>
                  </a:lnTo>
                  <a:lnTo>
                    <a:pt x="5457227" y="1833486"/>
                  </a:lnTo>
                  <a:lnTo>
                    <a:pt x="5452423" y="1833486"/>
                  </a:lnTo>
                  <a:lnTo>
                    <a:pt x="5452423" y="1853324"/>
                  </a:lnTo>
                  <a:lnTo>
                    <a:pt x="5445741" y="1853324"/>
                  </a:lnTo>
                  <a:lnTo>
                    <a:pt x="5445741" y="1865854"/>
                  </a:lnTo>
                  <a:lnTo>
                    <a:pt x="5439685" y="1865854"/>
                  </a:lnTo>
                  <a:lnTo>
                    <a:pt x="5439685" y="1843092"/>
                  </a:lnTo>
                  <a:lnTo>
                    <a:pt x="5433629" y="1843092"/>
                  </a:lnTo>
                  <a:lnTo>
                    <a:pt x="5433629" y="1807174"/>
                  </a:lnTo>
                  <a:lnTo>
                    <a:pt x="5427364" y="1807174"/>
                  </a:lnTo>
                  <a:lnTo>
                    <a:pt x="5427364" y="1775642"/>
                  </a:lnTo>
                  <a:lnTo>
                    <a:pt x="5422562" y="1775642"/>
                  </a:lnTo>
                  <a:lnTo>
                    <a:pt x="5422562" y="1769377"/>
                  </a:lnTo>
                  <a:lnTo>
                    <a:pt x="5410241" y="1769377"/>
                  </a:lnTo>
                  <a:lnTo>
                    <a:pt x="5410241" y="1773553"/>
                  </a:lnTo>
                  <a:lnTo>
                    <a:pt x="5404811" y="1773553"/>
                  </a:lnTo>
                  <a:lnTo>
                    <a:pt x="5404811" y="1793601"/>
                  </a:lnTo>
                  <a:lnTo>
                    <a:pt x="5398547" y="1793601"/>
                  </a:lnTo>
                  <a:lnTo>
                    <a:pt x="5398547" y="1811351"/>
                  </a:lnTo>
                  <a:lnTo>
                    <a:pt x="5392908" y="1811351"/>
                  </a:lnTo>
                  <a:lnTo>
                    <a:pt x="5392908" y="1789424"/>
                  </a:lnTo>
                  <a:lnTo>
                    <a:pt x="5386226" y="1789424"/>
                  </a:lnTo>
                  <a:lnTo>
                    <a:pt x="5386226" y="1761650"/>
                  </a:lnTo>
                  <a:lnTo>
                    <a:pt x="5375367" y="1761650"/>
                  </a:lnTo>
                  <a:lnTo>
                    <a:pt x="5375367" y="1811351"/>
                  </a:lnTo>
                  <a:lnTo>
                    <a:pt x="5369311" y="1811351"/>
                  </a:lnTo>
                  <a:lnTo>
                    <a:pt x="5369311" y="1866480"/>
                  </a:lnTo>
                  <a:lnTo>
                    <a:pt x="5363673" y="1866480"/>
                  </a:lnTo>
                  <a:lnTo>
                    <a:pt x="5363673" y="1848104"/>
                  </a:lnTo>
                  <a:lnTo>
                    <a:pt x="5357617" y="1848104"/>
                  </a:lnTo>
                  <a:lnTo>
                    <a:pt x="5357617" y="1812186"/>
                  </a:lnTo>
                  <a:lnTo>
                    <a:pt x="5352814" y="1812186"/>
                  </a:lnTo>
                  <a:lnTo>
                    <a:pt x="5352814" y="1807592"/>
                  </a:lnTo>
                  <a:lnTo>
                    <a:pt x="5340284" y="1807592"/>
                  </a:lnTo>
                  <a:lnTo>
                    <a:pt x="5340284" y="1818451"/>
                  </a:lnTo>
                  <a:lnTo>
                    <a:pt x="5334646" y="1818451"/>
                  </a:lnTo>
                  <a:lnTo>
                    <a:pt x="5334646" y="1806548"/>
                  </a:lnTo>
                  <a:lnTo>
                    <a:pt x="5329217" y="1806548"/>
                  </a:lnTo>
                  <a:lnTo>
                    <a:pt x="5329217" y="1793601"/>
                  </a:lnTo>
                  <a:lnTo>
                    <a:pt x="5323579" y="1793601"/>
                  </a:lnTo>
                  <a:lnTo>
                    <a:pt x="5323579" y="1780445"/>
                  </a:lnTo>
                  <a:lnTo>
                    <a:pt x="5316687" y="1780445"/>
                  </a:lnTo>
                  <a:lnTo>
                    <a:pt x="5316687" y="1761650"/>
                  </a:lnTo>
                  <a:lnTo>
                    <a:pt x="5310631" y="1761650"/>
                  </a:lnTo>
                  <a:lnTo>
                    <a:pt x="5310631" y="1748077"/>
                  </a:lnTo>
                  <a:lnTo>
                    <a:pt x="5300399" y="1748077"/>
                  </a:lnTo>
                  <a:lnTo>
                    <a:pt x="5300399" y="1775433"/>
                  </a:lnTo>
                  <a:lnTo>
                    <a:pt x="5294134" y="1775433"/>
                  </a:lnTo>
                  <a:lnTo>
                    <a:pt x="5294134" y="1806548"/>
                  </a:lnTo>
                  <a:lnTo>
                    <a:pt x="5288078" y="1806548"/>
                  </a:lnTo>
                  <a:lnTo>
                    <a:pt x="5288078" y="1788589"/>
                  </a:lnTo>
                  <a:lnTo>
                    <a:pt x="5282440" y="1788589"/>
                  </a:lnTo>
                  <a:lnTo>
                    <a:pt x="5282440" y="1770630"/>
                  </a:lnTo>
                  <a:lnTo>
                    <a:pt x="5277428" y="1770630"/>
                  </a:lnTo>
                  <a:lnTo>
                    <a:pt x="5277428" y="1761859"/>
                  </a:lnTo>
                  <a:lnTo>
                    <a:pt x="5265525" y="1761859"/>
                  </a:lnTo>
                  <a:lnTo>
                    <a:pt x="5265525" y="1770630"/>
                  </a:lnTo>
                  <a:lnTo>
                    <a:pt x="5258843" y="1770630"/>
                  </a:lnTo>
                  <a:lnTo>
                    <a:pt x="5258843" y="1793809"/>
                  </a:lnTo>
                  <a:lnTo>
                    <a:pt x="5252787" y="1793809"/>
                  </a:lnTo>
                  <a:lnTo>
                    <a:pt x="5252787" y="1826386"/>
                  </a:lnTo>
                  <a:lnTo>
                    <a:pt x="5246522" y="1826386"/>
                  </a:lnTo>
                  <a:lnTo>
                    <a:pt x="5246522" y="1852071"/>
                  </a:lnTo>
                  <a:lnTo>
                    <a:pt x="5241510" y="1852071"/>
                  </a:lnTo>
                  <a:lnTo>
                    <a:pt x="5241510" y="1866480"/>
                  </a:lnTo>
                  <a:lnTo>
                    <a:pt x="5235454" y="1866480"/>
                  </a:lnTo>
                  <a:lnTo>
                    <a:pt x="5235454" y="1879428"/>
                  </a:lnTo>
                  <a:lnTo>
                    <a:pt x="5229189" y="1879428"/>
                  </a:lnTo>
                  <a:lnTo>
                    <a:pt x="5229189" y="1848521"/>
                  </a:lnTo>
                  <a:lnTo>
                    <a:pt x="5224387" y="1848521"/>
                  </a:lnTo>
                  <a:lnTo>
                    <a:pt x="5224387" y="1775015"/>
                  </a:lnTo>
                  <a:lnTo>
                    <a:pt x="5217704" y="1775015"/>
                  </a:lnTo>
                  <a:lnTo>
                    <a:pt x="5217704" y="1724271"/>
                  </a:lnTo>
                  <a:lnTo>
                    <a:pt x="5205384" y="1724271"/>
                  </a:lnTo>
                  <a:lnTo>
                    <a:pt x="5205384" y="1733459"/>
                  </a:lnTo>
                  <a:lnTo>
                    <a:pt x="5199954" y="1733459"/>
                  </a:lnTo>
                  <a:lnTo>
                    <a:pt x="5199954" y="1739097"/>
                  </a:lnTo>
                  <a:lnTo>
                    <a:pt x="5193898" y="1739097"/>
                  </a:lnTo>
                  <a:lnTo>
                    <a:pt x="5193898" y="1756847"/>
                  </a:lnTo>
                  <a:lnTo>
                    <a:pt x="5188469" y="1756847"/>
                  </a:lnTo>
                  <a:lnTo>
                    <a:pt x="5188469" y="1770839"/>
                  </a:lnTo>
                  <a:lnTo>
                    <a:pt x="5178028" y="1770839"/>
                  </a:lnTo>
                  <a:lnTo>
                    <a:pt x="5178028" y="1764783"/>
                  </a:lnTo>
                  <a:lnTo>
                    <a:pt x="5171136" y="1764783"/>
                  </a:lnTo>
                  <a:lnTo>
                    <a:pt x="5171136" y="1760815"/>
                  </a:lnTo>
                  <a:lnTo>
                    <a:pt x="5166124" y="1760815"/>
                  </a:lnTo>
                  <a:lnTo>
                    <a:pt x="5166124" y="1757265"/>
                  </a:lnTo>
                  <a:lnTo>
                    <a:pt x="5152968" y="1757265"/>
                  </a:lnTo>
                  <a:lnTo>
                    <a:pt x="5152968" y="1780653"/>
                  </a:lnTo>
                  <a:lnTo>
                    <a:pt x="5147957" y="1780653"/>
                  </a:lnTo>
                  <a:lnTo>
                    <a:pt x="5147957" y="1837662"/>
                  </a:lnTo>
                  <a:lnTo>
                    <a:pt x="5141692" y="1837662"/>
                  </a:lnTo>
                  <a:lnTo>
                    <a:pt x="5141692" y="1892584"/>
                  </a:lnTo>
                  <a:lnTo>
                    <a:pt x="5135636" y="1892584"/>
                  </a:lnTo>
                  <a:lnTo>
                    <a:pt x="5135636" y="1883604"/>
                  </a:lnTo>
                  <a:lnTo>
                    <a:pt x="5118930" y="1883604"/>
                  </a:lnTo>
                  <a:lnTo>
                    <a:pt x="5118930" y="1907201"/>
                  </a:lnTo>
                  <a:lnTo>
                    <a:pt x="5113292" y="1907201"/>
                  </a:lnTo>
                  <a:lnTo>
                    <a:pt x="5113292" y="1929128"/>
                  </a:lnTo>
                  <a:lnTo>
                    <a:pt x="5107026" y="1929128"/>
                  </a:lnTo>
                  <a:lnTo>
                    <a:pt x="5107026" y="1875878"/>
                  </a:lnTo>
                  <a:lnTo>
                    <a:pt x="5100971" y="1875878"/>
                  </a:lnTo>
                  <a:lnTo>
                    <a:pt x="5100971" y="1815945"/>
                  </a:lnTo>
                  <a:lnTo>
                    <a:pt x="5089068" y="1815945"/>
                  </a:lnTo>
                  <a:lnTo>
                    <a:pt x="5089068" y="1824298"/>
                  </a:lnTo>
                  <a:lnTo>
                    <a:pt x="5084056" y="1824298"/>
                  </a:lnTo>
                  <a:lnTo>
                    <a:pt x="5084056" y="1861678"/>
                  </a:lnTo>
                  <a:lnTo>
                    <a:pt x="5078000" y="1861678"/>
                  </a:lnTo>
                  <a:lnTo>
                    <a:pt x="5078000" y="1856039"/>
                  </a:lnTo>
                  <a:lnTo>
                    <a:pt x="5071109" y="1856039"/>
                  </a:lnTo>
                  <a:lnTo>
                    <a:pt x="5071109" y="1829936"/>
                  </a:lnTo>
                  <a:lnTo>
                    <a:pt x="5066097" y="1829936"/>
                  </a:lnTo>
                  <a:lnTo>
                    <a:pt x="5066097" y="1806339"/>
                  </a:lnTo>
                  <a:lnTo>
                    <a:pt x="5061085" y="1806339"/>
                  </a:lnTo>
                  <a:lnTo>
                    <a:pt x="5061085" y="1794645"/>
                  </a:lnTo>
                  <a:lnTo>
                    <a:pt x="5048765" y="1794645"/>
                  </a:lnTo>
                  <a:lnTo>
                    <a:pt x="5048765" y="1811768"/>
                  </a:lnTo>
                  <a:lnTo>
                    <a:pt x="5043126" y="1811768"/>
                  </a:lnTo>
                  <a:lnTo>
                    <a:pt x="5043126" y="1870448"/>
                  </a:lnTo>
                  <a:lnTo>
                    <a:pt x="5037071" y="1870448"/>
                  </a:lnTo>
                  <a:lnTo>
                    <a:pt x="5037071" y="1931843"/>
                  </a:lnTo>
                  <a:lnTo>
                    <a:pt x="5030805" y="1931843"/>
                  </a:lnTo>
                  <a:lnTo>
                    <a:pt x="5030805" y="1883604"/>
                  </a:lnTo>
                  <a:lnTo>
                    <a:pt x="5026003" y="1883604"/>
                  </a:lnTo>
                  <a:lnTo>
                    <a:pt x="5026003" y="1847060"/>
                  </a:lnTo>
                  <a:lnTo>
                    <a:pt x="5019320" y="1847060"/>
                  </a:lnTo>
                  <a:lnTo>
                    <a:pt x="5019320" y="1810306"/>
                  </a:lnTo>
                  <a:lnTo>
                    <a:pt x="5013473" y="1810306"/>
                  </a:lnTo>
                  <a:lnTo>
                    <a:pt x="5013473" y="1790259"/>
                  </a:lnTo>
                  <a:lnTo>
                    <a:pt x="5007000" y="1790259"/>
                  </a:lnTo>
                  <a:lnTo>
                    <a:pt x="5007000" y="1776268"/>
                  </a:lnTo>
                  <a:lnTo>
                    <a:pt x="4996140" y="1776268"/>
                  </a:lnTo>
                  <a:lnTo>
                    <a:pt x="4996140" y="1799448"/>
                  </a:lnTo>
                  <a:lnTo>
                    <a:pt x="4990711" y="1799448"/>
                  </a:lnTo>
                  <a:lnTo>
                    <a:pt x="4990711" y="1814483"/>
                  </a:lnTo>
                  <a:lnTo>
                    <a:pt x="4984864" y="1814483"/>
                  </a:lnTo>
                  <a:lnTo>
                    <a:pt x="4984864" y="1832860"/>
                  </a:lnTo>
                  <a:lnTo>
                    <a:pt x="4980061" y="1832860"/>
                  </a:lnTo>
                  <a:lnTo>
                    <a:pt x="4980061" y="1850192"/>
                  </a:lnTo>
                  <a:lnTo>
                    <a:pt x="4967531" y="1850192"/>
                  </a:lnTo>
                  <a:lnTo>
                    <a:pt x="4967531" y="1838289"/>
                  </a:lnTo>
                  <a:lnTo>
                    <a:pt x="4961684" y="1838289"/>
                  </a:lnTo>
                  <a:lnTo>
                    <a:pt x="4961684" y="1819913"/>
                  </a:lnTo>
                  <a:lnTo>
                    <a:pt x="4956881" y="1819913"/>
                  </a:lnTo>
                  <a:lnTo>
                    <a:pt x="4956881" y="1810098"/>
                  </a:lnTo>
                  <a:lnTo>
                    <a:pt x="4951034" y="1810098"/>
                  </a:lnTo>
                  <a:lnTo>
                    <a:pt x="4951034" y="1788589"/>
                  </a:lnTo>
                  <a:lnTo>
                    <a:pt x="4944561" y="1788589"/>
                  </a:lnTo>
                  <a:lnTo>
                    <a:pt x="4944561" y="1775642"/>
                  </a:lnTo>
                  <a:lnTo>
                    <a:pt x="4936417" y="1775642"/>
                  </a:lnTo>
                  <a:lnTo>
                    <a:pt x="4936417" y="1764365"/>
                  </a:lnTo>
                  <a:lnTo>
                    <a:pt x="4926602" y="1764365"/>
                  </a:lnTo>
                  <a:lnTo>
                    <a:pt x="4926602" y="1748703"/>
                  </a:lnTo>
                  <a:lnTo>
                    <a:pt x="4919084" y="1748703"/>
                  </a:lnTo>
                  <a:lnTo>
                    <a:pt x="4919084" y="1734712"/>
                  </a:lnTo>
                  <a:lnTo>
                    <a:pt x="4904048" y="1734712"/>
                  </a:lnTo>
                  <a:lnTo>
                    <a:pt x="4904048" y="1741185"/>
                  </a:lnTo>
                  <a:lnTo>
                    <a:pt x="4897784" y="1741185"/>
                  </a:lnTo>
                  <a:lnTo>
                    <a:pt x="4897784" y="1810933"/>
                  </a:lnTo>
                  <a:lnTo>
                    <a:pt x="4891310" y="1810933"/>
                  </a:lnTo>
                  <a:lnTo>
                    <a:pt x="4891310" y="1902816"/>
                  </a:lnTo>
                  <a:lnTo>
                    <a:pt x="4885881" y="1902816"/>
                  </a:lnTo>
                  <a:lnTo>
                    <a:pt x="4885881" y="1984884"/>
                  </a:lnTo>
                  <a:lnTo>
                    <a:pt x="4878781" y="1984884"/>
                  </a:lnTo>
                  <a:lnTo>
                    <a:pt x="4878781" y="1925369"/>
                  </a:lnTo>
                  <a:lnTo>
                    <a:pt x="4873978" y="1925369"/>
                  </a:lnTo>
                  <a:lnTo>
                    <a:pt x="4873978" y="1870866"/>
                  </a:lnTo>
                  <a:lnTo>
                    <a:pt x="4869175" y="1870866"/>
                  </a:lnTo>
                  <a:lnTo>
                    <a:pt x="4869175" y="1829727"/>
                  </a:lnTo>
                  <a:lnTo>
                    <a:pt x="4862075" y="1829727"/>
                  </a:lnTo>
                  <a:lnTo>
                    <a:pt x="4862075" y="1797777"/>
                  </a:lnTo>
                  <a:lnTo>
                    <a:pt x="4849545" y="1797777"/>
                  </a:lnTo>
                  <a:lnTo>
                    <a:pt x="4849545" y="1803206"/>
                  </a:lnTo>
                  <a:lnTo>
                    <a:pt x="4843698" y="1803206"/>
                  </a:lnTo>
                  <a:lnTo>
                    <a:pt x="4843698" y="1838916"/>
                  </a:lnTo>
                  <a:lnTo>
                    <a:pt x="4838895" y="1838916"/>
                  </a:lnTo>
                  <a:lnTo>
                    <a:pt x="4838895" y="1860007"/>
                  </a:lnTo>
                  <a:lnTo>
                    <a:pt x="4834301" y="1860007"/>
                  </a:lnTo>
                  <a:lnTo>
                    <a:pt x="4834301" y="1852489"/>
                  </a:lnTo>
                  <a:lnTo>
                    <a:pt x="4828245" y="1852489"/>
                  </a:lnTo>
                  <a:lnTo>
                    <a:pt x="4828245" y="1842674"/>
                  </a:lnTo>
                  <a:lnTo>
                    <a:pt x="4821980" y="1842674"/>
                  </a:lnTo>
                  <a:lnTo>
                    <a:pt x="4821980" y="1820539"/>
                  </a:lnTo>
                  <a:lnTo>
                    <a:pt x="4816342" y="1820539"/>
                  </a:lnTo>
                  <a:lnTo>
                    <a:pt x="4816342" y="1792765"/>
                  </a:lnTo>
                  <a:lnTo>
                    <a:pt x="4810704" y="1792765"/>
                  </a:lnTo>
                  <a:lnTo>
                    <a:pt x="4810704" y="1774598"/>
                  </a:lnTo>
                  <a:lnTo>
                    <a:pt x="4805275" y="1774598"/>
                  </a:lnTo>
                  <a:lnTo>
                    <a:pt x="4805275" y="1761650"/>
                  </a:lnTo>
                  <a:lnTo>
                    <a:pt x="4798383" y="1761650"/>
                  </a:lnTo>
                  <a:lnTo>
                    <a:pt x="4798383" y="1766036"/>
                  </a:lnTo>
                  <a:lnTo>
                    <a:pt x="4792745" y="1766036"/>
                  </a:lnTo>
                  <a:lnTo>
                    <a:pt x="4792745" y="1778983"/>
                  </a:lnTo>
                  <a:lnTo>
                    <a:pt x="4786689" y="1778983"/>
                  </a:lnTo>
                  <a:lnTo>
                    <a:pt x="4786689" y="1838498"/>
                  </a:lnTo>
                  <a:lnTo>
                    <a:pt x="4781051" y="1838498"/>
                  </a:lnTo>
                  <a:lnTo>
                    <a:pt x="4781051" y="1893628"/>
                  </a:lnTo>
                  <a:lnTo>
                    <a:pt x="4774159" y="1893628"/>
                  </a:lnTo>
                  <a:lnTo>
                    <a:pt x="4774159" y="1847477"/>
                  </a:lnTo>
                  <a:lnTo>
                    <a:pt x="4769983" y="1847477"/>
                  </a:lnTo>
                  <a:lnTo>
                    <a:pt x="4769983" y="1811768"/>
                  </a:lnTo>
                  <a:lnTo>
                    <a:pt x="4763718" y="1811768"/>
                  </a:lnTo>
                  <a:lnTo>
                    <a:pt x="4763718" y="1797986"/>
                  </a:lnTo>
                  <a:lnTo>
                    <a:pt x="4745968" y="1797986"/>
                  </a:lnTo>
                  <a:lnTo>
                    <a:pt x="4745968" y="1793183"/>
                  </a:lnTo>
                  <a:lnTo>
                    <a:pt x="4740330" y="1793183"/>
                  </a:lnTo>
                  <a:lnTo>
                    <a:pt x="4740330" y="1775433"/>
                  </a:lnTo>
                  <a:lnTo>
                    <a:pt x="4728009" y="1775433"/>
                  </a:lnTo>
                  <a:lnTo>
                    <a:pt x="4728009" y="1819704"/>
                  </a:lnTo>
                  <a:lnTo>
                    <a:pt x="4722997" y="1819704"/>
                  </a:lnTo>
                  <a:lnTo>
                    <a:pt x="4722997" y="1859798"/>
                  </a:lnTo>
                  <a:lnTo>
                    <a:pt x="4716315" y="1859798"/>
                  </a:lnTo>
                  <a:lnTo>
                    <a:pt x="4716315" y="1838498"/>
                  </a:lnTo>
                  <a:lnTo>
                    <a:pt x="4710885" y="1838498"/>
                  </a:lnTo>
                  <a:lnTo>
                    <a:pt x="4710885" y="1792765"/>
                  </a:lnTo>
                  <a:lnTo>
                    <a:pt x="4704830" y="1792765"/>
                  </a:lnTo>
                  <a:lnTo>
                    <a:pt x="4704830" y="1770630"/>
                  </a:lnTo>
                  <a:lnTo>
                    <a:pt x="4693553" y="1770630"/>
                  </a:lnTo>
                  <a:lnTo>
                    <a:pt x="4693553" y="1797359"/>
                  </a:lnTo>
                  <a:lnTo>
                    <a:pt x="4686870" y="1797359"/>
                  </a:lnTo>
                  <a:lnTo>
                    <a:pt x="4686870" y="1806339"/>
                  </a:lnTo>
                  <a:lnTo>
                    <a:pt x="4676429" y="1806339"/>
                  </a:lnTo>
                  <a:lnTo>
                    <a:pt x="4676429" y="1802162"/>
                  </a:lnTo>
                  <a:lnTo>
                    <a:pt x="4670791" y="1802162"/>
                  </a:lnTo>
                  <a:lnTo>
                    <a:pt x="4670791" y="1792557"/>
                  </a:lnTo>
                  <a:lnTo>
                    <a:pt x="4664526" y="1792557"/>
                  </a:lnTo>
                  <a:lnTo>
                    <a:pt x="4664526" y="1784203"/>
                  </a:lnTo>
                  <a:lnTo>
                    <a:pt x="4652832" y="1784203"/>
                  </a:lnTo>
                  <a:lnTo>
                    <a:pt x="4652832" y="1779192"/>
                  </a:lnTo>
                  <a:lnTo>
                    <a:pt x="4641138" y="1779192"/>
                  </a:lnTo>
                  <a:lnTo>
                    <a:pt x="4641138" y="1824715"/>
                  </a:lnTo>
                  <a:lnTo>
                    <a:pt x="4634456" y="1824715"/>
                  </a:lnTo>
                  <a:lnTo>
                    <a:pt x="4634456" y="1884648"/>
                  </a:lnTo>
                  <a:lnTo>
                    <a:pt x="4628817" y="1884648"/>
                  </a:lnTo>
                  <a:lnTo>
                    <a:pt x="4628817" y="1937899"/>
                  </a:lnTo>
                  <a:lnTo>
                    <a:pt x="4623179" y="1937899"/>
                  </a:lnTo>
                  <a:lnTo>
                    <a:pt x="4623179" y="1892793"/>
                  </a:lnTo>
                  <a:lnTo>
                    <a:pt x="4617540" y="1892793"/>
                  </a:lnTo>
                  <a:lnTo>
                    <a:pt x="4617540" y="1852698"/>
                  </a:lnTo>
                  <a:lnTo>
                    <a:pt x="4605011" y="1852698"/>
                  </a:lnTo>
                  <a:lnTo>
                    <a:pt x="4605011" y="1877757"/>
                  </a:lnTo>
                  <a:lnTo>
                    <a:pt x="4600208" y="1877757"/>
                  </a:lnTo>
                  <a:lnTo>
                    <a:pt x="4600208" y="1897596"/>
                  </a:lnTo>
                  <a:lnTo>
                    <a:pt x="4593944" y="1897596"/>
                  </a:lnTo>
                  <a:lnTo>
                    <a:pt x="4593944" y="1852698"/>
                  </a:lnTo>
                  <a:lnTo>
                    <a:pt x="4588305" y="1852698"/>
                  </a:lnTo>
                  <a:lnTo>
                    <a:pt x="4588305" y="1801745"/>
                  </a:lnTo>
                  <a:lnTo>
                    <a:pt x="4582250" y="1801745"/>
                  </a:lnTo>
                  <a:lnTo>
                    <a:pt x="4582250" y="1784412"/>
                  </a:lnTo>
                  <a:lnTo>
                    <a:pt x="4571181" y="1784412"/>
                  </a:lnTo>
                  <a:lnTo>
                    <a:pt x="4571181" y="1802371"/>
                  </a:lnTo>
                  <a:lnTo>
                    <a:pt x="4564499" y="1802371"/>
                  </a:lnTo>
                  <a:lnTo>
                    <a:pt x="4564499" y="1829310"/>
                  </a:lnTo>
                  <a:lnTo>
                    <a:pt x="4559487" y="1829310"/>
                  </a:lnTo>
                  <a:lnTo>
                    <a:pt x="4559487" y="1865228"/>
                  </a:lnTo>
                  <a:lnTo>
                    <a:pt x="4553223" y="1865228"/>
                  </a:lnTo>
                  <a:lnTo>
                    <a:pt x="4553223" y="1892793"/>
                  </a:lnTo>
                  <a:lnTo>
                    <a:pt x="4547585" y="1892793"/>
                  </a:lnTo>
                  <a:lnTo>
                    <a:pt x="4547585" y="1861678"/>
                  </a:lnTo>
                  <a:lnTo>
                    <a:pt x="4541528" y="1861678"/>
                  </a:lnTo>
                  <a:lnTo>
                    <a:pt x="4541528" y="1852489"/>
                  </a:lnTo>
                  <a:lnTo>
                    <a:pt x="4529625" y="1852489"/>
                  </a:lnTo>
                  <a:lnTo>
                    <a:pt x="4529625" y="1893419"/>
                  </a:lnTo>
                  <a:lnTo>
                    <a:pt x="4524196" y="1893419"/>
                  </a:lnTo>
                  <a:lnTo>
                    <a:pt x="4524196" y="1938316"/>
                  </a:lnTo>
                  <a:lnTo>
                    <a:pt x="4517931" y="1938316"/>
                  </a:lnTo>
                  <a:lnTo>
                    <a:pt x="4517931" y="1902190"/>
                  </a:lnTo>
                  <a:lnTo>
                    <a:pt x="4512919" y="1902190"/>
                  </a:lnTo>
                  <a:lnTo>
                    <a:pt x="4512919" y="1875042"/>
                  </a:lnTo>
                  <a:lnTo>
                    <a:pt x="4506028" y="1875042"/>
                  </a:lnTo>
                  <a:lnTo>
                    <a:pt x="4506028" y="1866898"/>
                  </a:lnTo>
                  <a:lnTo>
                    <a:pt x="4494752" y="1866898"/>
                  </a:lnTo>
                  <a:lnTo>
                    <a:pt x="4494752" y="1871283"/>
                  </a:lnTo>
                  <a:lnTo>
                    <a:pt x="4489740" y="1871283"/>
                  </a:lnTo>
                  <a:lnTo>
                    <a:pt x="4489740" y="1879010"/>
                  </a:lnTo>
                  <a:lnTo>
                    <a:pt x="4483475" y="1879010"/>
                  </a:lnTo>
                  <a:lnTo>
                    <a:pt x="4483475" y="1883395"/>
                  </a:lnTo>
                  <a:lnTo>
                    <a:pt x="4461131" y="1883395"/>
                  </a:lnTo>
                  <a:lnTo>
                    <a:pt x="4461131" y="1860425"/>
                  </a:lnTo>
                  <a:lnTo>
                    <a:pt x="4454448" y="1860425"/>
                  </a:lnTo>
                  <a:lnTo>
                    <a:pt x="4454448" y="1825342"/>
                  </a:lnTo>
                  <a:lnTo>
                    <a:pt x="4436698" y="1825342"/>
                  </a:lnTo>
                  <a:lnTo>
                    <a:pt x="4436698" y="1847477"/>
                  </a:lnTo>
                  <a:lnTo>
                    <a:pt x="4431269" y="1847477"/>
                  </a:lnTo>
                  <a:lnTo>
                    <a:pt x="4431269" y="1866063"/>
                  </a:lnTo>
                  <a:lnTo>
                    <a:pt x="4425631" y="1866063"/>
                  </a:lnTo>
                  <a:lnTo>
                    <a:pt x="4425631" y="1879219"/>
                  </a:lnTo>
                  <a:lnTo>
                    <a:pt x="4419575" y="1879219"/>
                  </a:lnTo>
                  <a:lnTo>
                    <a:pt x="4419575" y="1896551"/>
                  </a:lnTo>
                  <a:lnTo>
                    <a:pt x="4413936" y="1896551"/>
                  </a:lnTo>
                  <a:lnTo>
                    <a:pt x="4413936" y="1874625"/>
                  </a:lnTo>
                  <a:lnTo>
                    <a:pt x="4407880" y="1874625"/>
                  </a:lnTo>
                  <a:lnTo>
                    <a:pt x="4407880" y="1851863"/>
                  </a:lnTo>
                  <a:lnTo>
                    <a:pt x="4395560" y="1851863"/>
                  </a:lnTo>
                  <a:lnTo>
                    <a:pt x="4395560" y="1882978"/>
                  </a:lnTo>
                  <a:lnTo>
                    <a:pt x="4389504" y="1882978"/>
                  </a:lnTo>
                  <a:lnTo>
                    <a:pt x="4389504" y="1909916"/>
                  </a:lnTo>
                  <a:lnTo>
                    <a:pt x="4384492" y="1909916"/>
                  </a:lnTo>
                  <a:lnTo>
                    <a:pt x="4384492" y="1868986"/>
                  </a:lnTo>
                  <a:lnTo>
                    <a:pt x="4377810" y="1868986"/>
                  </a:lnTo>
                  <a:lnTo>
                    <a:pt x="4377810" y="1810724"/>
                  </a:lnTo>
                  <a:lnTo>
                    <a:pt x="4372380" y="1810724"/>
                  </a:lnTo>
                  <a:lnTo>
                    <a:pt x="4372380" y="1751836"/>
                  </a:lnTo>
                  <a:lnTo>
                    <a:pt x="4366742" y="1751836"/>
                  </a:lnTo>
                  <a:lnTo>
                    <a:pt x="4366742" y="1747032"/>
                  </a:lnTo>
                  <a:lnTo>
                    <a:pt x="4360477" y="1747032"/>
                  </a:lnTo>
                  <a:lnTo>
                    <a:pt x="4360477" y="1743691"/>
                  </a:lnTo>
                  <a:lnTo>
                    <a:pt x="4349409" y="1743691"/>
                  </a:lnTo>
                  <a:lnTo>
                    <a:pt x="4349409" y="1765827"/>
                  </a:lnTo>
                  <a:lnTo>
                    <a:pt x="4343354" y="1765827"/>
                  </a:lnTo>
                  <a:lnTo>
                    <a:pt x="4343354" y="1788589"/>
                  </a:lnTo>
                  <a:lnTo>
                    <a:pt x="4337088" y="1788589"/>
                  </a:lnTo>
                  <a:lnTo>
                    <a:pt x="4337088" y="1796942"/>
                  </a:lnTo>
                  <a:lnTo>
                    <a:pt x="4331659" y="1796942"/>
                  </a:lnTo>
                  <a:lnTo>
                    <a:pt x="4331659" y="1806130"/>
                  </a:lnTo>
                  <a:lnTo>
                    <a:pt x="4326021" y="1806130"/>
                  </a:lnTo>
                  <a:lnTo>
                    <a:pt x="4326021" y="1819913"/>
                  </a:lnTo>
                  <a:lnTo>
                    <a:pt x="4319965" y="1819913"/>
                  </a:lnTo>
                  <a:lnTo>
                    <a:pt x="4319965" y="1829727"/>
                  </a:lnTo>
                  <a:lnTo>
                    <a:pt x="4314953" y="1829727"/>
                  </a:lnTo>
                  <a:lnTo>
                    <a:pt x="4314953" y="1838080"/>
                  </a:lnTo>
                  <a:lnTo>
                    <a:pt x="4307853" y="1838080"/>
                  </a:lnTo>
                  <a:lnTo>
                    <a:pt x="4307853" y="1820121"/>
                  </a:lnTo>
                  <a:lnTo>
                    <a:pt x="4301797" y="1820121"/>
                  </a:lnTo>
                  <a:lnTo>
                    <a:pt x="4301797" y="1787753"/>
                  </a:lnTo>
                  <a:lnTo>
                    <a:pt x="4290729" y="1787753"/>
                  </a:lnTo>
                  <a:lnTo>
                    <a:pt x="4290729" y="1809889"/>
                  </a:lnTo>
                  <a:lnTo>
                    <a:pt x="4285091" y="1809889"/>
                  </a:lnTo>
                  <a:lnTo>
                    <a:pt x="4285091" y="1837454"/>
                  </a:lnTo>
                  <a:lnTo>
                    <a:pt x="4278826" y="1837454"/>
                  </a:lnTo>
                  <a:lnTo>
                    <a:pt x="4278826" y="1856248"/>
                  </a:lnTo>
                  <a:lnTo>
                    <a:pt x="4273188" y="1856248"/>
                  </a:lnTo>
                  <a:lnTo>
                    <a:pt x="4273188" y="1860633"/>
                  </a:lnTo>
                  <a:lnTo>
                    <a:pt x="4266506" y="1860633"/>
                  </a:lnTo>
                  <a:lnTo>
                    <a:pt x="4266506" y="1869404"/>
                  </a:lnTo>
                  <a:lnTo>
                    <a:pt x="4249382" y="1869404"/>
                  </a:lnTo>
                  <a:lnTo>
                    <a:pt x="4249382" y="1856039"/>
                  </a:lnTo>
                  <a:lnTo>
                    <a:pt x="4244370" y="1856039"/>
                  </a:lnTo>
                  <a:lnTo>
                    <a:pt x="4244370" y="1824715"/>
                  </a:lnTo>
                  <a:lnTo>
                    <a:pt x="4238106" y="1824715"/>
                  </a:lnTo>
                  <a:lnTo>
                    <a:pt x="4238106" y="1801745"/>
                  </a:lnTo>
                  <a:lnTo>
                    <a:pt x="4227664" y="1801745"/>
                  </a:lnTo>
                  <a:lnTo>
                    <a:pt x="4220147" y="1801745"/>
                  </a:lnTo>
                  <a:lnTo>
                    <a:pt x="4220147" y="1806548"/>
                  </a:lnTo>
                  <a:lnTo>
                    <a:pt x="4214508" y="1806548"/>
                  </a:lnTo>
                  <a:lnTo>
                    <a:pt x="4214508" y="1814901"/>
                  </a:lnTo>
                  <a:lnTo>
                    <a:pt x="4207826" y="1814901"/>
                  </a:lnTo>
                  <a:lnTo>
                    <a:pt x="4207826" y="1829518"/>
                  </a:lnTo>
                  <a:lnTo>
                    <a:pt x="4203023" y="1829518"/>
                  </a:lnTo>
                  <a:lnTo>
                    <a:pt x="4203023" y="1824089"/>
                  </a:lnTo>
                  <a:lnTo>
                    <a:pt x="4197593" y="1824089"/>
                  </a:lnTo>
                  <a:lnTo>
                    <a:pt x="4197593" y="1820121"/>
                  </a:lnTo>
                  <a:lnTo>
                    <a:pt x="4191537" y="1820121"/>
                  </a:lnTo>
                  <a:lnTo>
                    <a:pt x="4191537" y="1815736"/>
                  </a:lnTo>
                  <a:lnTo>
                    <a:pt x="4180261" y="1815736"/>
                  </a:lnTo>
                  <a:lnTo>
                    <a:pt x="4180261" y="1820539"/>
                  </a:lnTo>
                  <a:lnTo>
                    <a:pt x="4173370" y="1820539"/>
                  </a:lnTo>
                  <a:lnTo>
                    <a:pt x="4173370" y="1810306"/>
                  </a:lnTo>
                  <a:lnTo>
                    <a:pt x="4168358" y="1810306"/>
                  </a:lnTo>
                  <a:lnTo>
                    <a:pt x="4168358" y="1792974"/>
                  </a:lnTo>
                  <a:lnTo>
                    <a:pt x="4156455" y="1792974"/>
                  </a:lnTo>
                  <a:lnTo>
                    <a:pt x="4156455" y="1810098"/>
                  </a:lnTo>
                  <a:lnTo>
                    <a:pt x="4150399" y="1810098"/>
                  </a:lnTo>
                  <a:lnTo>
                    <a:pt x="4150399" y="1837662"/>
                  </a:lnTo>
                  <a:lnTo>
                    <a:pt x="4144761" y="1837662"/>
                  </a:lnTo>
                  <a:lnTo>
                    <a:pt x="4144761" y="1846642"/>
                  </a:lnTo>
                  <a:lnTo>
                    <a:pt x="4138705" y="1846642"/>
                  </a:lnTo>
                  <a:lnTo>
                    <a:pt x="4138705" y="1820330"/>
                  </a:lnTo>
                  <a:lnTo>
                    <a:pt x="4133066" y="1820330"/>
                  </a:lnTo>
                  <a:lnTo>
                    <a:pt x="4133066" y="1787753"/>
                  </a:lnTo>
                  <a:lnTo>
                    <a:pt x="4121163" y="1787753"/>
                  </a:lnTo>
                  <a:lnTo>
                    <a:pt x="4121163" y="1802162"/>
                  </a:lnTo>
                  <a:lnTo>
                    <a:pt x="4110304" y="1802162"/>
                  </a:lnTo>
                  <a:lnTo>
                    <a:pt x="4110304" y="1815110"/>
                  </a:lnTo>
                  <a:lnTo>
                    <a:pt x="4104248" y="1815110"/>
                  </a:lnTo>
                  <a:lnTo>
                    <a:pt x="4104248" y="1824715"/>
                  </a:lnTo>
                  <a:lnTo>
                    <a:pt x="4097566" y="1824715"/>
                  </a:lnTo>
                  <a:lnTo>
                    <a:pt x="4097566" y="1810933"/>
                  </a:lnTo>
                  <a:lnTo>
                    <a:pt x="4097566" y="1801745"/>
                  </a:lnTo>
                  <a:lnTo>
                    <a:pt x="4091928" y="1801745"/>
                  </a:lnTo>
                  <a:lnTo>
                    <a:pt x="4091928" y="1756639"/>
                  </a:lnTo>
                  <a:lnTo>
                    <a:pt x="4086498" y="1756639"/>
                  </a:lnTo>
                  <a:lnTo>
                    <a:pt x="4086498" y="1743482"/>
                  </a:lnTo>
                  <a:lnTo>
                    <a:pt x="4080442" y="1743482"/>
                  </a:lnTo>
                  <a:lnTo>
                    <a:pt x="4080442" y="1747868"/>
                  </a:lnTo>
                  <a:lnTo>
                    <a:pt x="4074804" y="1747868"/>
                  </a:lnTo>
                  <a:lnTo>
                    <a:pt x="4074804" y="1774806"/>
                  </a:lnTo>
                  <a:lnTo>
                    <a:pt x="4068539" y="1774806"/>
                  </a:lnTo>
                  <a:lnTo>
                    <a:pt x="4068539" y="1820539"/>
                  </a:lnTo>
                  <a:lnTo>
                    <a:pt x="4062483" y="1820539"/>
                  </a:lnTo>
                  <a:lnTo>
                    <a:pt x="4062483" y="1884022"/>
                  </a:lnTo>
                  <a:lnTo>
                    <a:pt x="4057681" y="1884022"/>
                  </a:lnTo>
                  <a:lnTo>
                    <a:pt x="4057681" y="1945416"/>
                  </a:lnTo>
                  <a:lnTo>
                    <a:pt x="4051416" y="1945416"/>
                  </a:lnTo>
                  <a:lnTo>
                    <a:pt x="4051416" y="1884022"/>
                  </a:lnTo>
                  <a:lnTo>
                    <a:pt x="4045360" y="1884022"/>
                  </a:lnTo>
                  <a:lnTo>
                    <a:pt x="4045360" y="1811351"/>
                  </a:lnTo>
                  <a:lnTo>
                    <a:pt x="4039722" y="1811351"/>
                  </a:lnTo>
                  <a:lnTo>
                    <a:pt x="4039722" y="1792765"/>
                  </a:lnTo>
                  <a:lnTo>
                    <a:pt x="4033666" y="1792765"/>
                  </a:lnTo>
                  <a:lnTo>
                    <a:pt x="4033666" y="1789215"/>
                  </a:lnTo>
                  <a:lnTo>
                    <a:pt x="4028863" y="1789215"/>
                  </a:lnTo>
                  <a:lnTo>
                    <a:pt x="4028863" y="1806548"/>
                  </a:lnTo>
                  <a:lnTo>
                    <a:pt x="4016333" y="1806548"/>
                  </a:lnTo>
                  <a:lnTo>
                    <a:pt x="4016333" y="1802162"/>
                  </a:lnTo>
                  <a:lnTo>
                    <a:pt x="4005057" y="1802162"/>
                  </a:lnTo>
                  <a:lnTo>
                    <a:pt x="4005057" y="1806548"/>
                  </a:lnTo>
                  <a:lnTo>
                    <a:pt x="3999001" y="1806548"/>
                  </a:lnTo>
                  <a:lnTo>
                    <a:pt x="3999001" y="1811559"/>
                  </a:lnTo>
                  <a:lnTo>
                    <a:pt x="3986680" y="1811559"/>
                  </a:lnTo>
                  <a:lnTo>
                    <a:pt x="3986680" y="1797777"/>
                  </a:lnTo>
                  <a:lnTo>
                    <a:pt x="3975403" y="1797777"/>
                  </a:lnTo>
                  <a:lnTo>
                    <a:pt x="3975403" y="1811768"/>
                  </a:lnTo>
                  <a:lnTo>
                    <a:pt x="3969765" y="1811768"/>
                  </a:lnTo>
                  <a:lnTo>
                    <a:pt x="3969765" y="1846851"/>
                  </a:lnTo>
                  <a:lnTo>
                    <a:pt x="3963709" y="1846851"/>
                  </a:lnTo>
                  <a:lnTo>
                    <a:pt x="3963709" y="1861469"/>
                  </a:lnTo>
                  <a:lnTo>
                    <a:pt x="3958280" y="1861469"/>
                  </a:lnTo>
                  <a:lnTo>
                    <a:pt x="3958280" y="1870448"/>
                  </a:lnTo>
                  <a:lnTo>
                    <a:pt x="3952015" y="1870448"/>
                  </a:lnTo>
                  <a:lnTo>
                    <a:pt x="3952015" y="1874625"/>
                  </a:lnTo>
                  <a:lnTo>
                    <a:pt x="3945959" y="1874625"/>
                  </a:lnTo>
                  <a:lnTo>
                    <a:pt x="3945959" y="1911169"/>
                  </a:lnTo>
                  <a:lnTo>
                    <a:pt x="3939903" y="1911169"/>
                  </a:lnTo>
                  <a:lnTo>
                    <a:pt x="3939903" y="1947296"/>
                  </a:lnTo>
                  <a:lnTo>
                    <a:pt x="3934474" y="1947296"/>
                  </a:lnTo>
                  <a:lnTo>
                    <a:pt x="3934474" y="1969222"/>
                  </a:lnTo>
                  <a:lnTo>
                    <a:pt x="3928209" y="1969222"/>
                  </a:lnTo>
                  <a:lnTo>
                    <a:pt x="3928209" y="1884231"/>
                  </a:lnTo>
                  <a:lnTo>
                    <a:pt x="3923406" y="1884231"/>
                  </a:lnTo>
                  <a:lnTo>
                    <a:pt x="3923406" y="1797359"/>
                  </a:lnTo>
                  <a:lnTo>
                    <a:pt x="3916724" y="1797359"/>
                  </a:lnTo>
                  <a:lnTo>
                    <a:pt x="3916724" y="1756639"/>
                  </a:lnTo>
                  <a:lnTo>
                    <a:pt x="3910668" y="1756639"/>
                  </a:lnTo>
                  <a:lnTo>
                    <a:pt x="3910668" y="1743274"/>
                  </a:lnTo>
                  <a:lnTo>
                    <a:pt x="3905865" y="1743274"/>
                  </a:lnTo>
                  <a:lnTo>
                    <a:pt x="3905865" y="1739097"/>
                  </a:lnTo>
                  <a:lnTo>
                    <a:pt x="3893544" y="1739097"/>
                  </a:lnTo>
                  <a:lnTo>
                    <a:pt x="3893544" y="1743274"/>
                  </a:lnTo>
                  <a:lnTo>
                    <a:pt x="3886444" y="1743274"/>
                  </a:lnTo>
                  <a:lnTo>
                    <a:pt x="3886444" y="1761441"/>
                  </a:lnTo>
                  <a:lnTo>
                    <a:pt x="3880806" y="1761441"/>
                  </a:lnTo>
                  <a:lnTo>
                    <a:pt x="3880806" y="1774806"/>
                  </a:lnTo>
                  <a:lnTo>
                    <a:pt x="3875376" y="1774806"/>
                  </a:lnTo>
                  <a:lnTo>
                    <a:pt x="3875376" y="1792765"/>
                  </a:lnTo>
                  <a:lnTo>
                    <a:pt x="3869947" y="1792765"/>
                  </a:lnTo>
                  <a:lnTo>
                    <a:pt x="3869947" y="1810515"/>
                  </a:lnTo>
                  <a:lnTo>
                    <a:pt x="3863682" y="1810515"/>
                  </a:lnTo>
                  <a:lnTo>
                    <a:pt x="3863682" y="1851236"/>
                  </a:lnTo>
                  <a:lnTo>
                    <a:pt x="3858253" y="1851236"/>
                  </a:lnTo>
                  <a:lnTo>
                    <a:pt x="3858253" y="1865645"/>
                  </a:lnTo>
                  <a:lnTo>
                    <a:pt x="3852196" y="1865645"/>
                  </a:lnTo>
                  <a:lnTo>
                    <a:pt x="3852196" y="1842883"/>
                  </a:lnTo>
                  <a:lnTo>
                    <a:pt x="3846767" y="1842883"/>
                  </a:lnTo>
                  <a:lnTo>
                    <a:pt x="3846767" y="1820748"/>
                  </a:lnTo>
                  <a:lnTo>
                    <a:pt x="3840711" y="1820748"/>
                  </a:lnTo>
                  <a:lnTo>
                    <a:pt x="3840711" y="1791930"/>
                  </a:lnTo>
                  <a:lnTo>
                    <a:pt x="3835073" y="1791930"/>
                  </a:lnTo>
                  <a:lnTo>
                    <a:pt x="3835073" y="1765827"/>
                  </a:lnTo>
                  <a:lnTo>
                    <a:pt x="3823170" y="1765827"/>
                  </a:lnTo>
                  <a:lnTo>
                    <a:pt x="3823170" y="1779609"/>
                  </a:lnTo>
                  <a:lnTo>
                    <a:pt x="3816488" y="1779609"/>
                  </a:lnTo>
                  <a:lnTo>
                    <a:pt x="3816488" y="1820330"/>
                  </a:lnTo>
                  <a:lnTo>
                    <a:pt x="3811058" y="1820330"/>
                  </a:lnTo>
                  <a:lnTo>
                    <a:pt x="3811058" y="1827013"/>
                  </a:lnTo>
                  <a:lnTo>
                    <a:pt x="3806255" y="1827013"/>
                  </a:lnTo>
                  <a:lnTo>
                    <a:pt x="3806255" y="1811351"/>
                  </a:lnTo>
                  <a:lnTo>
                    <a:pt x="3800617" y="1811351"/>
                  </a:lnTo>
                  <a:lnTo>
                    <a:pt x="3800617" y="1796733"/>
                  </a:lnTo>
                  <a:lnTo>
                    <a:pt x="3793726" y="1796733"/>
                  </a:lnTo>
                  <a:lnTo>
                    <a:pt x="3793726" y="1774598"/>
                  </a:lnTo>
                  <a:lnTo>
                    <a:pt x="3788087" y="1774598"/>
                  </a:lnTo>
                  <a:lnTo>
                    <a:pt x="3788087" y="1756847"/>
                  </a:lnTo>
                  <a:lnTo>
                    <a:pt x="3776393" y="1756847"/>
                  </a:lnTo>
                  <a:lnTo>
                    <a:pt x="3776393" y="1810515"/>
                  </a:lnTo>
                  <a:lnTo>
                    <a:pt x="3770128" y="1810515"/>
                  </a:lnTo>
                  <a:lnTo>
                    <a:pt x="3770128" y="1847269"/>
                  </a:lnTo>
                  <a:lnTo>
                    <a:pt x="3764699" y="1847269"/>
                  </a:lnTo>
                  <a:lnTo>
                    <a:pt x="3764699" y="1833486"/>
                  </a:lnTo>
                  <a:lnTo>
                    <a:pt x="3759061" y="1833486"/>
                  </a:lnTo>
                  <a:lnTo>
                    <a:pt x="3759061" y="1797777"/>
                  </a:lnTo>
                  <a:lnTo>
                    <a:pt x="3753422" y="1797777"/>
                  </a:lnTo>
                  <a:lnTo>
                    <a:pt x="3753422" y="1774180"/>
                  </a:lnTo>
                  <a:lnTo>
                    <a:pt x="3747993" y="1774180"/>
                  </a:lnTo>
                  <a:lnTo>
                    <a:pt x="3740893" y="1774180"/>
                  </a:lnTo>
                  <a:lnTo>
                    <a:pt x="3740893" y="1783368"/>
                  </a:lnTo>
                  <a:lnTo>
                    <a:pt x="3729616" y="1783368"/>
                  </a:lnTo>
                  <a:lnTo>
                    <a:pt x="3729616" y="1770212"/>
                  </a:lnTo>
                  <a:lnTo>
                    <a:pt x="3723560" y="1770212"/>
                  </a:lnTo>
                  <a:lnTo>
                    <a:pt x="3723560" y="1761024"/>
                  </a:lnTo>
                  <a:lnTo>
                    <a:pt x="3718549" y="1761024"/>
                  </a:lnTo>
                  <a:lnTo>
                    <a:pt x="3718549" y="1747242"/>
                  </a:lnTo>
                  <a:lnTo>
                    <a:pt x="3712284" y="1747242"/>
                  </a:lnTo>
                  <a:lnTo>
                    <a:pt x="3712284" y="1738888"/>
                  </a:lnTo>
                  <a:lnTo>
                    <a:pt x="3700590" y="1738888"/>
                  </a:lnTo>
                  <a:lnTo>
                    <a:pt x="3700590" y="1774598"/>
                  </a:lnTo>
                  <a:lnTo>
                    <a:pt x="3694951" y="1774598"/>
                  </a:lnTo>
                  <a:lnTo>
                    <a:pt x="3694951" y="1810724"/>
                  </a:lnTo>
                  <a:lnTo>
                    <a:pt x="3688895" y="1810724"/>
                  </a:lnTo>
                  <a:lnTo>
                    <a:pt x="3688895" y="1825133"/>
                  </a:lnTo>
                  <a:lnTo>
                    <a:pt x="3683257" y="1825133"/>
                  </a:lnTo>
                  <a:lnTo>
                    <a:pt x="3683257" y="1842257"/>
                  </a:lnTo>
                  <a:lnTo>
                    <a:pt x="3676575" y="1842257"/>
                  </a:lnTo>
                  <a:lnTo>
                    <a:pt x="3676575" y="1847269"/>
                  </a:lnTo>
                  <a:lnTo>
                    <a:pt x="3665507" y="1847269"/>
                  </a:lnTo>
                  <a:lnTo>
                    <a:pt x="3665507" y="1838498"/>
                  </a:lnTo>
                  <a:lnTo>
                    <a:pt x="3660495" y="1838498"/>
                  </a:lnTo>
                  <a:lnTo>
                    <a:pt x="3660495" y="1829518"/>
                  </a:lnTo>
                  <a:lnTo>
                    <a:pt x="3653813" y="1829518"/>
                  </a:lnTo>
                  <a:lnTo>
                    <a:pt x="3653813" y="1820539"/>
                  </a:lnTo>
                  <a:lnTo>
                    <a:pt x="3641492" y="1820539"/>
                  </a:lnTo>
                  <a:lnTo>
                    <a:pt x="3641492" y="1829310"/>
                  </a:lnTo>
                  <a:lnTo>
                    <a:pt x="3636689" y="1829310"/>
                  </a:lnTo>
                  <a:lnTo>
                    <a:pt x="3636689" y="1842674"/>
                  </a:lnTo>
                  <a:lnTo>
                    <a:pt x="3630424" y="1842674"/>
                  </a:lnTo>
                  <a:lnTo>
                    <a:pt x="3630424" y="1838498"/>
                  </a:lnTo>
                  <a:lnTo>
                    <a:pt x="3624995" y="1838498"/>
                  </a:lnTo>
                  <a:lnTo>
                    <a:pt x="3624995" y="1811768"/>
                  </a:lnTo>
                  <a:lnTo>
                    <a:pt x="3619357" y="1811768"/>
                  </a:lnTo>
                  <a:lnTo>
                    <a:pt x="3619357" y="1779818"/>
                  </a:lnTo>
                  <a:lnTo>
                    <a:pt x="3606201" y="1779818"/>
                  </a:lnTo>
                  <a:lnTo>
                    <a:pt x="3606201" y="1793183"/>
                  </a:lnTo>
                  <a:lnTo>
                    <a:pt x="3600771" y="1793183"/>
                  </a:lnTo>
                  <a:lnTo>
                    <a:pt x="3600771" y="1805712"/>
                  </a:lnTo>
                  <a:lnTo>
                    <a:pt x="3595342" y="1805712"/>
                  </a:lnTo>
                  <a:lnTo>
                    <a:pt x="3595342" y="1814901"/>
                  </a:lnTo>
                  <a:lnTo>
                    <a:pt x="3589286" y="1814901"/>
                  </a:lnTo>
                  <a:lnTo>
                    <a:pt x="3589286" y="1828892"/>
                  </a:lnTo>
                  <a:lnTo>
                    <a:pt x="3583648" y="1828892"/>
                  </a:lnTo>
                  <a:lnTo>
                    <a:pt x="3583648" y="1824924"/>
                  </a:lnTo>
                  <a:lnTo>
                    <a:pt x="3578009" y="1824924"/>
                  </a:lnTo>
                  <a:lnTo>
                    <a:pt x="3578009" y="1815318"/>
                  </a:lnTo>
                  <a:lnTo>
                    <a:pt x="3566106" y="1815318"/>
                  </a:lnTo>
                  <a:lnTo>
                    <a:pt x="3566106" y="1846224"/>
                  </a:lnTo>
                  <a:lnTo>
                    <a:pt x="3560050" y="1846224"/>
                  </a:lnTo>
                  <a:lnTo>
                    <a:pt x="3560050" y="1878801"/>
                  </a:lnTo>
                  <a:lnTo>
                    <a:pt x="3548356" y="1878801"/>
                  </a:lnTo>
                  <a:lnTo>
                    <a:pt x="3548356" y="1847477"/>
                  </a:lnTo>
                  <a:lnTo>
                    <a:pt x="3542927" y="1847477"/>
                  </a:lnTo>
                  <a:lnTo>
                    <a:pt x="3542927" y="1819913"/>
                  </a:lnTo>
                  <a:lnTo>
                    <a:pt x="3537497" y="1819913"/>
                  </a:lnTo>
                  <a:lnTo>
                    <a:pt x="3537497" y="1796315"/>
                  </a:lnTo>
                  <a:lnTo>
                    <a:pt x="3531232" y="1796315"/>
                  </a:lnTo>
                  <a:lnTo>
                    <a:pt x="3531232" y="1761233"/>
                  </a:lnTo>
                  <a:lnTo>
                    <a:pt x="3524968" y="1761233"/>
                  </a:lnTo>
                  <a:lnTo>
                    <a:pt x="3524968" y="1742438"/>
                  </a:lnTo>
                  <a:lnTo>
                    <a:pt x="3508262" y="1742438"/>
                  </a:lnTo>
                  <a:lnTo>
                    <a:pt x="3508262" y="1787962"/>
                  </a:lnTo>
                  <a:lnTo>
                    <a:pt x="3501997" y="1787962"/>
                  </a:lnTo>
                  <a:lnTo>
                    <a:pt x="3501997" y="1847269"/>
                  </a:lnTo>
                  <a:lnTo>
                    <a:pt x="3496359" y="1847269"/>
                  </a:lnTo>
                  <a:lnTo>
                    <a:pt x="3496359" y="1881934"/>
                  </a:lnTo>
                  <a:lnTo>
                    <a:pt x="3490303" y="1881934"/>
                  </a:lnTo>
                  <a:lnTo>
                    <a:pt x="3490303" y="1869613"/>
                  </a:lnTo>
                  <a:lnTo>
                    <a:pt x="3485291" y="1869613"/>
                  </a:lnTo>
                  <a:lnTo>
                    <a:pt x="3485291" y="1851445"/>
                  </a:lnTo>
                  <a:lnTo>
                    <a:pt x="3473388" y="1851445"/>
                  </a:lnTo>
                  <a:lnTo>
                    <a:pt x="3473388" y="1855621"/>
                  </a:lnTo>
                  <a:lnTo>
                    <a:pt x="3466497" y="1855621"/>
                  </a:lnTo>
                  <a:lnTo>
                    <a:pt x="3466497" y="1868360"/>
                  </a:lnTo>
                  <a:lnTo>
                    <a:pt x="3462529" y="1868360"/>
                  </a:lnTo>
                  <a:lnTo>
                    <a:pt x="3462529" y="1855830"/>
                  </a:lnTo>
                  <a:lnTo>
                    <a:pt x="3455011" y="1855830"/>
                  </a:lnTo>
                  <a:lnTo>
                    <a:pt x="3455011" y="1861469"/>
                  </a:lnTo>
                  <a:lnTo>
                    <a:pt x="3449373" y="1861469"/>
                  </a:lnTo>
                  <a:lnTo>
                    <a:pt x="3449373" y="1878384"/>
                  </a:lnTo>
                  <a:lnTo>
                    <a:pt x="3443735" y="1878384"/>
                  </a:lnTo>
                  <a:lnTo>
                    <a:pt x="3443735" y="1955858"/>
                  </a:lnTo>
                  <a:lnTo>
                    <a:pt x="3438932" y="1955858"/>
                  </a:lnTo>
                  <a:lnTo>
                    <a:pt x="3438932" y="2028111"/>
                  </a:lnTo>
                  <a:lnTo>
                    <a:pt x="3432040" y="2028111"/>
                  </a:lnTo>
                  <a:lnTo>
                    <a:pt x="3432040" y="1951890"/>
                  </a:lnTo>
                  <a:lnTo>
                    <a:pt x="3425567" y="1951890"/>
                  </a:lnTo>
                  <a:lnTo>
                    <a:pt x="3425567" y="1846851"/>
                  </a:lnTo>
                  <a:lnTo>
                    <a:pt x="3420346" y="1846851"/>
                  </a:lnTo>
                  <a:lnTo>
                    <a:pt x="3420346" y="1787962"/>
                  </a:lnTo>
                  <a:lnTo>
                    <a:pt x="3407817" y="1787962"/>
                  </a:lnTo>
                  <a:lnTo>
                    <a:pt x="3407817" y="1797151"/>
                  </a:lnTo>
                  <a:lnTo>
                    <a:pt x="3379416" y="1797151"/>
                  </a:lnTo>
                  <a:lnTo>
                    <a:pt x="3379416" y="1805504"/>
                  </a:lnTo>
                  <a:lnTo>
                    <a:pt x="3372943" y="1805504"/>
                  </a:lnTo>
                  <a:lnTo>
                    <a:pt x="3372943" y="1797986"/>
                  </a:lnTo>
                  <a:lnTo>
                    <a:pt x="3368140" y="1797986"/>
                  </a:lnTo>
                  <a:lnTo>
                    <a:pt x="3368140" y="1787962"/>
                  </a:lnTo>
                  <a:lnTo>
                    <a:pt x="3356028" y="1787962"/>
                  </a:lnTo>
                  <a:lnTo>
                    <a:pt x="3356028" y="1820539"/>
                  </a:lnTo>
                  <a:lnTo>
                    <a:pt x="3350808" y="1820539"/>
                  </a:lnTo>
                  <a:lnTo>
                    <a:pt x="3350808" y="1869404"/>
                  </a:lnTo>
                  <a:lnTo>
                    <a:pt x="3344334" y="1869404"/>
                  </a:lnTo>
                  <a:lnTo>
                    <a:pt x="3344334" y="1895507"/>
                  </a:lnTo>
                  <a:lnTo>
                    <a:pt x="3338278" y="1895507"/>
                  </a:lnTo>
                  <a:lnTo>
                    <a:pt x="3338278" y="1856248"/>
                  </a:lnTo>
                  <a:lnTo>
                    <a:pt x="3333058" y="1856248"/>
                  </a:lnTo>
                  <a:lnTo>
                    <a:pt x="3333058" y="1820539"/>
                  </a:lnTo>
                  <a:lnTo>
                    <a:pt x="3327837" y="1820539"/>
                  </a:lnTo>
                  <a:lnTo>
                    <a:pt x="3327837" y="1793183"/>
                  </a:lnTo>
                  <a:lnTo>
                    <a:pt x="3321781" y="1793183"/>
                  </a:lnTo>
                  <a:lnTo>
                    <a:pt x="3321781" y="1756221"/>
                  </a:lnTo>
                  <a:lnTo>
                    <a:pt x="3302569" y="1756221"/>
                  </a:lnTo>
                  <a:lnTo>
                    <a:pt x="3302569" y="1780236"/>
                  </a:lnTo>
                  <a:lnTo>
                    <a:pt x="3297348" y="1780236"/>
                  </a:lnTo>
                  <a:lnTo>
                    <a:pt x="3297348" y="1788171"/>
                  </a:lnTo>
                  <a:lnTo>
                    <a:pt x="3284819" y="1788171"/>
                  </a:lnTo>
                  <a:lnTo>
                    <a:pt x="3284819" y="1791304"/>
                  </a:lnTo>
                  <a:lnTo>
                    <a:pt x="3280434" y="1791304"/>
                  </a:lnTo>
                  <a:lnTo>
                    <a:pt x="3280434" y="1769586"/>
                  </a:lnTo>
                  <a:lnTo>
                    <a:pt x="3274795" y="1769586"/>
                  </a:lnTo>
                  <a:lnTo>
                    <a:pt x="3274795" y="1743065"/>
                  </a:lnTo>
                  <a:lnTo>
                    <a:pt x="3268322" y="1743065"/>
                  </a:lnTo>
                  <a:lnTo>
                    <a:pt x="3268322" y="1728238"/>
                  </a:lnTo>
                  <a:lnTo>
                    <a:pt x="3261848" y="1728238"/>
                  </a:lnTo>
                  <a:lnTo>
                    <a:pt x="3261848" y="1715500"/>
                  </a:lnTo>
                  <a:lnTo>
                    <a:pt x="3251407" y="1715500"/>
                  </a:lnTo>
                  <a:lnTo>
                    <a:pt x="3251407" y="1729491"/>
                  </a:lnTo>
                  <a:lnTo>
                    <a:pt x="3244516" y="1729491"/>
                  </a:lnTo>
                  <a:lnTo>
                    <a:pt x="3244516" y="1758727"/>
                  </a:lnTo>
                  <a:lnTo>
                    <a:pt x="3238042" y="1758727"/>
                  </a:lnTo>
                  <a:lnTo>
                    <a:pt x="3238042" y="1783159"/>
                  </a:lnTo>
                  <a:lnTo>
                    <a:pt x="3232404" y="1783159"/>
                  </a:lnTo>
                  <a:lnTo>
                    <a:pt x="3232404" y="1769586"/>
                  </a:lnTo>
                  <a:lnTo>
                    <a:pt x="3227183" y="1769586"/>
                  </a:lnTo>
                  <a:lnTo>
                    <a:pt x="3227183" y="1756847"/>
                  </a:lnTo>
                  <a:lnTo>
                    <a:pt x="3221962" y="1756847"/>
                  </a:lnTo>
                  <a:lnTo>
                    <a:pt x="3221962" y="1748494"/>
                  </a:lnTo>
                  <a:lnTo>
                    <a:pt x="3203586" y="1748494"/>
                  </a:lnTo>
                  <a:lnTo>
                    <a:pt x="3203586" y="1756430"/>
                  </a:lnTo>
                  <a:lnTo>
                    <a:pt x="3197948" y="1756430"/>
                  </a:lnTo>
                  <a:lnTo>
                    <a:pt x="3197948" y="1764783"/>
                  </a:lnTo>
                  <a:lnTo>
                    <a:pt x="3191474" y="1764783"/>
                  </a:lnTo>
                  <a:lnTo>
                    <a:pt x="3191474" y="1770421"/>
                  </a:lnTo>
                  <a:lnTo>
                    <a:pt x="3173933" y="1770421"/>
                  </a:lnTo>
                  <a:lnTo>
                    <a:pt x="3173933" y="1783577"/>
                  </a:lnTo>
                  <a:lnTo>
                    <a:pt x="3167877" y="1783577"/>
                  </a:lnTo>
                  <a:lnTo>
                    <a:pt x="3167877" y="1792139"/>
                  </a:lnTo>
                  <a:lnTo>
                    <a:pt x="3163074" y="1792139"/>
                  </a:lnTo>
                  <a:lnTo>
                    <a:pt x="3163074" y="1797359"/>
                  </a:lnTo>
                  <a:lnTo>
                    <a:pt x="3145115" y="1797359"/>
                  </a:lnTo>
                  <a:cubicBezTo>
                    <a:pt x="3145115" y="1797359"/>
                    <a:pt x="3144280" y="1829936"/>
                    <a:pt x="3145115" y="1829101"/>
                  </a:cubicBezTo>
                  <a:cubicBezTo>
                    <a:pt x="3145950" y="1828265"/>
                    <a:pt x="3139477" y="1829101"/>
                    <a:pt x="3139477" y="1829101"/>
                  </a:cubicBezTo>
                  <a:lnTo>
                    <a:pt x="3139477" y="1870030"/>
                  </a:lnTo>
                  <a:lnTo>
                    <a:pt x="3133421" y="1870030"/>
                  </a:lnTo>
                  <a:lnTo>
                    <a:pt x="3133421" y="1900937"/>
                  </a:lnTo>
                  <a:lnTo>
                    <a:pt x="3126112" y="1900937"/>
                  </a:lnTo>
                  <a:lnTo>
                    <a:pt x="3126112" y="1846016"/>
                  </a:lnTo>
                  <a:lnTo>
                    <a:pt x="3121726" y="1846016"/>
                  </a:lnTo>
                  <a:lnTo>
                    <a:pt x="3121726" y="1788171"/>
                  </a:lnTo>
                  <a:lnTo>
                    <a:pt x="3116506" y="1788171"/>
                  </a:lnTo>
                  <a:lnTo>
                    <a:pt x="3116506" y="1778983"/>
                  </a:lnTo>
                  <a:lnTo>
                    <a:pt x="3104394" y="1778983"/>
                  </a:lnTo>
                  <a:lnTo>
                    <a:pt x="3104394" y="1789007"/>
                  </a:lnTo>
                  <a:lnTo>
                    <a:pt x="3098756" y="1789007"/>
                  </a:lnTo>
                  <a:lnTo>
                    <a:pt x="3098756" y="1792974"/>
                  </a:lnTo>
                  <a:lnTo>
                    <a:pt x="3093117" y="1792974"/>
                  </a:lnTo>
                  <a:lnTo>
                    <a:pt x="3093117" y="1797359"/>
                  </a:lnTo>
                  <a:lnTo>
                    <a:pt x="3080588" y="1797359"/>
                  </a:lnTo>
                  <a:lnTo>
                    <a:pt x="3080588" y="1793392"/>
                  </a:lnTo>
                  <a:lnTo>
                    <a:pt x="3068058" y="1793392"/>
                  </a:lnTo>
                  <a:lnTo>
                    <a:pt x="3068058" y="1797777"/>
                  </a:lnTo>
                  <a:lnTo>
                    <a:pt x="3063255" y="1797777"/>
                  </a:lnTo>
                  <a:lnTo>
                    <a:pt x="3063255" y="1802162"/>
                  </a:lnTo>
                  <a:lnTo>
                    <a:pt x="3056782" y="1802162"/>
                  </a:lnTo>
                  <a:lnTo>
                    <a:pt x="3056782" y="1806965"/>
                  </a:lnTo>
                  <a:lnTo>
                    <a:pt x="3051979" y="1806965"/>
                  </a:lnTo>
                  <a:lnTo>
                    <a:pt x="3051979" y="1788589"/>
                  </a:lnTo>
                  <a:lnTo>
                    <a:pt x="3045923" y="1788589"/>
                  </a:lnTo>
                  <a:lnTo>
                    <a:pt x="3045923" y="1775850"/>
                  </a:lnTo>
                  <a:lnTo>
                    <a:pt x="3039867" y="1775850"/>
                  </a:lnTo>
                  <a:lnTo>
                    <a:pt x="3039867" y="1766244"/>
                  </a:lnTo>
                  <a:lnTo>
                    <a:pt x="3021490" y="1766244"/>
                  </a:lnTo>
                  <a:lnTo>
                    <a:pt x="3021490" y="1806339"/>
                  </a:lnTo>
                  <a:lnTo>
                    <a:pt x="3015852" y="1806339"/>
                  </a:lnTo>
                  <a:lnTo>
                    <a:pt x="3015852" y="1848104"/>
                  </a:lnTo>
                  <a:lnTo>
                    <a:pt x="3010632" y="1848104"/>
                  </a:lnTo>
                  <a:lnTo>
                    <a:pt x="3010632" y="1851236"/>
                  </a:lnTo>
                  <a:lnTo>
                    <a:pt x="3004575" y="1851236"/>
                  </a:lnTo>
                  <a:lnTo>
                    <a:pt x="3004575" y="1802789"/>
                  </a:lnTo>
                  <a:lnTo>
                    <a:pt x="2992464" y="1802789"/>
                  </a:lnTo>
                  <a:lnTo>
                    <a:pt x="2992464" y="1848104"/>
                  </a:lnTo>
                  <a:lnTo>
                    <a:pt x="2987661" y="1848104"/>
                  </a:lnTo>
                  <a:lnTo>
                    <a:pt x="2987661" y="1963584"/>
                  </a:lnTo>
                  <a:lnTo>
                    <a:pt x="2980769" y="1963584"/>
                  </a:lnTo>
                  <a:lnTo>
                    <a:pt x="2980769" y="2018923"/>
                  </a:lnTo>
                  <a:lnTo>
                    <a:pt x="2975967" y="2018923"/>
                  </a:lnTo>
                  <a:lnTo>
                    <a:pt x="2975967" y="1920775"/>
                  </a:lnTo>
                  <a:lnTo>
                    <a:pt x="2969493" y="1920775"/>
                  </a:lnTo>
                  <a:lnTo>
                    <a:pt x="2969493" y="1833695"/>
                  </a:lnTo>
                  <a:lnTo>
                    <a:pt x="2963019" y="1833695"/>
                  </a:lnTo>
                  <a:lnTo>
                    <a:pt x="2963019" y="1784830"/>
                  </a:lnTo>
                  <a:lnTo>
                    <a:pt x="2958634" y="1784830"/>
                  </a:lnTo>
                  <a:lnTo>
                    <a:pt x="2958634" y="1757056"/>
                  </a:lnTo>
                  <a:lnTo>
                    <a:pt x="2945896" y="1757056"/>
                  </a:lnTo>
                  <a:lnTo>
                    <a:pt x="2945896" y="1795480"/>
                  </a:lnTo>
                  <a:lnTo>
                    <a:pt x="2940257" y="1795480"/>
                  </a:lnTo>
                  <a:lnTo>
                    <a:pt x="2940257" y="1838080"/>
                  </a:lnTo>
                  <a:lnTo>
                    <a:pt x="2935037" y="1838080"/>
                  </a:lnTo>
                  <a:lnTo>
                    <a:pt x="2935037" y="1866480"/>
                  </a:lnTo>
                  <a:lnTo>
                    <a:pt x="2929399" y="1866480"/>
                  </a:lnTo>
                  <a:lnTo>
                    <a:pt x="2929399" y="1875251"/>
                  </a:lnTo>
                  <a:lnTo>
                    <a:pt x="2923760" y="1875251"/>
                  </a:lnTo>
                  <a:lnTo>
                    <a:pt x="2923760" y="1884022"/>
                  </a:lnTo>
                  <a:lnTo>
                    <a:pt x="2917287" y="1884022"/>
                  </a:lnTo>
                  <a:lnTo>
                    <a:pt x="2917287" y="1843092"/>
                  </a:lnTo>
                  <a:lnTo>
                    <a:pt x="2911231" y="1843092"/>
                  </a:lnTo>
                  <a:lnTo>
                    <a:pt x="2911231" y="1796942"/>
                  </a:lnTo>
                  <a:lnTo>
                    <a:pt x="2898492" y="1796942"/>
                  </a:lnTo>
                  <a:lnTo>
                    <a:pt x="2898492" y="1829101"/>
                  </a:lnTo>
                  <a:lnTo>
                    <a:pt x="2895360" y="1829101"/>
                  </a:lnTo>
                  <a:lnTo>
                    <a:pt x="2895360" y="1865228"/>
                  </a:lnTo>
                  <a:lnTo>
                    <a:pt x="2887425" y="1865228"/>
                  </a:lnTo>
                  <a:lnTo>
                    <a:pt x="2887425" y="1847895"/>
                  </a:lnTo>
                  <a:lnTo>
                    <a:pt x="2883039" y="1847895"/>
                  </a:lnTo>
                  <a:lnTo>
                    <a:pt x="2883039" y="1829936"/>
                  </a:lnTo>
                  <a:lnTo>
                    <a:pt x="2876566" y="1829936"/>
                  </a:lnTo>
                  <a:lnTo>
                    <a:pt x="2876566" y="1808636"/>
                  </a:lnTo>
                  <a:lnTo>
                    <a:pt x="2870928" y="1808636"/>
                  </a:lnTo>
                  <a:lnTo>
                    <a:pt x="2870928" y="1789007"/>
                  </a:lnTo>
                  <a:lnTo>
                    <a:pt x="2852969" y="1789007"/>
                  </a:lnTo>
                  <a:lnTo>
                    <a:pt x="2852969" y="1829936"/>
                  </a:lnTo>
                  <a:lnTo>
                    <a:pt x="2847330" y="1829936"/>
                  </a:lnTo>
                  <a:lnTo>
                    <a:pt x="2847330" y="1870448"/>
                  </a:lnTo>
                  <a:lnTo>
                    <a:pt x="2840439" y="1870448"/>
                  </a:lnTo>
                  <a:lnTo>
                    <a:pt x="2840439" y="1847269"/>
                  </a:lnTo>
                  <a:lnTo>
                    <a:pt x="2834801" y="1847269"/>
                  </a:lnTo>
                  <a:lnTo>
                    <a:pt x="2834801" y="1821165"/>
                  </a:lnTo>
                  <a:lnTo>
                    <a:pt x="2822689" y="1821165"/>
                  </a:lnTo>
                  <a:lnTo>
                    <a:pt x="2822689" y="1843719"/>
                  </a:lnTo>
                  <a:lnTo>
                    <a:pt x="2817886" y="1843719"/>
                  </a:lnTo>
                  <a:lnTo>
                    <a:pt x="2817886" y="1869404"/>
                  </a:lnTo>
                  <a:lnTo>
                    <a:pt x="2812665" y="1869404"/>
                  </a:lnTo>
                  <a:lnTo>
                    <a:pt x="2812665" y="1846851"/>
                  </a:lnTo>
                  <a:lnTo>
                    <a:pt x="2805774" y="1846851"/>
                  </a:lnTo>
                  <a:lnTo>
                    <a:pt x="2805774" y="1820330"/>
                  </a:lnTo>
                  <a:lnTo>
                    <a:pt x="2782595" y="1820330"/>
                  </a:lnTo>
                  <a:lnTo>
                    <a:pt x="2782595" y="1797568"/>
                  </a:lnTo>
                  <a:lnTo>
                    <a:pt x="2777374" y="1797568"/>
                  </a:lnTo>
                  <a:lnTo>
                    <a:pt x="2777374" y="1775433"/>
                  </a:lnTo>
                  <a:lnTo>
                    <a:pt x="2764636" y="1775433"/>
                  </a:lnTo>
                  <a:lnTo>
                    <a:pt x="2764636" y="1811559"/>
                  </a:lnTo>
                  <a:lnTo>
                    <a:pt x="2759415" y="1811559"/>
                  </a:lnTo>
                  <a:lnTo>
                    <a:pt x="2759415" y="1882560"/>
                  </a:lnTo>
                  <a:lnTo>
                    <a:pt x="2753359" y="1882560"/>
                  </a:lnTo>
                  <a:lnTo>
                    <a:pt x="2753359" y="1900101"/>
                  </a:lnTo>
                  <a:lnTo>
                    <a:pt x="2748138" y="1900101"/>
                  </a:lnTo>
                  <a:lnTo>
                    <a:pt x="2748138" y="1847269"/>
                  </a:lnTo>
                  <a:lnTo>
                    <a:pt x="2740830" y="1847269"/>
                  </a:lnTo>
                  <a:lnTo>
                    <a:pt x="2740830" y="1797151"/>
                  </a:lnTo>
                  <a:lnTo>
                    <a:pt x="2729553" y="1797151"/>
                  </a:lnTo>
                  <a:lnTo>
                    <a:pt x="2729553" y="1807174"/>
                  </a:lnTo>
                  <a:lnTo>
                    <a:pt x="2724750" y="1807174"/>
                  </a:lnTo>
                  <a:lnTo>
                    <a:pt x="2724750" y="1814692"/>
                  </a:lnTo>
                  <a:lnTo>
                    <a:pt x="2717441" y="1814692"/>
                  </a:lnTo>
                  <a:lnTo>
                    <a:pt x="2717441" y="1834322"/>
                  </a:lnTo>
                  <a:lnTo>
                    <a:pt x="2713891" y="1834322"/>
                  </a:lnTo>
                  <a:lnTo>
                    <a:pt x="2713891" y="1846851"/>
                  </a:lnTo>
                  <a:lnTo>
                    <a:pt x="2706373" y="1846851"/>
                  </a:lnTo>
                  <a:lnTo>
                    <a:pt x="2706373" y="1825551"/>
                  </a:lnTo>
                  <a:lnTo>
                    <a:pt x="2700735" y="1825551"/>
                  </a:lnTo>
                  <a:lnTo>
                    <a:pt x="2700735" y="1787127"/>
                  </a:lnTo>
                  <a:lnTo>
                    <a:pt x="2693844" y="1787127"/>
                  </a:lnTo>
                  <a:lnTo>
                    <a:pt x="2693844" y="1752253"/>
                  </a:lnTo>
                  <a:lnTo>
                    <a:pt x="2689458" y="1752253"/>
                  </a:lnTo>
                  <a:lnTo>
                    <a:pt x="2689458" y="1745362"/>
                  </a:lnTo>
                  <a:lnTo>
                    <a:pt x="2689458" y="1738888"/>
                  </a:lnTo>
                  <a:lnTo>
                    <a:pt x="2682985" y="1738888"/>
                  </a:lnTo>
                  <a:lnTo>
                    <a:pt x="2682985" y="1747242"/>
                  </a:lnTo>
                  <a:lnTo>
                    <a:pt x="2677347" y="1747242"/>
                  </a:lnTo>
                  <a:lnTo>
                    <a:pt x="2677347" y="1756847"/>
                  </a:lnTo>
                  <a:lnTo>
                    <a:pt x="2671708" y="1756847"/>
                  </a:lnTo>
                  <a:lnTo>
                    <a:pt x="2671708" y="1796524"/>
                  </a:lnTo>
                  <a:lnTo>
                    <a:pt x="2665652" y="1796524"/>
                  </a:lnTo>
                  <a:lnTo>
                    <a:pt x="2665652" y="1833486"/>
                  </a:lnTo>
                  <a:lnTo>
                    <a:pt x="2660432" y="1833486"/>
                  </a:lnTo>
                  <a:lnTo>
                    <a:pt x="2660432" y="1807383"/>
                  </a:lnTo>
                  <a:lnTo>
                    <a:pt x="2654376" y="1807383"/>
                  </a:lnTo>
                  <a:lnTo>
                    <a:pt x="2654376" y="1783368"/>
                  </a:lnTo>
                  <a:lnTo>
                    <a:pt x="2649155" y="1783368"/>
                  </a:lnTo>
                  <a:lnTo>
                    <a:pt x="2649155" y="1766453"/>
                  </a:lnTo>
                  <a:lnTo>
                    <a:pt x="2636626" y="1766453"/>
                  </a:lnTo>
                  <a:lnTo>
                    <a:pt x="2636626" y="1760815"/>
                  </a:lnTo>
                  <a:lnTo>
                    <a:pt x="2629735" y="1760815"/>
                  </a:lnTo>
                  <a:lnTo>
                    <a:pt x="2629735" y="1756012"/>
                  </a:lnTo>
                  <a:lnTo>
                    <a:pt x="2621799" y="1756012"/>
                  </a:lnTo>
                  <a:lnTo>
                    <a:pt x="2621799" y="1761650"/>
                  </a:lnTo>
                  <a:lnTo>
                    <a:pt x="2617832" y="1761650"/>
                  </a:lnTo>
                  <a:lnTo>
                    <a:pt x="2617832" y="1769168"/>
                  </a:lnTo>
                  <a:lnTo>
                    <a:pt x="2612611" y="1769168"/>
                  </a:lnTo>
                  <a:lnTo>
                    <a:pt x="2612611" y="1800074"/>
                  </a:lnTo>
                  <a:lnTo>
                    <a:pt x="2607390" y="1800074"/>
                  </a:lnTo>
                  <a:lnTo>
                    <a:pt x="2607390" y="1837036"/>
                  </a:lnTo>
                  <a:lnTo>
                    <a:pt x="2601334" y="1837036"/>
                  </a:lnTo>
                  <a:lnTo>
                    <a:pt x="2601334" y="1832233"/>
                  </a:lnTo>
                  <a:lnTo>
                    <a:pt x="2595696" y="1832233"/>
                  </a:lnTo>
                  <a:lnTo>
                    <a:pt x="2595696" y="1810515"/>
                  </a:lnTo>
                  <a:lnTo>
                    <a:pt x="2590475" y="1810515"/>
                  </a:lnTo>
                  <a:lnTo>
                    <a:pt x="2590475" y="1784412"/>
                  </a:lnTo>
                  <a:lnTo>
                    <a:pt x="2571681" y="1784412"/>
                  </a:lnTo>
                  <a:lnTo>
                    <a:pt x="2571681" y="1800909"/>
                  </a:lnTo>
                  <a:lnTo>
                    <a:pt x="2565625" y="1800909"/>
                  </a:lnTo>
                  <a:lnTo>
                    <a:pt x="2565625" y="1847060"/>
                  </a:lnTo>
                  <a:lnTo>
                    <a:pt x="2560405" y="1847060"/>
                  </a:lnTo>
                  <a:lnTo>
                    <a:pt x="2560405" y="1895925"/>
                  </a:lnTo>
                  <a:lnTo>
                    <a:pt x="2554349" y="1895925"/>
                  </a:lnTo>
                  <a:lnTo>
                    <a:pt x="2554349" y="1868986"/>
                  </a:lnTo>
                  <a:lnTo>
                    <a:pt x="2549963" y="1868986"/>
                  </a:lnTo>
                  <a:lnTo>
                    <a:pt x="2549963" y="1829727"/>
                  </a:lnTo>
                  <a:lnTo>
                    <a:pt x="2542446" y="1829727"/>
                  </a:lnTo>
                  <a:lnTo>
                    <a:pt x="2542446" y="1811351"/>
                  </a:lnTo>
                  <a:lnTo>
                    <a:pt x="2531169" y="1811351"/>
                  </a:lnTo>
                  <a:lnTo>
                    <a:pt x="2531169" y="1819704"/>
                  </a:lnTo>
                  <a:lnTo>
                    <a:pt x="2525948" y="1819704"/>
                  </a:lnTo>
                  <a:lnTo>
                    <a:pt x="2525948" y="1807174"/>
                  </a:lnTo>
                  <a:lnTo>
                    <a:pt x="2519057" y="1807174"/>
                  </a:lnTo>
                  <a:lnTo>
                    <a:pt x="2519057" y="1787962"/>
                  </a:lnTo>
                  <a:lnTo>
                    <a:pt x="2513419" y="1787962"/>
                  </a:lnTo>
                  <a:lnTo>
                    <a:pt x="2513419" y="1769586"/>
                  </a:lnTo>
                  <a:lnTo>
                    <a:pt x="2495460" y="1769586"/>
                  </a:lnTo>
                  <a:lnTo>
                    <a:pt x="2495460" y="1788380"/>
                  </a:lnTo>
                  <a:lnTo>
                    <a:pt x="2490657" y="1788380"/>
                  </a:lnTo>
                  <a:lnTo>
                    <a:pt x="2490657" y="1810098"/>
                  </a:lnTo>
                  <a:lnTo>
                    <a:pt x="2485019" y="1810098"/>
                  </a:lnTo>
                  <a:lnTo>
                    <a:pt x="2485019" y="1834948"/>
                  </a:lnTo>
                  <a:lnTo>
                    <a:pt x="2479381" y="1834948"/>
                  </a:lnTo>
                  <a:lnTo>
                    <a:pt x="2479381" y="1810933"/>
                  </a:lnTo>
                  <a:lnTo>
                    <a:pt x="2472907" y="1810933"/>
                  </a:lnTo>
                  <a:lnTo>
                    <a:pt x="2472907" y="1796524"/>
                  </a:lnTo>
                  <a:lnTo>
                    <a:pt x="2461213" y="1796524"/>
                  </a:lnTo>
                  <a:lnTo>
                    <a:pt x="2461213" y="1882351"/>
                  </a:lnTo>
                  <a:lnTo>
                    <a:pt x="2455157" y="1882351"/>
                  </a:lnTo>
                  <a:lnTo>
                    <a:pt x="2455157" y="1955649"/>
                  </a:lnTo>
                  <a:lnTo>
                    <a:pt x="2447848" y="1955649"/>
                  </a:lnTo>
                  <a:lnTo>
                    <a:pt x="2447848" y="1934349"/>
                  </a:lnTo>
                  <a:lnTo>
                    <a:pt x="2443463" y="1934349"/>
                  </a:lnTo>
                  <a:lnTo>
                    <a:pt x="2443463" y="1879010"/>
                  </a:lnTo>
                  <a:lnTo>
                    <a:pt x="2437824" y="1879010"/>
                  </a:lnTo>
                  <a:lnTo>
                    <a:pt x="2437824" y="1833277"/>
                  </a:lnTo>
                  <a:lnTo>
                    <a:pt x="2431768" y="1833277"/>
                  </a:lnTo>
                  <a:lnTo>
                    <a:pt x="2431768" y="1797568"/>
                  </a:lnTo>
                  <a:lnTo>
                    <a:pt x="2425712" y="1797568"/>
                  </a:lnTo>
                  <a:lnTo>
                    <a:pt x="2425712" y="1764991"/>
                  </a:lnTo>
                  <a:lnTo>
                    <a:pt x="2419657" y="1764991"/>
                  </a:lnTo>
                  <a:lnTo>
                    <a:pt x="2419657" y="1743274"/>
                  </a:lnTo>
                  <a:lnTo>
                    <a:pt x="2400862" y="1743274"/>
                  </a:lnTo>
                  <a:lnTo>
                    <a:pt x="2395641" y="1743274"/>
                  </a:lnTo>
                  <a:lnTo>
                    <a:pt x="2395641" y="1748494"/>
                  </a:lnTo>
                  <a:lnTo>
                    <a:pt x="2390421" y="1748494"/>
                  </a:lnTo>
                  <a:lnTo>
                    <a:pt x="2390421" y="1786918"/>
                  </a:lnTo>
                  <a:lnTo>
                    <a:pt x="2385200" y="1786918"/>
                  </a:lnTo>
                  <a:lnTo>
                    <a:pt x="2385200" y="1860216"/>
                  </a:lnTo>
                  <a:lnTo>
                    <a:pt x="2379562" y="1860216"/>
                  </a:lnTo>
                  <a:lnTo>
                    <a:pt x="2379562" y="1937690"/>
                  </a:lnTo>
                  <a:lnTo>
                    <a:pt x="2373089" y="1937690"/>
                  </a:lnTo>
                  <a:lnTo>
                    <a:pt x="2373089" y="1924534"/>
                  </a:lnTo>
                  <a:lnTo>
                    <a:pt x="2367868" y="1924534"/>
                  </a:lnTo>
                  <a:lnTo>
                    <a:pt x="2367868" y="1905322"/>
                  </a:lnTo>
                  <a:lnTo>
                    <a:pt x="2361394" y="1905322"/>
                  </a:lnTo>
                  <a:lnTo>
                    <a:pt x="2361394" y="1883604"/>
                  </a:lnTo>
                  <a:lnTo>
                    <a:pt x="2350953" y="1883604"/>
                  </a:lnTo>
                  <a:lnTo>
                    <a:pt x="2350953" y="1877131"/>
                  </a:lnTo>
                  <a:lnTo>
                    <a:pt x="2343644" y="1877131"/>
                  </a:lnTo>
                  <a:lnTo>
                    <a:pt x="2343644" y="1855413"/>
                  </a:lnTo>
                  <a:lnTo>
                    <a:pt x="2338841" y="1855413"/>
                  </a:lnTo>
                  <a:lnTo>
                    <a:pt x="2338841" y="1823671"/>
                  </a:lnTo>
                  <a:lnTo>
                    <a:pt x="2332367" y="1823671"/>
                  </a:lnTo>
                  <a:lnTo>
                    <a:pt x="2332367" y="1845807"/>
                  </a:lnTo>
                  <a:lnTo>
                    <a:pt x="2329235" y="1845807"/>
                  </a:lnTo>
                  <a:lnTo>
                    <a:pt x="2329235" y="1811351"/>
                  </a:lnTo>
                  <a:lnTo>
                    <a:pt x="2312738" y="1811351"/>
                  </a:lnTo>
                  <a:lnTo>
                    <a:pt x="2312738" y="1787336"/>
                  </a:lnTo>
                  <a:lnTo>
                    <a:pt x="2293526" y="1787336"/>
                  </a:lnTo>
                  <a:lnTo>
                    <a:pt x="2293526" y="1805712"/>
                  </a:lnTo>
                  <a:lnTo>
                    <a:pt x="2287888" y="1805712"/>
                  </a:lnTo>
                  <a:lnTo>
                    <a:pt x="2287888" y="1825760"/>
                  </a:lnTo>
                  <a:lnTo>
                    <a:pt x="2282250" y="1825760"/>
                  </a:lnTo>
                  <a:lnTo>
                    <a:pt x="2282250" y="1847060"/>
                  </a:lnTo>
                  <a:lnTo>
                    <a:pt x="2276611" y="1847060"/>
                  </a:lnTo>
                  <a:lnTo>
                    <a:pt x="2276611" y="1873998"/>
                  </a:lnTo>
                  <a:lnTo>
                    <a:pt x="2270555" y="1873998"/>
                  </a:lnTo>
                  <a:lnTo>
                    <a:pt x="2270555" y="1846642"/>
                  </a:lnTo>
                  <a:lnTo>
                    <a:pt x="2265335" y="1846642"/>
                  </a:lnTo>
                  <a:lnTo>
                    <a:pt x="2265335" y="1820121"/>
                  </a:lnTo>
                  <a:lnTo>
                    <a:pt x="2252179" y="1820121"/>
                  </a:lnTo>
                  <a:lnTo>
                    <a:pt x="2252179" y="1860216"/>
                  </a:lnTo>
                  <a:lnTo>
                    <a:pt x="2247376" y="1860216"/>
                  </a:lnTo>
                  <a:lnTo>
                    <a:pt x="2247376" y="1905113"/>
                  </a:lnTo>
                  <a:lnTo>
                    <a:pt x="2240485" y="1905113"/>
                  </a:lnTo>
                  <a:lnTo>
                    <a:pt x="2240485" y="1912422"/>
                  </a:lnTo>
                  <a:lnTo>
                    <a:pt x="2236099" y="1912422"/>
                  </a:lnTo>
                  <a:lnTo>
                    <a:pt x="2236099" y="1874625"/>
                  </a:lnTo>
                  <a:lnTo>
                    <a:pt x="2229626" y="1874625"/>
                  </a:lnTo>
                  <a:lnTo>
                    <a:pt x="2229626" y="1846851"/>
                  </a:lnTo>
                  <a:lnTo>
                    <a:pt x="2223570" y="1846851"/>
                  </a:lnTo>
                  <a:lnTo>
                    <a:pt x="2223570" y="1837662"/>
                  </a:lnTo>
                  <a:lnTo>
                    <a:pt x="2217514" y="1837662"/>
                  </a:lnTo>
                  <a:lnTo>
                    <a:pt x="2217514" y="1820121"/>
                  </a:lnTo>
                  <a:lnTo>
                    <a:pt x="2211876" y="1820121"/>
                  </a:lnTo>
                  <a:lnTo>
                    <a:pt x="2211876" y="1806548"/>
                  </a:lnTo>
                  <a:lnTo>
                    <a:pt x="2201017" y="1806548"/>
                  </a:lnTo>
                  <a:lnTo>
                    <a:pt x="2201017" y="1802580"/>
                  </a:lnTo>
                  <a:lnTo>
                    <a:pt x="2188905" y="1802580"/>
                  </a:lnTo>
                  <a:lnTo>
                    <a:pt x="2188905" y="1806548"/>
                  </a:lnTo>
                  <a:lnTo>
                    <a:pt x="2182013" y="1806548"/>
                  </a:lnTo>
                  <a:lnTo>
                    <a:pt x="2182013" y="1815318"/>
                  </a:lnTo>
                  <a:lnTo>
                    <a:pt x="2176793" y="1815318"/>
                  </a:lnTo>
                  <a:lnTo>
                    <a:pt x="2176793" y="1833277"/>
                  </a:lnTo>
                  <a:lnTo>
                    <a:pt x="2170737" y="1833277"/>
                  </a:lnTo>
                  <a:lnTo>
                    <a:pt x="2170737" y="1855830"/>
                  </a:lnTo>
                  <a:lnTo>
                    <a:pt x="2165934" y="1855830"/>
                  </a:lnTo>
                  <a:lnTo>
                    <a:pt x="2165934" y="1833277"/>
                  </a:lnTo>
                  <a:lnTo>
                    <a:pt x="2159043" y="1833277"/>
                  </a:lnTo>
                  <a:lnTo>
                    <a:pt x="2159043" y="1801954"/>
                  </a:lnTo>
                  <a:lnTo>
                    <a:pt x="2153822" y="1801954"/>
                  </a:lnTo>
                  <a:lnTo>
                    <a:pt x="2153822" y="1787545"/>
                  </a:lnTo>
                  <a:lnTo>
                    <a:pt x="2141293" y="1787545"/>
                  </a:lnTo>
                  <a:lnTo>
                    <a:pt x="2141293" y="1795897"/>
                  </a:lnTo>
                  <a:lnTo>
                    <a:pt x="2136072" y="1795897"/>
                  </a:lnTo>
                  <a:lnTo>
                    <a:pt x="2136072" y="1805086"/>
                  </a:lnTo>
                  <a:lnTo>
                    <a:pt x="2124378" y="1805086"/>
                  </a:lnTo>
                  <a:lnTo>
                    <a:pt x="2124378" y="1810724"/>
                  </a:lnTo>
                  <a:lnTo>
                    <a:pt x="2112684" y="1810724"/>
                  </a:lnTo>
                  <a:lnTo>
                    <a:pt x="2112684" y="1805086"/>
                  </a:lnTo>
                  <a:lnTo>
                    <a:pt x="2102242" y="1805086"/>
                  </a:lnTo>
                  <a:lnTo>
                    <a:pt x="2102242" y="1810724"/>
                  </a:lnTo>
                  <a:lnTo>
                    <a:pt x="2089504" y="1810724"/>
                  </a:lnTo>
                  <a:lnTo>
                    <a:pt x="2089504" y="1806339"/>
                  </a:lnTo>
                  <a:lnTo>
                    <a:pt x="2083866" y="1806339"/>
                  </a:lnTo>
                  <a:lnTo>
                    <a:pt x="2083866" y="1792347"/>
                  </a:lnTo>
                  <a:lnTo>
                    <a:pt x="2078227" y="1792347"/>
                  </a:lnTo>
                  <a:lnTo>
                    <a:pt x="2078227" y="1783995"/>
                  </a:lnTo>
                  <a:lnTo>
                    <a:pt x="2070919" y="1783995"/>
                  </a:lnTo>
                  <a:lnTo>
                    <a:pt x="2070919" y="1788380"/>
                  </a:lnTo>
                  <a:lnTo>
                    <a:pt x="2054421" y="1788380"/>
                  </a:lnTo>
                  <a:lnTo>
                    <a:pt x="2054421" y="1769168"/>
                  </a:lnTo>
                  <a:lnTo>
                    <a:pt x="2042727" y="1769168"/>
                  </a:lnTo>
                  <a:lnTo>
                    <a:pt x="2042727" y="1783159"/>
                  </a:lnTo>
                  <a:lnTo>
                    <a:pt x="2037089" y="1783159"/>
                  </a:lnTo>
                  <a:lnTo>
                    <a:pt x="2037089" y="1809263"/>
                  </a:lnTo>
                  <a:lnTo>
                    <a:pt x="2030615" y="1809263"/>
                  </a:lnTo>
                  <a:lnTo>
                    <a:pt x="2030615" y="1828474"/>
                  </a:lnTo>
                  <a:lnTo>
                    <a:pt x="2025812" y="1828474"/>
                  </a:lnTo>
                  <a:lnTo>
                    <a:pt x="2025812" y="1847269"/>
                  </a:lnTo>
                  <a:lnTo>
                    <a:pt x="2019339" y="1847269"/>
                  </a:lnTo>
                  <a:lnTo>
                    <a:pt x="2019339" y="1868986"/>
                  </a:lnTo>
                  <a:lnTo>
                    <a:pt x="2014536" y="1868986"/>
                  </a:lnTo>
                  <a:lnTo>
                    <a:pt x="2014536" y="1876922"/>
                  </a:lnTo>
                  <a:lnTo>
                    <a:pt x="2007645" y="1876922"/>
                  </a:lnTo>
                  <a:lnTo>
                    <a:pt x="2007645" y="1881307"/>
                  </a:lnTo>
                  <a:lnTo>
                    <a:pt x="2002424" y="1881307"/>
                  </a:lnTo>
                  <a:lnTo>
                    <a:pt x="2002424" y="1878175"/>
                  </a:lnTo>
                  <a:lnTo>
                    <a:pt x="1995950" y="1878175"/>
                  </a:lnTo>
                  <a:lnTo>
                    <a:pt x="1995950" y="1835992"/>
                  </a:lnTo>
                  <a:lnTo>
                    <a:pt x="1991565" y="1835992"/>
                  </a:lnTo>
                  <a:lnTo>
                    <a:pt x="1991565" y="1810724"/>
                  </a:lnTo>
                  <a:lnTo>
                    <a:pt x="1985927" y="1810724"/>
                  </a:lnTo>
                  <a:lnTo>
                    <a:pt x="1985927" y="1806339"/>
                  </a:lnTo>
                  <a:lnTo>
                    <a:pt x="1977991" y="1806339"/>
                  </a:lnTo>
                  <a:lnTo>
                    <a:pt x="1977991" y="1860842"/>
                  </a:lnTo>
                  <a:lnTo>
                    <a:pt x="1972353" y="1860842"/>
                  </a:lnTo>
                  <a:lnTo>
                    <a:pt x="1972353" y="1910543"/>
                  </a:lnTo>
                  <a:lnTo>
                    <a:pt x="1965462" y="1910543"/>
                  </a:lnTo>
                  <a:lnTo>
                    <a:pt x="1965462" y="1859589"/>
                  </a:lnTo>
                  <a:lnTo>
                    <a:pt x="1960241" y="1859589"/>
                  </a:lnTo>
                  <a:lnTo>
                    <a:pt x="1960241" y="1811142"/>
                  </a:lnTo>
                  <a:lnTo>
                    <a:pt x="1949382" y="1811142"/>
                  </a:lnTo>
                  <a:lnTo>
                    <a:pt x="1949382" y="1831607"/>
                  </a:lnTo>
                  <a:lnTo>
                    <a:pt x="1942909" y="1831607"/>
                  </a:lnTo>
                  <a:lnTo>
                    <a:pt x="1942909" y="1858963"/>
                  </a:lnTo>
                  <a:lnTo>
                    <a:pt x="1938106" y="1858963"/>
                  </a:lnTo>
                  <a:lnTo>
                    <a:pt x="1938106" y="1846851"/>
                  </a:lnTo>
                  <a:lnTo>
                    <a:pt x="1931632" y="1846851"/>
                  </a:lnTo>
                  <a:lnTo>
                    <a:pt x="1931632" y="1838080"/>
                  </a:lnTo>
                  <a:lnTo>
                    <a:pt x="1925994" y="1838080"/>
                  </a:lnTo>
                  <a:lnTo>
                    <a:pt x="1925994" y="1824924"/>
                  </a:lnTo>
                  <a:lnTo>
                    <a:pt x="1919520" y="1824924"/>
                  </a:lnTo>
                  <a:lnTo>
                    <a:pt x="1919520" y="1806130"/>
                  </a:lnTo>
                  <a:lnTo>
                    <a:pt x="1913464" y="1806130"/>
                  </a:lnTo>
                  <a:lnTo>
                    <a:pt x="1913464" y="1788171"/>
                  </a:lnTo>
                  <a:lnTo>
                    <a:pt x="1906573" y="1788171"/>
                  </a:lnTo>
                  <a:lnTo>
                    <a:pt x="1906573" y="1770212"/>
                  </a:lnTo>
                  <a:lnTo>
                    <a:pt x="1903023" y="1770212"/>
                  </a:lnTo>
                  <a:lnTo>
                    <a:pt x="1903023" y="1751418"/>
                  </a:lnTo>
                  <a:lnTo>
                    <a:pt x="1895088" y="1751418"/>
                  </a:lnTo>
                  <a:lnTo>
                    <a:pt x="1895088" y="1757056"/>
                  </a:lnTo>
                  <a:lnTo>
                    <a:pt x="1891120" y="1757056"/>
                  </a:lnTo>
                  <a:lnTo>
                    <a:pt x="1891120" y="1763112"/>
                  </a:lnTo>
                  <a:lnTo>
                    <a:pt x="1884229" y="1763112"/>
                  </a:lnTo>
                  <a:lnTo>
                    <a:pt x="1884229" y="1776268"/>
                  </a:lnTo>
                  <a:lnTo>
                    <a:pt x="1878591" y="1776268"/>
                  </a:lnTo>
                  <a:lnTo>
                    <a:pt x="1878591" y="1801954"/>
                  </a:lnTo>
                  <a:lnTo>
                    <a:pt x="1872535" y="1801954"/>
                  </a:lnTo>
                  <a:lnTo>
                    <a:pt x="1872535" y="1837662"/>
                  </a:lnTo>
                  <a:lnTo>
                    <a:pt x="1867314" y="1837662"/>
                  </a:lnTo>
                  <a:lnTo>
                    <a:pt x="1867314" y="1883813"/>
                  </a:lnTo>
                  <a:lnTo>
                    <a:pt x="1860841" y="1883813"/>
                  </a:lnTo>
                  <a:lnTo>
                    <a:pt x="1860841" y="1846851"/>
                  </a:lnTo>
                  <a:lnTo>
                    <a:pt x="1856037" y="1846851"/>
                  </a:lnTo>
                  <a:lnTo>
                    <a:pt x="1856037" y="1819077"/>
                  </a:lnTo>
                  <a:lnTo>
                    <a:pt x="1850817" y="1819077"/>
                  </a:lnTo>
                  <a:lnTo>
                    <a:pt x="1850817" y="1801118"/>
                  </a:lnTo>
                  <a:lnTo>
                    <a:pt x="1843299" y="1801118"/>
                  </a:lnTo>
                  <a:lnTo>
                    <a:pt x="1843299" y="1805921"/>
                  </a:lnTo>
                  <a:lnTo>
                    <a:pt x="1832440" y="1805921"/>
                  </a:lnTo>
                  <a:lnTo>
                    <a:pt x="1832440" y="1778565"/>
                  </a:lnTo>
                  <a:lnTo>
                    <a:pt x="1826176" y="1778565"/>
                  </a:lnTo>
                  <a:lnTo>
                    <a:pt x="1826176" y="1747659"/>
                  </a:lnTo>
                  <a:lnTo>
                    <a:pt x="1814690" y="1747659"/>
                  </a:lnTo>
                  <a:lnTo>
                    <a:pt x="1814690" y="1771256"/>
                  </a:lnTo>
                  <a:lnTo>
                    <a:pt x="1807799" y="1771256"/>
                  </a:lnTo>
                  <a:lnTo>
                    <a:pt x="1807799" y="1809680"/>
                  </a:lnTo>
                  <a:lnTo>
                    <a:pt x="1796313" y="1809680"/>
                  </a:lnTo>
                  <a:lnTo>
                    <a:pt x="1796313" y="1797151"/>
                  </a:lnTo>
                  <a:lnTo>
                    <a:pt x="1792555" y="1797151"/>
                  </a:lnTo>
                  <a:lnTo>
                    <a:pt x="1792555" y="1778774"/>
                  </a:lnTo>
                  <a:lnTo>
                    <a:pt x="1774178" y="1778774"/>
                  </a:lnTo>
                  <a:lnTo>
                    <a:pt x="1774178" y="1788797"/>
                  </a:lnTo>
                  <a:lnTo>
                    <a:pt x="1767913" y="1788797"/>
                  </a:lnTo>
                  <a:lnTo>
                    <a:pt x="1767913" y="1809889"/>
                  </a:lnTo>
                  <a:lnTo>
                    <a:pt x="1763110" y="1809889"/>
                  </a:lnTo>
                  <a:lnTo>
                    <a:pt x="1763110" y="1838289"/>
                  </a:lnTo>
                  <a:lnTo>
                    <a:pt x="1756845" y="1838289"/>
                  </a:lnTo>
                  <a:lnTo>
                    <a:pt x="1756845" y="1823671"/>
                  </a:lnTo>
                  <a:lnTo>
                    <a:pt x="1752043" y="1823671"/>
                  </a:lnTo>
                  <a:lnTo>
                    <a:pt x="1752043" y="1806756"/>
                  </a:lnTo>
                  <a:lnTo>
                    <a:pt x="1744734" y="1806756"/>
                  </a:lnTo>
                  <a:lnTo>
                    <a:pt x="1744734" y="1791095"/>
                  </a:lnTo>
                  <a:lnTo>
                    <a:pt x="1738887" y="1791095"/>
                  </a:lnTo>
                  <a:lnTo>
                    <a:pt x="1738887" y="1775433"/>
                  </a:lnTo>
                  <a:lnTo>
                    <a:pt x="1732622" y="1775433"/>
                  </a:lnTo>
                  <a:lnTo>
                    <a:pt x="1732622" y="1766036"/>
                  </a:lnTo>
                  <a:lnTo>
                    <a:pt x="1725731" y="1766036"/>
                  </a:lnTo>
                  <a:lnTo>
                    <a:pt x="1725731" y="1771883"/>
                  </a:lnTo>
                  <a:lnTo>
                    <a:pt x="1719466" y="1771883"/>
                  </a:lnTo>
                  <a:lnTo>
                    <a:pt x="1719466" y="1783368"/>
                  </a:lnTo>
                  <a:lnTo>
                    <a:pt x="1715290" y="1783368"/>
                  </a:lnTo>
                  <a:lnTo>
                    <a:pt x="1715290" y="1801745"/>
                  </a:lnTo>
                  <a:lnTo>
                    <a:pt x="1709442" y="1801745"/>
                  </a:lnTo>
                  <a:lnTo>
                    <a:pt x="1709442" y="1820121"/>
                  </a:lnTo>
                  <a:lnTo>
                    <a:pt x="1709442" y="1833277"/>
                  </a:lnTo>
                  <a:lnTo>
                    <a:pt x="1702133" y="1833277"/>
                  </a:lnTo>
                  <a:lnTo>
                    <a:pt x="1702133" y="1847477"/>
                  </a:lnTo>
                  <a:lnTo>
                    <a:pt x="1696913" y="1847477"/>
                  </a:lnTo>
                  <a:lnTo>
                    <a:pt x="1696913" y="1839124"/>
                  </a:lnTo>
                  <a:lnTo>
                    <a:pt x="1691066" y="1839124"/>
                  </a:lnTo>
                  <a:lnTo>
                    <a:pt x="1691066" y="1796107"/>
                  </a:lnTo>
                  <a:lnTo>
                    <a:pt x="1686263" y="1796107"/>
                  </a:lnTo>
                  <a:lnTo>
                    <a:pt x="1686263" y="1753506"/>
                  </a:lnTo>
                  <a:lnTo>
                    <a:pt x="1679372" y="1753506"/>
                  </a:lnTo>
                  <a:lnTo>
                    <a:pt x="1679372" y="1739933"/>
                  </a:lnTo>
                  <a:lnTo>
                    <a:pt x="1674151" y="1739933"/>
                  </a:lnTo>
                  <a:lnTo>
                    <a:pt x="1674151" y="1728447"/>
                  </a:lnTo>
                  <a:lnTo>
                    <a:pt x="1662665" y="1728447"/>
                  </a:lnTo>
                  <a:lnTo>
                    <a:pt x="1662665" y="1744735"/>
                  </a:lnTo>
                  <a:lnTo>
                    <a:pt x="1656818" y="1744735"/>
                  </a:lnTo>
                  <a:lnTo>
                    <a:pt x="1656818" y="1756847"/>
                  </a:lnTo>
                  <a:lnTo>
                    <a:pt x="1635309" y="1756847"/>
                  </a:lnTo>
                  <a:lnTo>
                    <a:pt x="1635309" y="1793183"/>
                  </a:lnTo>
                  <a:lnTo>
                    <a:pt x="1627374" y="1793183"/>
                  </a:lnTo>
                  <a:lnTo>
                    <a:pt x="1627374" y="1830563"/>
                  </a:lnTo>
                  <a:lnTo>
                    <a:pt x="1621527" y="1830563"/>
                  </a:lnTo>
                  <a:lnTo>
                    <a:pt x="1621527" y="1865854"/>
                  </a:lnTo>
                  <a:lnTo>
                    <a:pt x="1615680" y="1865854"/>
                  </a:lnTo>
                  <a:lnTo>
                    <a:pt x="1615680" y="1921610"/>
                  </a:lnTo>
                  <a:lnTo>
                    <a:pt x="1608789" y="1921610"/>
                  </a:lnTo>
                  <a:lnTo>
                    <a:pt x="1608789" y="1955231"/>
                  </a:lnTo>
                  <a:lnTo>
                    <a:pt x="1603568" y="1955231"/>
                  </a:lnTo>
                  <a:lnTo>
                    <a:pt x="1603568" y="1917434"/>
                  </a:lnTo>
                  <a:lnTo>
                    <a:pt x="1598347" y="1917434"/>
                  </a:lnTo>
                  <a:lnTo>
                    <a:pt x="1598347" y="1871701"/>
                  </a:lnTo>
                  <a:lnTo>
                    <a:pt x="1593544" y="1871701"/>
                  </a:lnTo>
                  <a:lnTo>
                    <a:pt x="1593544" y="1834322"/>
                  </a:lnTo>
                  <a:lnTo>
                    <a:pt x="1588324" y="1834322"/>
                  </a:lnTo>
                  <a:lnTo>
                    <a:pt x="1588324" y="1800074"/>
                  </a:lnTo>
                  <a:lnTo>
                    <a:pt x="1582477" y="1800074"/>
                  </a:lnTo>
                  <a:lnTo>
                    <a:pt x="1582477" y="1775850"/>
                  </a:lnTo>
                  <a:lnTo>
                    <a:pt x="1569947" y="1775850"/>
                  </a:lnTo>
                  <a:lnTo>
                    <a:pt x="1569947" y="1784203"/>
                  </a:lnTo>
                  <a:lnTo>
                    <a:pt x="1557418" y="1784203"/>
                  </a:lnTo>
                  <a:lnTo>
                    <a:pt x="1557418" y="1767289"/>
                  </a:lnTo>
                  <a:lnTo>
                    <a:pt x="1546976" y="1767289"/>
                  </a:lnTo>
                  <a:lnTo>
                    <a:pt x="1546976" y="1783577"/>
                  </a:lnTo>
                  <a:lnTo>
                    <a:pt x="1539668" y="1783577"/>
                  </a:lnTo>
                  <a:lnTo>
                    <a:pt x="1539668" y="1824507"/>
                  </a:lnTo>
                  <a:lnTo>
                    <a:pt x="1535491" y="1824507"/>
                  </a:lnTo>
                  <a:lnTo>
                    <a:pt x="1535491" y="1868151"/>
                  </a:lnTo>
                  <a:lnTo>
                    <a:pt x="1529644" y="1868151"/>
                  </a:lnTo>
                  <a:lnTo>
                    <a:pt x="1529644" y="1833486"/>
                  </a:lnTo>
                  <a:lnTo>
                    <a:pt x="1523379" y="1833486"/>
                  </a:lnTo>
                  <a:lnTo>
                    <a:pt x="1523379" y="1801327"/>
                  </a:lnTo>
                  <a:lnTo>
                    <a:pt x="1518159" y="1801327"/>
                  </a:lnTo>
                  <a:lnTo>
                    <a:pt x="1518159" y="1783995"/>
                  </a:lnTo>
                  <a:lnTo>
                    <a:pt x="1513356" y="1783995"/>
                  </a:lnTo>
                  <a:lnTo>
                    <a:pt x="1513356" y="1779192"/>
                  </a:lnTo>
                  <a:lnTo>
                    <a:pt x="1506047" y="1779192"/>
                  </a:lnTo>
                  <a:lnTo>
                    <a:pt x="1506047" y="1775015"/>
                  </a:lnTo>
                  <a:lnTo>
                    <a:pt x="1500200" y="1775015"/>
                  </a:lnTo>
                  <a:lnTo>
                    <a:pt x="1500200" y="1760815"/>
                  </a:lnTo>
                  <a:lnTo>
                    <a:pt x="1495397" y="1760815"/>
                  </a:lnTo>
                  <a:lnTo>
                    <a:pt x="1495397" y="1733459"/>
                  </a:lnTo>
                  <a:lnTo>
                    <a:pt x="1482241" y="1733459"/>
                  </a:lnTo>
                  <a:lnTo>
                    <a:pt x="1482241" y="1752880"/>
                  </a:lnTo>
                  <a:lnTo>
                    <a:pt x="1477020" y="1752880"/>
                  </a:lnTo>
                  <a:lnTo>
                    <a:pt x="1477020" y="1775433"/>
                  </a:lnTo>
                  <a:lnTo>
                    <a:pt x="1471799" y="1775433"/>
                  </a:lnTo>
                  <a:lnTo>
                    <a:pt x="1471799" y="1784830"/>
                  </a:lnTo>
                  <a:lnTo>
                    <a:pt x="1459270" y="1784830"/>
                  </a:lnTo>
                  <a:lnTo>
                    <a:pt x="1459270" y="1789633"/>
                  </a:lnTo>
                  <a:lnTo>
                    <a:pt x="1447158" y="1789633"/>
                  </a:lnTo>
                  <a:lnTo>
                    <a:pt x="1447158" y="1784830"/>
                  </a:lnTo>
                  <a:lnTo>
                    <a:pt x="1438179" y="1784830"/>
                  </a:lnTo>
                  <a:lnTo>
                    <a:pt x="1438179" y="1774806"/>
                  </a:lnTo>
                  <a:lnTo>
                    <a:pt x="1431287" y="1774806"/>
                  </a:lnTo>
                  <a:lnTo>
                    <a:pt x="1431287" y="1757474"/>
                  </a:lnTo>
                  <a:lnTo>
                    <a:pt x="1413955" y="1757474"/>
                  </a:lnTo>
                  <a:lnTo>
                    <a:pt x="1413955" y="1770630"/>
                  </a:lnTo>
                  <a:lnTo>
                    <a:pt x="1406646" y="1770630"/>
                  </a:lnTo>
                  <a:lnTo>
                    <a:pt x="1406646" y="1801536"/>
                  </a:lnTo>
                  <a:lnTo>
                    <a:pt x="1400381" y="1801536"/>
                  </a:lnTo>
                  <a:lnTo>
                    <a:pt x="1400381" y="1838916"/>
                  </a:lnTo>
                  <a:lnTo>
                    <a:pt x="1395160" y="1838916"/>
                  </a:lnTo>
                  <a:lnTo>
                    <a:pt x="1395160" y="1868360"/>
                  </a:lnTo>
                  <a:lnTo>
                    <a:pt x="1389940" y="1868360"/>
                  </a:lnTo>
                  <a:lnTo>
                    <a:pt x="1389940" y="1883604"/>
                  </a:lnTo>
                  <a:lnTo>
                    <a:pt x="1385137" y="1883604"/>
                  </a:lnTo>
                  <a:lnTo>
                    <a:pt x="1385137" y="1895089"/>
                  </a:lnTo>
                  <a:lnTo>
                    <a:pt x="1378246" y="1895089"/>
                  </a:lnTo>
                  <a:lnTo>
                    <a:pt x="1378246" y="1847269"/>
                  </a:lnTo>
                  <a:lnTo>
                    <a:pt x="1371981" y="1847269"/>
                  </a:lnTo>
                  <a:lnTo>
                    <a:pt x="1371981" y="1798404"/>
                  </a:lnTo>
                  <a:lnTo>
                    <a:pt x="1364672" y="1798404"/>
                  </a:lnTo>
                  <a:lnTo>
                    <a:pt x="1364672" y="1803206"/>
                  </a:lnTo>
                  <a:lnTo>
                    <a:pt x="1355275" y="1803206"/>
                  </a:lnTo>
                  <a:lnTo>
                    <a:pt x="1355275" y="1818451"/>
                  </a:lnTo>
                  <a:lnTo>
                    <a:pt x="1349010" y="1818451"/>
                  </a:lnTo>
                  <a:lnTo>
                    <a:pt x="1349010" y="1857919"/>
                  </a:lnTo>
                  <a:lnTo>
                    <a:pt x="1342745" y="1857919"/>
                  </a:lnTo>
                  <a:lnTo>
                    <a:pt x="1342745" y="1897804"/>
                  </a:lnTo>
                  <a:lnTo>
                    <a:pt x="1332304" y="1897804"/>
                  </a:lnTo>
                  <a:lnTo>
                    <a:pt x="1332304" y="1842674"/>
                  </a:lnTo>
                  <a:lnTo>
                    <a:pt x="1325413" y="1842674"/>
                  </a:lnTo>
                  <a:lnTo>
                    <a:pt x="1325413" y="1802162"/>
                  </a:lnTo>
                  <a:lnTo>
                    <a:pt x="1313927" y="1802162"/>
                  </a:lnTo>
                  <a:lnTo>
                    <a:pt x="1313927" y="1828892"/>
                  </a:lnTo>
                  <a:lnTo>
                    <a:pt x="1307663" y="1828892"/>
                  </a:lnTo>
                  <a:lnTo>
                    <a:pt x="1307663" y="1837872"/>
                  </a:lnTo>
                  <a:lnTo>
                    <a:pt x="1302860" y="1837872"/>
                  </a:lnTo>
                  <a:lnTo>
                    <a:pt x="1302860" y="1801536"/>
                  </a:lnTo>
                  <a:lnTo>
                    <a:pt x="1296595" y="1801536"/>
                  </a:lnTo>
                  <a:lnTo>
                    <a:pt x="1296595" y="1793183"/>
                  </a:lnTo>
                  <a:lnTo>
                    <a:pt x="1284066" y="1793183"/>
                  </a:lnTo>
                  <a:lnTo>
                    <a:pt x="1284066" y="1843092"/>
                  </a:lnTo>
                  <a:lnTo>
                    <a:pt x="1279263" y="1843092"/>
                  </a:lnTo>
                  <a:lnTo>
                    <a:pt x="1279263" y="1880472"/>
                  </a:lnTo>
                  <a:lnTo>
                    <a:pt x="1273416" y="1880472"/>
                  </a:lnTo>
                  <a:lnTo>
                    <a:pt x="1273416" y="1832651"/>
                  </a:lnTo>
                  <a:lnTo>
                    <a:pt x="1267568" y="1832651"/>
                  </a:lnTo>
                  <a:lnTo>
                    <a:pt x="1267568" y="1773762"/>
                  </a:lnTo>
                  <a:lnTo>
                    <a:pt x="1255457" y="1773762"/>
                  </a:lnTo>
                  <a:lnTo>
                    <a:pt x="1255457" y="1784203"/>
                  </a:lnTo>
                  <a:lnTo>
                    <a:pt x="1250236" y="1784203"/>
                  </a:lnTo>
                  <a:lnTo>
                    <a:pt x="1250236" y="1801536"/>
                  </a:lnTo>
                  <a:lnTo>
                    <a:pt x="1245015" y="1801536"/>
                  </a:lnTo>
                  <a:lnTo>
                    <a:pt x="1245015" y="1793601"/>
                  </a:lnTo>
                  <a:lnTo>
                    <a:pt x="1237080" y="1793601"/>
                  </a:lnTo>
                  <a:lnTo>
                    <a:pt x="1237080" y="1784621"/>
                  </a:lnTo>
                  <a:lnTo>
                    <a:pt x="1231859" y="1784621"/>
                  </a:lnTo>
                  <a:lnTo>
                    <a:pt x="1231859" y="1770421"/>
                  </a:lnTo>
                  <a:lnTo>
                    <a:pt x="1224968" y="1770421"/>
                  </a:lnTo>
                  <a:lnTo>
                    <a:pt x="1224968" y="1752044"/>
                  </a:lnTo>
                  <a:lnTo>
                    <a:pt x="1214944" y="1752044"/>
                  </a:lnTo>
                  <a:lnTo>
                    <a:pt x="1214944" y="1770421"/>
                  </a:lnTo>
                  <a:lnTo>
                    <a:pt x="1208680" y="1770421"/>
                  </a:lnTo>
                  <a:lnTo>
                    <a:pt x="1208680" y="1810306"/>
                  </a:lnTo>
                  <a:lnTo>
                    <a:pt x="1203459" y="1810306"/>
                  </a:lnTo>
                  <a:lnTo>
                    <a:pt x="1203459" y="1846642"/>
                  </a:lnTo>
                  <a:lnTo>
                    <a:pt x="1197194" y="1846642"/>
                  </a:lnTo>
                  <a:lnTo>
                    <a:pt x="1197194" y="1842674"/>
                  </a:lnTo>
                  <a:lnTo>
                    <a:pt x="1185291" y="1842674"/>
                  </a:lnTo>
                  <a:lnTo>
                    <a:pt x="1185291" y="1837662"/>
                  </a:lnTo>
                  <a:lnTo>
                    <a:pt x="1179653" y="1837662"/>
                  </a:lnTo>
                  <a:lnTo>
                    <a:pt x="1179653" y="1829310"/>
                  </a:lnTo>
                  <a:lnTo>
                    <a:pt x="1174015" y="1829310"/>
                  </a:lnTo>
                  <a:lnTo>
                    <a:pt x="1174015" y="1820748"/>
                  </a:lnTo>
                  <a:lnTo>
                    <a:pt x="1167541" y="1820748"/>
                  </a:lnTo>
                  <a:lnTo>
                    <a:pt x="1167541" y="1815110"/>
                  </a:lnTo>
                  <a:lnTo>
                    <a:pt x="1161694" y="1815110"/>
                  </a:lnTo>
                  <a:lnTo>
                    <a:pt x="1161694" y="1810515"/>
                  </a:lnTo>
                  <a:lnTo>
                    <a:pt x="1155847" y="1810515"/>
                  </a:lnTo>
                  <a:lnTo>
                    <a:pt x="1155847" y="1797359"/>
                  </a:lnTo>
                  <a:lnTo>
                    <a:pt x="1149373" y="1797359"/>
                  </a:lnTo>
                  <a:lnTo>
                    <a:pt x="1149373" y="1761233"/>
                  </a:lnTo>
                  <a:lnTo>
                    <a:pt x="1144153" y="1761233"/>
                  </a:lnTo>
                  <a:lnTo>
                    <a:pt x="1144153" y="1729491"/>
                  </a:lnTo>
                  <a:lnTo>
                    <a:pt x="1132459" y="1729491"/>
                  </a:lnTo>
                  <a:lnTo>
                    <a:pt x="1132459" y="1748077"/>
                  </a:lnTo>
                  <a:lnTo>
                    <a:pt x="1125985" y="1748077"/>
                  </a:lnTo>
                  <a:lnTo>
                    <a:pt x="1125985" y="1756430"/>
                  </a:lnTo>
                  <a:lnTo>
                    <a:pt x="1103850" y="1756430"/>
                  </a:lnTo>
                  <a:lnTo>
                    <a:pt x="1103850" y="1770421"/>
                  </a:lnTo>
                  <a:lnTo>
                    <a:pt x="1097167" y="1770421"/>
                  </a:lnTo>
                  <a:lnTo>
                    <a:pt x="1097167" y="1774389"/>
                  </a:lnTo>
                  <a:lnTo>
                    <a:pt x="1091320" y="1774389"/>
                  </a:lnTo>
                  <a:lnTo>
                    <a:pt x="1091320" y="1752044"/>
                  </a:lnTo>
                  <a:lnTo>
                    <a:pt x="1086099" y="1752044"/>
                  </a:lnTo>
                  <a:lnTo>
                    <a:pt x="1086099" y="1729909"/>
                  </a:lnTo>
                  <a:lnTo>
                    <a:pt x="1073988" y="1729909"/>
                  </a:lnTo>
                  <a:lnTo>
                    <a:pt x="1073988" y="1751418"/>
                  </a:lnTo>
                  <a:lnTo>
                    <a:pt x="1067514" y="1751418"/>
                  </a:lnTo>
                  <a:lnTo>
                    <a:pt x="1067514" y="1782533"/>
                  </a:lnTo>
                  <a:lnTo>
                    <a:pt x="1063546" y="1782533"/>
                  </a:lnTo>
                  <a:lnTo>
                    <a:pt x="1063546" y="1770212"/>
                  </a:lnTo>
                  <a:lnTo>
                    <a:pt x="1056864" y="1770212"/>
                  </a:lnTo>
                  <a:lnTo>
                    <a:pt x="1056864" y="1761024"/>
                  </a:lnTo>
                  <a:lnTo>
                    <a:pt x="1050599" y="1761024"/>
                  </a:lnTo>
                  <a:lnTo>
                    <a:pt x="1050599" y="1752044"/>
                  </a:lnTo>
                  <a:lnTo>
                    <a:pt x="1044961" y="1752044"/>
                  </a:lnTo>
                  <a:lnTo>
                    <a:pt x="1044961" y="1747242"/>
                  </a:lnTo>
                  <a:lnTo>
                    <a:pt x="1033058" y="1747242"/>
                  </a:lnTo>
                  <a:lnTo>
                    <a:pt x="1033058" y="1751627"/>
                  </a:lnTo>
                  <a:lnTo>
                    <a:pt x="1027002" y="1751627"/>
                  </a:lnTo>
                  <a:lnTo>
                    <a:pt x="1027002" y="1760815"/>
                  </a:lnTo>
                  <a:lnTo>
                    <a:pt x="1020946" y="1760815"/>
                  </a:lnTo>
                  <a:lnTo>
                    <a:pt x="1020946" y="1770212"/>
                  </a:lnTo>
                  <a:lnTo>
                    <a:pt x="1003405" y="1770212"/>
                  </a:lnTo>
                  <a:lnTo>
                    <a:pt x="1003405" y="1756430"/>
                  </a:lnTo>
                  <a:lnTo>
                    <a:pt x="998184" y="1756430"/>
                  </a:lnTo>
                  <a:lnTo>
                    <a:pt x="998184" y="1733877"/>
                  </a:lnTo>
                  <a:lnTo>
                    <a:pt x="980434" y="1733877"/>
                  </a:lnTo>
                  <a:lnTo>
                    <a:pt x="980434" y="1765409"/>
                  </a:lnTo>
                  <a:lnTo>
                    <a:pt x="974378" y="1765409"/>
                  </a:lnTo>
                  <a:lnTo>
                    <a:pt x="974378" y="1788171"/>
                  </a:lnTo>
                  <a:lnTo>
                    <a:pt x="968740" y="1788171"/>
                  </a:lnTo>
                  <a:lnTo>
                    <a:pt x="968740" y="1801745"/>
                  </a:lnTo>
                  <a:lnTo>
                    <a:pt x="962475" y="1801745"/>
                  </a:lnTo>
                  <a:lnTo>
                    <a:pt x="962475" y="1811142"/>
                  </a:lnTo>
                  <a:lnTo>
                    <a:pt x="957254" y="1811142"/>
                  </a:lnTo>
                  <a:lnTo>
                    <a:pt x="957254" y="1793392"/>
                  </a:lnTo>
                  <a:lnTo>
                    <a:pt x="951198" y="1793392"/>
                  </a:lnTo>
                  <a:lnTo>
                    <a:pt x="951198" y="1766244"/>
                  </a:lnTo>
                  <a:lnTo>
                    <a:pt x="944725" y="1766244"/>
                  </a:lnTo>
                  <a:lnTo>
                    <a:pt x="944725" y="1743274"/>
                  </a:lnTo>
                  <a:lnTo>
                    <a:pt x="928019" y="1743274"/>
                  </a:lnTo>
                  <a:lnTo>
                    <a:pt x="928019" y="1747659"/>
                  </a:lnTo>
                  <a:lnTo>
                    <a:pt x="921754" y="1747659"/>
                  </a:lnTo>
                  <a:lnTo>
                    <a:pt x="921754" y="1765618"/>
                  </a:lnTo>
                  <a:lnTo>
                    <a:pt x="916116" y="1765618"/>
                  </a:lnTo>
                  <a:lnTo>
                    <a:pt x="916116" y="1775015"/>
                  </a:lnTo>
                  <a:lnTo>
                    <a:pt x="911313" y="1775015"/>
                  </a:lnTo>
                  <a:lnTo>
                    <a:pt x="911313" y="1761650"/>
                  </a:lnTo>
                  <a:lnTo>
                    <a:pt x="905048" y="1761650"/>
                  </a:lnTo>
                  <a:lnTo>
                    <a:pt x="905048" y="1747659"/>
                  </a:lnTo>
                  <a:lnTo>
                    <a:pt x="899201" y="1747659"/>
                  </a:lnTo>
                  <a:lnTo>
                    <a:pt x="899201" y="1734503"/>
                  </a:lnTo>
                  <a:lnTo>
                    <a:pt x="881451" y="1734503"/>
                  </a:lnTo>
                  <a:lnTo>
                    <a:pt x="881451" y="1751836"/>
                  </a:lnTo>
                  <a:lnTo>
                    <a:pt x="875604" y="1751836"/>
                  </a:lnTo>
                  <a:lnTo>
                    <a:pt x="875604" y="1787545"/>
                  </a:lnTo>
                  <a:lnTo>
                    <a:pt x="869339" y="1787545"/>
                  </a:lnTo>
                  <a:lnTo>
                    <a:pt x="869339" y="1796524"/>
                  </a:lnTo>
                  <a:lnTo>
                    <a:pt x="863909" y="1796524"/>
                  </a:lnTo>
                  <a:lnTo>
                    <a:pt x="863909" y="1742856"/>
                  </a:lnTo>
                  <a:lnTo>
                    <a:pt x="857436" y="1742856"/>
                  </a:lnTo>
                  <a:lnTo>
                    <a:pt x="857436" y="1697750"/>
                  </a:lnTo>
                  <a:lnTo>
                    <a:pt x="840312" y="1697750"/>
                  </a:lnTo>
                  <a:lnTo>
                    <a:pt x="840312" y="1711115"/>
                  </a:lnTo>
                  <a:lnTo>
                    <a:pt x="835092" y="1711115"/>
                  </a:lnTo>
                  <a:lnTo>
                    <a:pt x="835092" y="1734712"/>
                  </a:lnTo>
                  <a:lnTo>
                    <a:pt x="828827" y="1734712"/>
                  </a:lnTo>
                  <a:lnTo>
                    <a:pt x="828827" y="1757683"/>
                  </a:lnTo>
                  <a:lnTo>
                    <a:pt x="823606" y="1757683"/>
                  </a:lnTo>
                  <a:lnTo>
                    <a:pt x="823606" y="1765827"/>
                  </a:lnTo>
                  <a:lnTo>
                    <a:pt x="817133" y="1765827"/>
                  </a:lnTo>
                  <a:lnTo>
                    <a:pt x="817133" y="1760606"/>
                  </a:lnTo>
                  <a:lnTo>
                    <a:pt x="806274" y="1760606"/>
                  </a:lnTo>
                  <a:lnTo>
                    <a:pt x="806274" y="1747450"/>
                  </a:lnTo>
                  <a:lnTo>
                    <a:pt x="793744" y="1747450"/>
                  </a:lnTo>
                  <a:lnTo>
                    <a:pt x="793744" y="1751418"/>
                  </a:lnTo>
                  <a:lnTo>
                    <a:pt x="787688" y="1751418"/>
                  </a:lnTo>
                  <a:lnTo>
                    <a:pt x="787688" y="1802580"/>
                  </a:lnTo>
                  <a:lnTo>
                    <a:pt x="782259" y="1802580"/>
                  </a:lnTo>
                  <a:lnTo>
                    <a:pt x="782259" y="1847060"/>
                  </a:lnTo>
                  <a:lnTo>
                    <a:pt x="776203" y="1847060"/>
                  </a:lnTo>
                  <a:lnTo>
                    <a:pt x="776203" y="1833277"/>
                  </a:lnTo>
                  <a:lnTo>
                    <a:pt x="770356" y="1833277"/>
                  </a:lnTo>
                  <a:lnTo>
                    <a:pt x="770356" y="1797359"/>
                  </a:lnTo>
                  <a:lnTo>
                    <a:pt x="764300" y="1797359"/>
                  </a:lnTo>
                  <a:lnTo>
                    <a:pt x="764300" y="1760606"/>
                  </a:lnTo>
                  <a:lnTo>
                    <a:pt x="758870" y="1760606"/>
                  </a:lnTo>
                  <a:lnTo>
                    <a:pt x="758870" y="1747868"/>
                  </a:lnTo>
                  <a:lnTo>
                    <a:pt x="752815" y="1747868"/>
                  </a:lnTo>
                  <a:lnTo>
                    <a:pt x="752815" y="1738053"/>
                  </a:lnTo>
                  <a:lnTo>
                    <a:pt x="747385" y="1738053"/>
                  </a:lnTo>
                  <a:lnTo>
                    <a:pt x="747385" y="1734085"/>
                  </a:lnTo>
                  <a:lnTo>
                    <a:pt x="729009" y="1734085"/>
                  </a:lnTo>
                  <a:lnTo>
                    <a:pt x="729009" y="1747032"/>
                  </a:lnTo>
                  <a:lnTo>
                    <a:pt x="723997" y="1747032"/>
                  </a:lnTo>
                  <a:lnTo>
                    <a:pt x="723997" y="1756221"/>
                  </a:lnTo>
                  <a:lnTo>
                    <a:pt x="717732" y="1756221"/>
                  </a:lnTo>
                  <a:lnTo>
                    <a:pt x="717732" y="1760397"/>
                  </a:lnTo>
                  <a:lnTo>
                    <a:pt x="712302" y="1760397"/>
                  </a:lnTo>
                  <a:lnTo>
                    <a:pt x="712302" y="1756430"/>
                  </a:lnTo>
                  <a:lnTo>
                    <a:pt x="706038" y="1756430"/>
                  </a:lnTo>
                  <a:lnTo>
                    <a:pt x="706038" y="1752044"/>
                  </a:lnTo>
                  <a:lnTo>
                    <a:pt x="700399" y="1752044"/>
                  </a:lnTo>
                  <a:lnTo>
                    <a:pt x="700399" y="1756430"/>
                  </a:lnTo>
                  <a:lnTo>
                    <a:pt x="694552" y="1756430"/>
                  </a:lnTo>
                  <a:lnTo>
                    <a:pt x="694552" y="1770421"/>
                  </a:lnTo>
                  <a:lnTo>
                    <a:pt x="688705" y="1770421"/>
                  </a:lnTo>
                  <a:lnTo>
                    <a:pt x="688705" y="1761233"/>
                  </a:lnTo>
                  <a:lnTo>
                    <a:pt x="683067" y="1761233"/>
                  </a:lnTo>
                  <a:lnTo>
                    <a:pt x="683067" y="1739097"/>
                  </a:lnTo>
                  <a:lnTo>
                    <a:pt x="677429" y="1739097"/>
                  </a:lnTo>
                  <a:lnTo>
                    <a:pt x="677429" y="1706729"/>
                  </a:lnTo>
                  <a:lnTo>
                    <a:pt x="665317" y="1706729"/>
                  </a:lnTo>
                  <a:lnTo>
                    <a:pt x="665317" y="1733250"/>
                  </a:lnTo>
                  <a:lnTo>
                    <a:pt x="653831" y="1733250"/>
                  </a:lnTo>
                  <a:lnTo>
                    <a:pt x="653831" y="1702344"/>
                  </a:lnTo>
                  <a:lnTo>
                    <a:pt x="642555" y="1702344"/>
                  </a:lnTo>
                  <a:lnTo>
                    <a:pt x="642555" y="1707147"/>
                  </a:lnTo>
                  <a:lnTo>
                    <a:pt x="630861" y="1707147"/>
                  </a:lnTo>
                  <a:lnTo>
                    <a:pt x="630861" y="1738888"/>
                  </a:lnTo>
                  <a:lnTo>
                    <a:pt x="624805" y="1738888"/>
                  </a:lnTo>
                  <a:lnTo>
                    <a:pt x="624805" y="1711115"/>
                  </a:lnTo>
                  <a:lnTo>
                    <a:pt x="613319" y="1711115"/>
                  </a:lnTo>
                  <a:lnTo>
                    <a:pt x="613319" y="1743274"/>
                  </a:lnTo>
                  <a:lnTo>
                    <a:pt x="607472" y="1743274"/>
                  </a:lnTo>
                  <a:lnTo>
                    <a:pt x="607472" y="1711115"/>
                  </a:lnTo>
                  <a:lnTo>
                    <a:pt x="595569" y="1711115"/>
                  </a:lnTo>
                  <a:lnTo>
                    <a:pt x="595569" y="1761441"/>
                  </a:lnTo>
                  <a:lnTo>
                    <a:pt x="583457" y="1761441"/>
                  </a:lnTo>
                  <a:lnTo>
                    <a:pt x="583457" y="1742856"/>
                  </a:lnTo>
                  <a:lnTo>
                    <a:pt x="578446" y="1742856"/>
                  </a:lnTo>
                  <a:lnTo>
                    <a:pt x="578446" y="1720303"/>
                  </a:lnTo>
                  <a:lnTo>
                    <a:pt x="566751" y="1720303"/>
                  </a:lnTo>
                  <a:lnTo>
                    <a:pt x="566751" y="1702553"/>
                  </a:lnTo>
                  <a:lnTo>
                    <a:pt x="554222" y="1702553"/>
                  </a:lnTo>
                  <a:lnTo>
                    <a:pt x="554222" y="1774806"/>
                  </a:lnTo>
                  <a:lnTo>
                    <a:pt x="542945" y="1774806"/>
                  </a:lnTo>
                  <a:lnTo>
                    <a:pt x="542945" y="1810515"/>
                  </a:lnTo>
                  <a:lnTo>
                    <a:pt x="536681" y="1810515"/>
                  </a:lnTo>
                  <a:lnTo>
                    <a:pt x="536681" y="1783786"/>
                  </a:lnTo>
                  <a:lnTo>
                    <a:pt x="530833" y="1783786"/>
                  </a:lnTo>
                  <a:lnTo>
                    <a:pt x="530833" y="1775224"/>
                  </a:lnTo>
                  <a:lnTo>
                    <a:pt x="524777" y="1775224"/>
                  </a:lnTo>
                  <a:lnTo>
                    <a:pt x="524777" y="1765618"/>
                  </a:lnTo>
                  <a:lnTo>
                    <a:pt x="519139" y="1765618"/>
                  </a:lnTo>
                  <a:lnTo>
                    <a:pt x="519139" y="1724479"/>
                  </a:lnTo>
                  <a:lnTo>
                    <a:pt x="507445" y="1724479"/>
                  </a:lnTo>
                  <a:lnTo>
                    <a:pt x="507445" y="1692947"/>
                  </a:lnTo>
                  <a:lnTo>
                    <a:pt x="495960" y="1692947"/>
                  </a:lnTo>
                  <a:lnTo>
                    <a:pt x="495960" y="1766036"/>
                  </a:lnTo>
                  <a:lnTo>
                    <a:pt x="489904" y="1766036"/>
                  </a:lnTo>
                  <a:lnTo>
                    <a:pt x="489904" y="1711741"/>
                  </a:lnTo>
                  <a:lnTo>
                    <a:pt x="478210" y="1711741"/>
                  </a:lnTo>
                  <a:lnTo>
                    <a:pt x="478210" y="1724479"/>
                  </a:lnTo>
                  <a:lnTo>
                    <a:pt x="460877" y="1724479"/>
                  </a:lnTo>
                  <a:lnTo>
                    <a:pt x="460877" y="1769168"/>
                  </a:lnTo>
                  <a:lnTo>
                    <a:pt x="455030" y="1769168"/>
                  </a:lnTo>
                  <a:lnTo>
                    <a:pt x="455030" y="1674361"/>
                  </a:lnTo>
                  <a:lnTo>
                    <a:pt x="443127" y="1674361"/>
                  </a:lnTo>
                  <a:lnTo>
                    <a:pt x="443127" y="1693156"/>
                  </a:lnTo>
                  <a:lnTo>
                    <a:pt x="437489" y="1693156"/>
                  </a:lnTo>
                  <a:lnTo>
                    <a:pt x="437489" y="1675197"/>
                  </a:lnTo>
                  <a:lnTo>
                    <a:pt x="426003" y="1675197"/>
                  </a:lnTo>
                  <a:lnTo>
                    <a:pt x="426003" y="1724688"/>
                  </a:lnTo>
                  <a:lnTo>
                    <a:pt x="409297" y="1724688"/>
                  </a:lnTo>
                  <a:lnTo>
                    <a:pt x="409297" y="1702344"/>
                  </a:lnTo>
                  <a:lnTo>
                    <a:pt x="403033" y="1702344"/>
                  </a:lnTo>
                  <a:lnTo>
                    <a:pt x="403033" y="1697750"/>
                  </a:lnTo>
                  <a:lnTo>
                    <a:pt x="396768" y="1697750"/>
                  </a:lnTo>
                  <a:lnTo>
                    <a:pt x="396768" y="1671020"/>
                  </a:lnTo>
                  <a:lnTo>
                    <a:pt x="385074" y="1671020"/>
                  </a:lnTo>
                  <a:lnTo>
                    <a:pt x="385074" y="1756012"/>
                  </a:lnTo>
                  <a:lnTo>
                    <a:pt x="379435" y="1756012"/>
                  </a:lnTo>
                  <a:lnTo>
                    <a:pt x="379435" y="1715709"/>
                  </a:lnTo>
                  <a:lnTo>
                    <a:pt x="373588" y="1715709"/>
                  </a:lnTo>
                  <a:lnTo>
                    <a:pt x="373588" y="1693156"/>
                  </a:lnTo>
                  <a:lnTo>
                    <a:pt x="367532" y="1693156"/>
                  </a:lnTo>
                  <a:lnTo>
                    <a:pt x="367532" y="1665800"/>
                  </a:lnTo>
                  <a:lnTo>
                    <a:pt x="356047" y="1665800"/>
                  </a:lnTo>
                  <a:lnTo>
                    <a:pt x="356047" y="1670394"/>
                  </a:lnTo>
                  <a:lnTo>
                    <a:pt x="349782" y="1670394"/>
                  </a:lnTo>
                  <a:cubicBezTo>
                    <a:pt x="349782" y="1670394"/>
                    <a:pt x="349573" y="1666009"/>
                    <a:pt x="349782" y="1666009"/>
                  </a:cubicBezTo>
                  <a:cubicBezTo>
                    <a:pt x="349991" y="1666009"/>
                    <a:pt x="344979" y="1666009"/>
                    <a:pt x="344979" y="1666009"/>
                  </a:cubicBezTo>
                  <a:lnTo>
                    <a:pt x="344979" y="1661414"/>
                  </a:lnTo>
                  <a:lnTo>
                    <a:pt x="338505" y="1661414"/>
                  </a:lnTo>
                  <a:lnTo>
                    <a:pt x="338505" y="1678956"/>
                  </a:lnTo>
                  <a:lnTo>
                    <a:pt x="332867" y="1678956"/>
                  </a:lnTo>
                  <a:lnTo>
                    <a:pt x="332867" y="1652435"/>
                  </a:lnTo>
                  <a:lnTo>
                    <a:pt x="321173" y="1652435"/>
                  </a:lnTo>
                  <a:lnTo>
                    <a:pt x="321173" y="1661205"/>
                  </a:lnTo>
                  <a:lnTo>
                    <a:pt x="309479" y="1661205"/>
                  </a:lnTo>
                  <a:lnTo>
                    <a:pt x="309479" y="1665800"/>
                  </a:lnTo>
                  <a:lnTo>
                    <a:pt x="303632" y="1665800"/>
                  </a:lnTo>
                  <a:lnTo>
                    <a:pt x="303632" y="1652644"/>
                  </a:lnTo>
                  <a:lnTo>
                    <a:pt x="291938" y="1652644"/>
                  </a:lnTo>
                  <a:lnTo>
                    <a:pt x="291938" y="1679791"/>
                  </a:lnTo>
                  <a:lnTo>
                    <a:pt x="279617" y="1679791"/>
                  </a:lnTo>
                  <a:lnTo>
                    <a:pt x="279617" y="1648050"/>
                  </a:lnTo>
                  <a:lnTo>
                    <a:pt x="274814" y="1648050"/>
                  </a:lnTo>
                  <a:lnTo>
                    <a:pt x="274814" y="1651808"/>
                  </a:lnTo>
                  <a:lnTo>
                    <a:pt x="268549" y="1651808"/>
                  </a:lnTo>
                  <a:lnTo>
                    <a:pt x="268549" y="1661414"/>
                  </a:lnTo>
                  <a:lnTo>
                    <a:pt x="262493" y="1661414"/>
                  </a:lnTo>
                  <a:lnTo>
                    <a:pt x="262493" y="1639070"/>
                  </a:lnTo>
                  <a:lnTo>
                    <a:pt x="239105" y="1639070"/>
                  </a:lnTo>
                  <a:lnTo>
                    <a:pt x="239105" y="1643455"/>
                  </a:lnTo>
                  <a:lnTo>
                    <a:pt x="233675" y="1643455"/>
                  </a:lnTo>
                  <a:lnTo>
                    <a:pt x="233675" y="1638861"/>
                  </a:lnTo>
                  <a:lnTo>
                    <a:pt x="228037" y="1638861"/>
                  </a:lnTo>
                  <a:lnTo>
                    <a:pt x="228037" y="1609835"/>
                  </a:lnTo>
                  <a:lnTo>
                    <a:pt x="228037" y="1584776"/>
                  </a:lnTo>
                  <a:lnTo>
                    <a:pt x="215925" y="1584776"/>
                  </a:lnTo>
                  <a:lnTo>
                    <a:pt x="215925" y="1607120"/>
                  </a:lnTo>
                  <a:lnTo>
                    <a:pt x="210078" y="1607120"/>
                  </a:lnTo>
                  <a:lnTo>
                    <a:pt x="210078" y="1593755"/>
                  </a:lnTo>
                  <a:lnTo>
                    <a:pt x="197966" y="1593755"/>
                  </a:lnTo>
                  <a:lnTo>
                    <a:pt x="197966" y="1561805"/>
                  </a:lnTo>
                  <a:lnTo>
                    <a:pt x="186690" y="1561805"/>
                  </a:lnTo>
                  <a:lnTo>
                    <a:pt x="186690" y="1584776"/>
                  </a:lnTo>
                  <a:lnTo>
                    <a:pt x="180843" y="1584776"/>
                  </a:lnTo>
                  <a:lnTo>
                    <a:pt x="180843" y="1571202"/>
                  </a:lnTo>
                  <a:lnTo>
                    <a:pt x="174787" y="1571202"/>
                  </a:lnTo>
                  <a:lnTo>
                    <a:pt x="174787" y="1543637"/>
                  </a:lnTo>
                  <a:lnTo>
                    <a:pt x="168731" y="1543637"/>
                  </a:lnTo>
                  <a:lnTo>
                    <a:pt x="168731" y="1535075"/>
                  </a:lnTo>
                  <a:lnTo>
                    <a:pt x="162675" y="1535075"/>
                  </a:lnTo>
                  <a:lnTo>
                    <a:pt x="162675" y="1530063"/>
                  </a:lnTo>
                  <a:lnTo>
                    <a:pt x="151816" y="1530063"/>
                  </a:lnTo>
                  <a:lnTo>
                    <a:pt x="151816" y="1525678"/>
                  </a:lnTo>
                  <a:lnTo>
                    <a:pt x="145342" y="1525678"/>
                  </a:lnTo>
                  <a:lnTo>
                    <a:pt x="145342" y="1516907"/>
                  </a:lnTo>
                  <a:lnTo>
                    <a:pt x="139286" y="1516907"/>
                  </a:lnTo>
                  <a:lnTo>
                    <a:pt x="139286" y="1512522"/>
                  </a:lnTo>
                  <a:lnTo>
                    <a:pt x="134483" y="1512522"/>
                  </a:lnTo>
                  <a:lnTo>
                    <a:pt x="134483" y="1521293"/>
                  </a:lnTo>
                  <a:lnTo>
                    <a:pt x="128427" y="1521293"/>
                  </a:lnTo>
                  <a:lnTo>
                    <a:pt x="128427" y="1475978"/>
                  </a:lnTo>
                  <a:lnTo>
                    <a:pt x="117151" y="1475978"/>
                  </a:lnTo>
                  <a:lnTo>
                    <a:pt x="117151" y="1462404"/>
                  </a:lnTo>
                  <a:lnTo>
                    <a:pt x="110886" y="1462404"/>
                  </a:lnTo>
                  <a:lnTo>
                    <a:pt x="110886" y="1439851"/>
                  </a:lnTo>
                  <a:lnTo>
                    <a:pt x="104621" y="1439851"/>
                  </a:lnTo>
                  <a:lnTo>
                    <a:pt x="104621" y="1412495"/>
                  </a:lnTo>
                  <a:lnTo>
                    <a:pt x="99401" y="1412495"/>
                  </a:lnTo>
                  <a:lnTo>
                    <a:pt x="99401" y="1404142"/>
                  </a:lnTo>
                  <a:lnTo>
                    <a:pt x="94180" y="1404142"/>
                  </a:lnTo>
                  <a:lnTo>
                    <a:pt x="94180" y="1399339"/>
                  </a:lnTo>
                  <a:lnTo>
                    <a:pt x="87498" y="1399339"/>
                  </a:lnTo>
                  <a:lnTo>
                    <a:pt x="87498" y="1366971"/>
                  </a:lnTo>
                  <a:lnTo>
                    <a:pt x="81233" y="1366971"/>
                  </a:lnTo>
                  <a:lnTo>
                    <a:pt x="81233" y="1349430"/>
                  </a:lnTo>
                  <a:lnTo>
                    <a:pt x="75386" y="1349430"/>
                  </a:lnTo>
                  <a:lnTo>
                    <a:pt x="75386" y="1312885"/>
                  </a:lnTo>
                  <a:lnTo>
                    <a:pt x="69748" y="1312885"/>
                  </a:lnTo>
                  <a:lnTo>
                    <a:pt x="69748" y="1303906"/>
                  </a:lnTo>
                  <a:lnTo>
                    <a:pt x="63692" y="1303906"/>
                  </a:lnTo>
                  <a:lnTo>
                    <a:pt x="63692" y="1249402"/>
                  </a:lnTo>
                  <a:lnTo>
                    <a:pt x="57218" y="1249402"/>
                  </a:lnTo>
                  <a:lnTo>
                    <a:pt x="57218" y="1195108"/>
                  </a:lnTo>
                  <a:lnTo>
                    <a:pt x="52206" y="1195108"/>
                  </a:lnTo>
                  <a:lnTo>
                    <a:pt x="52206" y="1185502"/>
                  </a:lnTo>
                  <a:lnTo>
                    <a:pt x="46568" y="1185502"/>
                  </a:lnTo>
                  <a:lnTo>
                    <a:pt x="46568" y="1140396"/>
                  </a:lnTo>
                  <a:lnTo>
                    <a:pt x="40094" y="1140396"/>
                  </a:lnTo>
                  <a:lnTo>
                    <a:pt x="40094" y="1118051"/>
                  </a:lnTo>
                  <a:lnTo>
                    <a:pt x="34039" y="1118051"/>
                  </a:lnTo>
                  <a:lnTo>
                    <a:pt x="34039" y="1068142"/>
                  </a:lnTo>
                  <a:lnTo>
                    <a:pt x="28400" y="1068142"/>
                  </a:lnTo>
                  <a:lnTo>
                    <a:pt x="28400" y="1040786"/>
                  </a:lnTo>
                  <a:lnTo>
                    <a:pt x="22135" y="1040786"/>
                  </a:lnTo>
                  <a:lnTo>
                    <a:pt x="22135" y="977721"/>
                  </a:lnTo>
                  <a:lnTo>
                    <a:pt x="16706" y="977721"/>
                  </a:lnTo>
                  <a:lnTo>
                    <a:pt x="16706" y="914238"/>
                  </a:lnTo>
                  <a:lnTo>
                    <a:pt x="11277" y="914238"/>
                  </a:lnTo>
                  <a:lnTo>
                    <a:pt x="11277" y="826323"/>
                  </a:lnTo>
                  <a:lnTo>
                    <a:pt x="11277" y="543156"/>
                  </a:lnTo>
                  <a:lnTo>
                    <a:pt x="11277" y="471529"/>
                  </a:lnTo>
                  <a:lnTo>
                    <a:pt x="5638" y="471529"/>
                  </a:lnTo>
                  <a:lnTo>
                    <a:pt x="5638" y="325978"/>
                  </a:lnTo>
                  <a:lnTo>
                    <a:pt x="0" y="325978"/>
                  </a:lnTo>
                  <a:lnTo>
                    <a:pt x="0" y="186274"/>
                  </a:lnTo>
                  <a:lnTo>
                    <a:pt x="0" y="171865"/>
                  </a:lnTo>
                  <a:lnTo>
                    <a:pt x="5638" y="171865"/>
                  </a:lnTo>
                  <a:cubicBezTo>
                    <a:pt x="5847" y="171865"/>
                    <a:pt x="6682" y="-625"/>
                    <a:pt x="6056" y="2"/>
                  </a:cubicBezTo>
                  <a:close/>
                </a:path>
              </a:pathLst>
            </a:custGeom>
            <a:solidFill>
              <a:schemeClr val="tx2">
                <a:lumMod val="60000"/>
                <a:lumOff val="40000"/>
              </a:schemeClr>
            </a:solidFill>
            <a:ln w="6731" cap="flat">
              <a:noFill/>
              <a:prstDash val="solid"/>
              <a:miter/>
            </a:ln>
          </p:spPr>
          <p:txBody>
            <a:bodyPr rtlCol="0" anchor="ctr"/>
            <a:lstStyle/>
            <a:p>
              <a:pPr defTabSz="914378">
                <a:defRPr/>
              </a:pPr>
              <a:endParaRPr lang="en-GB" sz="675" dirty="0">
                <a:solidFill>
                  <a:srgbClr val="000000"/>
                </a:solidFill>
                <a:latin typeface="Arial" panose="020B0604020202020204"/>
              </a:endParaRPr>
            </a:p>
          </p:txBody>
        </p:sp>
        <p:sp>
          <p:nvSpPr>
            <p:cNvPr id="110" name="Rectangle 109">
              <a:extLst>
                <a:ext uri="{FF2B5EF4-FFF2-40B4-BE49-F238E27FC236}">
                  <a16:creationId xmlns:a16="http://schemas.microsoft.com/office/drawing/2014/main" id="{C978B59C-02CC-4D29-A64B-40D0D521D126}"/>
                </a:ext>
              </a:extLst>
            </p:cNvPr>
            <p:cNvSpPr>
              <a:spLocks noChangeAspect="1"/>
            </p:cNvSpPr>
            <p:nvPr/>
          </p:nvSpPr>
          <p:spPr>
            <a:xfrm>
              <a:off x="420109" y="1688746"/>
              <a:ext cx="6805936" cy="3434916"/>
            </a:xfrm>
            <a:prstGeom prst="rect">
              <a:avLst/>
            </a:prstGeom>
            <a:noFill/>
          </p:spPr>
          <p:txBody>
            <a:bodyPr wrap="square" lIns="0" tIns="0" rIns="0" bIns="0" rtlCol="0"/>
            <a:lstStyle/>
            <a:p>
              <a:pPr defTabSz="914378">
                <a:defRPr/>
              </a:pPr>
              <a:endParaRPr lang="en-GB" sz="675" dirty="0">
                <a:solidFill>
                  <a:prstClr val="black"/>
                </a:solidFill>
                <a:latin typeface="Arial" panose="020B0604020202020204"/>
                <a:cs typeface="Arial" panose="020B0604020202020204" pitchFamily="34" charset="0"/>
              </a:endParaRPr>
            </a:p>
          </p:txBody>
        </p:sp>
        <p:sp>
          <p:nvSpPr>
            <p:cNvPr id="111" name="TextBox 110">
              <a:extLst>
                <a:ext uri="{FF2B5EF4-FFF2-40B4-BE49-F238E27FC236}">
                  <a16:creationId xmlns:a16="http://schemas.microsoft.com/office/drawing/2014/main" id="{CE709067-C36B-469F-A2E1-77F27357EDFE}"/>
                </a:ext>
              </a:extLst>
            </p:cNvPr>
            <p:cNvSpPr txBox="1"/>
            <p:nvPr/>
          </p:nvSpPr>
          <p:spPr>
            <a:xfrm>
              <a:off x="1856649" y="1646509"/>
              <a:ext cx="6704416" cy="337803"/>
            </a:xfrm>
            <a:prstGeom prst="rect">
              <a:avLst/>
            </a:prstGeom>
            <a:noFill/>
          </p:spPr>
          <p:txBody>
            <a:bodyPr wrap="square" rtlCol="0">
              <a:spAutoFit/>
            </a:bodyPr>
            <a:lstStyle/>
            <a:p>
              <a:pPr algn="ctr" defTabSz="914378">
                <a:defRPr/>
              </a:pPr>
              <a:r>
                <a:rPr lang="en-US" sz="750" b="1" dirty="0">
                  <a:solidFill>
                    <a:srgbClr val="000000"/>
                  </a:solidFill>
                  <a:latin typeface="Arial,Bold"/>
                </a:rPr>
                <a:t>B-cell depletion over 2 years of treatment</a:t>
              </a:r>
              <a:r>
                <a:rPr lang="en-US" sz="750" b="1" baseline="30000" dirty="0">
                  <a:solidFill>
                    <a:srgbClr val="000000"/>
                  </a:solidFill>
                  <a:latin typeface="Arial,Bold"/>
                </a:rPr>
                <a:t>2</a:t>
              </a:r>
              <a:r>
                <a:rPr lang="en-US" sz="750" b="1" dirty="0">
                  <a:solidFill>
                    <a:srgbClr val="000000"/>
                  </a:solidFill>
                  <a:latin typeface="Arial,Bold"/>
                </a:rPr>
                <a:t>*</a:t>
              </a:r>
            </a:p>
          </p:txBody>
        </p:sp>
        <p:sp>
          <p:nvSpPr>
            <p:cNvPr id="112" name="TextBox 111">
              <a:extLst>
                <a:ext uri="{FF2B5EF4-FFF2-40B4-BE49-F238E27FC236}">
                  <a16:creationId xmlns:a16="http://schemas.microsoft.com/office/drawing/2014/main" id="{C72B5A94-0DCD-45B9-BFFC-F9AF33A72C44}"/>
                </a:ext>
              </a:extLst>
            </p:cNvPr>
            <p:cNvSpPr txBox="1"/>
            <p:nvPr/>
          </p:nvSpPr>
          <p:spPr>
            <a:xfrm rot="16200000">
              <a:off x="-541416" y="2678924"/>
              <a:ext cx="2395899" cy="319037"/>
            </a:xfrm>
            <a:prstGeom prst="rect">
              <a:avLst/>
            </a:prstGeom>
            <a:noFill/>
          </p:spPr>
          <p:txBody>
            <a:bodyPr wrap="none" rtlCol="0">
              <a:spAutoFit/>
            </a:bodyPr>
            <a:lstStyle/>
            <a:p>
              <a:pPr algn="ctr" defTabSz="914378">
                <a:defRPr/>
              </a:pPr>
              <a:r>
                <a:rPr lang="en-US" sz="675" b="1" dirty="0">
                  <a:solidFill>
                    <a:srgbClr val="000000"/>
                  </a:solidFill>
                  <a:latin typeface="Arial" panose="020B0604020202020204" pitchFamily="34" charset="0"/>
                  <a:cs typeface="Arial" panose="020B0604020202020204" pitchFamily="34" charset="0"/>
                </a:rPr>
                <a:t>CD19+ B-cell counts (cells / µL)</a:t>
              </a:r>
            </a:p>
          </p:txBody>
        </p:sp>
        <p:sp>
          <p:nvSpPr>
            <p:cNvPr id="114" name="TextBox 113">
              <a:extLst>
                <a:ext uri="{FF2B5EF4-FFF2-40B4-BE49-F238E27FC236}">
                  <a16:creationId xmlns:a16="http://schemas.microsoft.com/office/drawing/2014/main" id="{E99B61A6-9C2C-49AA-97D0-82D6F2F05E9E}"/>
                </a:ext>
              </a:extLst>
            </p:cNvPr>
            <p:cNvSpPr txBox="1"/>
            <p:nvPr/>
          </p:nvSpPr>
          <p:spPr>
            <a:xfrm>
              <a:off x="1909696" y="4587799"/>
              <a:ext cx="6598320" cy="319037"/>
            </a:xfrm>
            <a:prstGeom prst="rect">
              <a:avLst/>
            </a:prstGeom>
            <a:noFill/>
          </p:spPr>
          <p:txBody>
            <a:bodyPr wrap="square" rtlCol="0">
              <a:spAutoFit/>
            </a:bodyPr>
            <a:lstStyle/>
            <a:p>
              <a:pPr algn="ctr" defTabSz="914378">
                <a:defRPr/>
              </a:pPr>
              <a:r>
                <a:rPr lang="en-US" sz="675" b="1" dirty="0">
                  <a:solidFill>
                    <a:srgbClr val="000000"/>
                  </a:solidFill>
                  <a:latin typeface="Arial" panose="020B0604020202020204" pitchFamily="34" charset="0"/>
                  <a:cs typeface="Arial" panose="020B0604020202020204" pitchFamily="34" charset="0"/>
                </a:rPr>
                <a:t>Time since first dose, days</a:t>
              </a:r>
            </a:p>
          </p:txBody>
        </p:sp>
        <p:sp>
          <p:nvSpPr>
            <p:cNvPr id="115" name="TextBox 114">
              <a:extLst>
                <a:ext uri="{FF2B5EF4-FFF2-40B4-BE49-F238E27FC236}">
                  <a16:creationId xmlns:a16="http://schemas.microsoft.com/office/drawing/2014/main" id="{9CA30E6B-9361-4E28-9557-27D14668AEC2}"/>
                </a:ext>
              </a:extLst>
            </p:cNvPr>
            <p:cNvSpPr txBox="1"/>
            <p:nvPr/>
          </p:nvSpPr>
          <p:spPr>
            <a:xfrm>
              <a:off x="660044" y="1531615"/>
              <a:ext cx="534855"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300</a:t>
              </a:r>
            </a:p>
          </p:txBody>
        </p:sp>
        <p:sp>
          <p:nvSpPr>
            <p:cNvPr id="116" name="TextBox 115">
              <a:extLst>
                <a:ext uri="{FF2B5EF4-FFF2-40B4-BE49-F238E27FC236}">
                  <a16:creationId xmlns:a16="http://schemas.microsoft.com/office/drawing/2014/main" id="{A12C7E03-C1A2-4A81-A742-AA1E4E4DE2DA}"/>
                </a:ext>
              </a:extLst>
            </p:cNvPr>
            <p:cNvSpPr txBox="1"/>
            <p:nvPr/>
          </p:nvSpPr>
          <p:spPr>
            <a:xfrm>
              <a:off x="660046" y="1856699"/>
              <a:ext cx="534855"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100</a:t>
              </a:r>
            </a:p>
          </p:txBody>
        </p:sp>
        <p:sp>
          <p:nvSpPr>
            <p:cNvPr id="117" name="TextBox 116">
              <a:extLst>
                <a:ext uri="{FF2B5EF4-FFF2-40B4-BE49-F238E27FC236}">
                  <a16:creationId xmlns:a16="http://schemas.microsoft.com/office/drawing/2014/main" id="{F7F64AD8-6CD6-4539-9389-994728ACFC1C}"/>
                </a:ext>
              </a:extLst>
            </p:cNvPr>
            <p:cNvSpPr txBox="1"/>
            <p:nvPr/>
          </p:nvSpPr>
          <p:spPr>
            <a:xfrm>
              <a:off x="738233" y="2181785"/>
              <a:ext cx="456662"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30</a:t>
              </a:r>
            </a:p>
          </p:txBody>
        </p:sp>
        <p:sp>
          <p:nvSpPr>
            <p:cNvPr id="118" name="TextBox 117">
              <a:extLst>
                <a:ext uri="{FF2B5EF4-FFF2-40B4-BE49-F238E27FC236}">
                  <a16:creationId xmlns:a16="http://schemas.microsoft.com/office/drawing/2014/main" id="{30504098-7577-40A3-9D96-98439BBD04C4}"/>
                </a:ext>
              </a:extLst>
            </p:cNvPr>
            <p:cNvSpPr txBox="1"/>
            <p:nvPr/>
          </p:nvSpPr>
          <p:spPr>
            <a:xfrm>
              <a:off x="816433" y="2831956"/>
              <a:ext cx="378465"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3</a:t>
              </a:r>
            </a:p>
          </p:txBody>
        </p:sp>
        <p:sp>
          <p:nvSpPr>
            <p:cNvPr id="119" name="TextBox 118">
              <a:extLst>
                <a:ext uri="{FF2B5EF4-FFF2-40B4-BE49-F238E27FC236}">
                  <a16:creationId xmlns:a16="http://schemas.microsoft.com/office/drawing/2014/main" id="{586DC7F3-4600-4846-84B5-319E1F410B34}"/>
                </a:ext>
              </a:extLst>
            </p:cNvPr>
            <p:cNvSpPr txBox="1"/>
            <p:nvPr/>
          </p:nvSpPr>
          <p:spPr>
            <a:xfrm>
              <a:off x="699140" y="3482126"/>
              <a:ext cx="495759"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0.3</a:t>
              </a:r>
            </a:p>
          </p:txBody>
        </p:sp>
        <p:sp>
          <p:nvSpPr>
            <p:cNvPr id="120" name="TextBox 119">
              <a:extLst>
                <a:ext uri="{FF2B5EF4-FFF2-40B4-BE49-F238E27FC236}">
                  <a16:creationId xmlns:a16="http://schemas.microsoft.com/office/drawing/2014/main" id="{31F62D50-3E14-4C11-BDC5-63A671E14385}"/>
                </a:ext>
              </a:extLst>
            </p:cNvPr>
            <p:cNvSpPr txBox="1"/>
            <p:nvPr/>
          </p:nvSpPr>
          <p:spPr>
            <a:xfrm>
              <a:off x="1254260" y="4395227"/>
              <a:ext cx="37846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0</a:t>
              </a:r>
            </a:p>
          </p:txBody>
        </p:sp>
        <p:cxnSp>
          <p:nvCxnSpPr>
            <p:cNvPr id="121" name="Straight Connector 120">
              <a:extLst>
                <a:ext uri="{FF2B5EF4-FFF2-40B4-BE49-F238E27FC236}">
                  <a16:creationId xmlns:a16="http://schemas.microsoft.com/office/drawing/2014/main" id="{C422D72F-23CD-43E9-AD6F-97E58F6BF14E}"/>
                </a:ext>
              </a:extLst>
            </p:cNvPr>
            <p:cNvCxnSpPr/>
            <p:nvPr/>
          </p:nvCxnSpPr>
          <p:spPr>
            <a:xfrm>
              <a:off x="1148348" y="1685933"/>
              <a:ext cx="90181" cy="0"/>
            </a:xfrm>
            <a:prstGeom prst="line">
              <a:avLst/>
            </a:prstGeom>
            <a:noFill/>
            <a:ln w="12700" cap="flat" cmpd="sng" algn="ctr">
              <a:solidFill>
                <a:sysClr val="windowText" lastClr="000000"/>
              </a:solidFill>
              <a:prstDash val="solid"/>
            </a:ln>
            <a:effectLst/>
          </p:spPr>
        </p:cxnSp>
        <p:cxnSp>
          <p:nvCxnSpPr>
            <p:cNvPr id="122" name="Straight Connector 121">
              <a:extLst>
                <a:ext uri="{FF2B5EF4-FFF2-40B4-BE49-F238E27FC236}">
                  <a16:creationId xmlns:a16="http://schemas.microsoft.com/office/drawing/2014/main" id="{B9C7940D-2472-4674-AC00-AE65C1B284D6}"/>
                </a:ext>
              </a:extLst>
            </p:cNvPr>
            <p:cNvCxnSpPr/>
            <p:nvPr/>
          </p:nvCxnSpPr>
          <p:spPr>
            <a:xfrm>
              <a:off x="1148348" y="2009768"/>
              <a:ext cx="90181" cy="0"/>
            </a:xfrm>
            <a:prstGeom prst="line">
              <a:avLst/>
            </a:prstGeom>
            <a:noFill/>
            <a:ln w="12700" cap="flat" cmpd="sng" algn="ctr">
              <a:solidFill>
                <a:sysClr val="windowText" lastClr="000000"/>
              </a:solidFill>
              <a:prstDash val="solid"/>
            </a:ln>
            <a:effectLst/>
          </p:spPr>
        </p:cxnSp>
        <p:cxnSp>
          <p:nvCxnSpPr>
            <p:cNvPr id="123" name="Straight Connector 122">
              <a:extLst>
                <a:ext uri="{FF2B5EF4-FFF2-40B4-BE49-F238E27FC236}">
                  <a16:creationId xmlns:a16="http://schemas.microsoft.com/office/drawing/2014/main" id="{3A83487D-3B85-4EAC-8B2E-B3A2AED0DD7D}"/>
                </a:ext>
              </a:extLst>
            </p:cNvPr>
            <p:cNvCxnSpPr/>
            <p:nvPr/>
          </p:nvCxnSpPr>
          <p:spPr>
            <a:xfrm>
              <a:off x="1148348" y="2333603"/>
              <a:ext cx="90181" cy="0"/>
            </a:xfrm>
            <a:prstGeom prst="line">
              <a:avLst/>
            </a:prstGeom>
            <a:noFill/>
            <a:ln w="12700" cap="flat" cmpd="sng" algn="ctr">
              <a:solidFill>
                <a:sysClr val="windowText" lastClr="000000"/>
              </a:solidFill>
              <a:prstDash val="solid"/>
            </a:ln>
            <a:effectLst/>
          </p:spPr>
        </p:cxnSp>
        <p:cxnSp>
          <p:nvCxnSpPr>
            <p:cNvPr id="124" name="Straight Connector 123">
              <a:extLst>
                <a:ext uri="{FF2B5EF4-FFF2-40B4-BE49-F238E27FC236}">
                  <a16:creationId xmlns:a16="http://schemas.microsoft.com/office/drawing/2014/main" id="{FE7C7B66-A6B0-4A3C-8D09-435FE520612E}"/>
                </a:ext>
              </a:extLst>
            </p:cNvPr>
            <p:cNvCxnSpPr/>
            <p:nvPr/>
          </p:nvCxnSpPr>
          <p:spPr>
            <a:xfrm>
              <a:off x="1148348" y="2981272"/>
              <a:ext cx="90181" cy="0"/>
            </a:xfrm>
            <a:prstGeom prst="line">
              <a:avLst/>
            </a:prstGeom>
            <a:noFill/>
            <a:ln w="12700" cap="flat" cmpd="sng" algn="ctr">
              <a:solidFill>
                <a:sysClr val="windowText" lastClr="000000"/>
              </a:solidFill>
              <a:prstDash val="solid"/>
            </a:ln>
            <a:effectLst/>
          </p:spPr>
        </p:cxnSp>
        <p:cxnSp>
          <p:nvCxnSpPr>
            <p:cNvPr id="125" name="Straight Connector 124">
              <a:extLst>
                <a:ext uri="{FF2B5EF4-FFF2-40B4-BE49-F238E27FC236}">
                  <a16:creationId xmlns:a16="http://schemas.microsoft.com/office/drawing/2014/main" id="{BCB64D3D-8D6D-49AE-A71D-3E8853C31991}"/>
                </a:ext>
              </a:extLst>
            </p:cNvPr>
            <p:cNvCxnSpPr/>
            <p:nvPr/>
          </p:nvCxnSpPr>
          <p:spPr>
            <a:xfrm>
              <a:off x="1148348" y="3628941"/>
              <a:ext cx="90181" cy="0"/>
            </a:xfrm>
            <a:prstGeom prst="line">
              <a:avLst/>
            </a:prstGeom>
            <a:noFill/>
            <a:ln w="12700" cap="flat" cmpd="sng" algn="ctr">
              <a:solidFill>
                <a:sysClr val="windowText" lastClr="000000"/>
              </a:solidFill>
              <a:prstDash val="solid"/>
            </a:ln>
            <a:effectLst/>
          </p:spPr>
        </p:cxnSp>
        <p:cxnSp>
          <p:nvCxnSpPr>
            <p:cNvPr id="126" name="Straight Connector 125">
              <a:extLst>
                <a:ext uri="{FF2B5EF4-FFF2-40B4-BE49-F238E27FC236}">
                  <a16:creationId xmlns:a16="http://schemas.microsoft.com/office/drawing/2014/main" id="{D771177B-FE6F-45F6-BB9B-AE1840B8C3A2}"/>
                </a:ext>
              </a:extLst>
            </p:cNvPr>
            <p:cNvCxnSpPr>
              <a:cxnSpLocks/>
            </p:cNvCxnSpPr>
            <p:nvPr/>
          </p:nvCxnSpPr>
          <p:spPr>
            <a:xfrm>
              <a:off x="1238529" y="1681137"/>
              <a:ext cx="1651" cy="2676312"/>
            </a:xfrm>
            <a:prstGeom prst="line">
              <a:avLst/>
            </a:prstGeom>
            <a:noFill/>
            <a:ln w="12700" cap="flat" cmpd="sng" algn="ctr">
              <a:solidFill>
                <a:sysClr val="windowText" lastClr="000000"/>
              </a:solidFill>
              <a:prstDash val="solid"/>
            </a:ln>
            <a:effectLst/>
          </p:spPr>
        </p:cxnSp>
        <p:cxnSp>
          <p:nvCxnSpPr>
            <p:cNvPr id="127" name="Straight Connector 126">
              <a:extLst>
                <a:ext uri="{FF2B5EF4-FFF2-40B4-BE49-F238E27FC236}">
                  <a16:creationId xmlns:a16="http://schemas.microsoft.com/office/drawing/2014/main" id="{32BAAD06-511F-49FA-BDA0-7D4F11D510F1}"/>
                </a:ext>
              </a:extLst>
            </p:cNvPr>
            <p:cNvCxnSpPr>
              <a:cxnSpLocks/>
            </p:cNvCxnSpPr>
            <p:nvPr/>
          </p:nvCxnSpPr>
          <p:spPr>
            <a:xfrm rot="5400000">
              <a:off x="1398674" y="4395036"/>
              <a:ext cx="81065" cy="0"/>
            </a:xfrm>
            <a:prstGeom prst="line">
              <a:avLst/>
            </a:prstGeom>
            <a:noFill/>
            <a:ln w="12700" cap="flat" cmpd="sng" algn="ctr">
              <a:solidFill>
                <a:sysClr val="windowText" lastClr="000000"/>
              </a:solidFill>
              <a:prstDash val="solid"/>
            </a:ln>
            <a:effectLst/>
          </p:spPr>
        </p:cxnSp>
        <p:sp>
          <p:nvSpPr>
            <p:cNvPr id="128" name="TextBox 127">
              <a:extLst>
                <a:ext uri="{FF2B5EF4-FFF2-40B4-BE49-F238E27FC236}">
                  <a16:creationId xmlns:a16="http://schemas.microsoft.com/office/drawing/2014/main" id="{694EBF75-8237-465A-A0E7-5CD8BB4A55F0}"/>
                </a:ext>
              </a:extLst>
            </p:cNvPr>
            <p:cNvSpPr txBox="1"/>
            <p:nvPr/>
          </p:nvSpPr>
          <p:spPr>
            <a:xfrm>
              <a:off x="734624" y="2506871"/>
              <a:ext cx="456662"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10</a:t>
              </a:r>
            </a:p>
          </p:txBody>
        </p:sp>
        <p:cxnSp>
          <p:nvCxnSpPr>
            <p:cNvPr id="129" name="Straight Connector 128">
              <a:extLst>
                <a:ext uri="{FF2B5EF4-FFF2-40B4-BE49-F238E27FC236}">
                  <a16:creationId xmlns:a16="http://schemas.microsoft.com/office/drawing/2014/main" id="{789FFB69-643B-4EA7-A302-E026D36C30AC}"/>
                </a:ext>
              </a:extLst>
            </p:cNvPr>
            <p:cNvCxnSpPr/>
            <p:nvPr/>
          </p:nvCxnSpPr>
          <p:spPr>
            <a:xfrm>
              <a:off x="1148348" y="2657437"/>
              <a:ext cx="90181" cy="0"/>
            </a:xfrm>
            <a:prstGeom prst="line">
              <a:avLst/>
            </a:prstGeom>
            <a:noFill/>
            <a:ln w="12700" cap="flat" cmpd="sng" algn="ctr">
              <a:solidFill>
                <a:sysClr val="windowText" lastClr="000000"/>
              </a:solidFill>
              <a:prstDash val="solid"/>
            </a:ln>
            <a:effectLst/>
          </p:spPr>
        </p:cxnSp>
        <p:sp>
          <p:nvSpPr>
            <p:cNvPr id="130" name="TextBox 129">
              <a:extLst>
                <a:ext uri="{FF2B5EF4-FFF2-40B4-BE49-F238E27FC236}">
                  <a16:creationId xmlns:a16="http://schemas.microsoft.com/office/drawing/2014/main" id="{4FDFA103-672A-492E-B2EB-8543D15F26D6}"/>
                </a:ext>
              </a:extLst>
            </p:cNvPr>
            <p:cNvSpPr txBox="1"/>
            <p:nvPr/>
          </p:nvSpPr>
          <p:spPr>
            <a:xfrm>
              <a:off x="812821" y="3157040"/>
              <a:ext cx="378465"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1</a:t>
              </a:r>
            </a:p>
          </p:txBody>
        </p:sp>
        <p:cxnSp>
          <p:nvCxnSpPr>
            <p:cNvPr id="131" name="Straight Connector 130">
              <a:extLst>
                <a:ext uri="{FF2B5EF4-FFF2-40B4-BE49-F238E27FC236}">
                  <a16:creationId xmlns:a16="http://schemas.microsoft.com/office/drawing/2014/main" id="{CBF78873-590E-4ABE-A041-B680956ED865}"/>
                </a:ext>
              </a:extLst>
            </p:cNvPr>
            <p:cNvCxnSpPr/>
            <p:nvPr/>
          </p:nvCxnSpPr>
          <p:spPr>
            <a:xfrm>
              <a:off x="1148348" y="3305107"/>
              <a:ext cx="90181" cy="0"/>
            </a:xfrm>
            <a:prstGeom prst="line">
              <a:avLst/>
            </a:prstGeom>
            <a:noFill/>
            <a:ln w="12700" cap="flat" cmpd="sng" algn="ctr">
              <a:solidFill>
                <a:sysClr val="windowText" lastClr="000000"/>
              </a:solidFill>
              <a:prstDash val="solid"/>
            </a:ln>
            <a:effectLst/>
          </p:spPr>
        </p:cxnSp>
        <p:sp>
          <p:nvSpPr>
            <p:cNvPr id="132" name="TextBox 131">
              <a:extLst>
                <a:ext uri="{FF2B5EF4-FFF2-40B4-BE49-F238E27FC236}">
                  <a16:creationId xmlns:a16="http://schemas.microsoft.com/office/drawing/2014/main" id="{D48339C4-003D-45D3-B551-6CA61ECB2390}"/>
                </a:ext>
              </a:extLst>
            </p:cNvPr>
            <p:cNvSpPr txBox="1"/>
            <p:nvPr/>
          </p:nvSpPr>
          <p:spPr>
            <a:xfrm>
              <a:off x="706787" y="3807210"/>
              <a:ext cx="495759" cy="319037"/>
            </a:xfrm>
            <a:prstGeom prst="rect">
              <a:avLst/>
            </a:prstGeom>
            <a:noFill/>
          </p:spPr>
          <p:txBody>
            <a:bodyPr wrap="none" rtlCol="0">
              <a:spAutoFit/>
            </a:bodyPr>
            <a:lstStyle/>
            <a:p>
              <a:pPr algn="r" defTabSz="914378">
                <a:defRPr/>
              </a:pPr>
              <a:r>
                <a:rPr lang="es-ES_tradnl" sz="675" kern="0" dirty="0">
                  <a:solidFill>
                    <a:prstClr val="black"/>
                  </a:solidFill>
                  <a:latin typeface="Arial" panose="020B0604020202020204"/>
                  <a:cs typeface="Arial" panose="020B0604020202020204" pitchFamily="34" charset="0"/>
                </a:rPr>
                <a:t>0.1</a:t>
              </a:r>
            </a:p>
          </p:txBody>
        </p:sp>
        <p:cxnSp>
          <p:nvCxnSpPr>
            <p:cNvPr id="133" name="Straight Connector 132">
              <a:extLst>
                <a:ext uri="{FF2B5EF4-FFF2-40B4-BE49-F238E27FC236}">
                  <a16:creationId xmlns:a16="http://schemas.microsoft.com/office/drawing/2014/main" id="{2907485B-400E-4AF8-B69D-412FCFC734EB}"/>
                </a:ext>
              </a:extLst>
            </p:cNvPr>
            <p:cNvCxnSpPr/>
            <p:nvPr/>
          </p:nvCxnSpPr>
          <p:spPr>
            <a:xfrm>
              <a:off x="1148348" y="3952775"/>
              <a:ext cx="90181" cy="0"/>
            </a:xfrm>
            <a:prstGeom prst="line">
              <a:avLst/>
            </a:prstGeom>
            <a:noFill/>
            <a:ln w="12700" cap="flat" cmpd="sng" algn="ctr">
              <a:solidFill>
                <a:sysClr val="windowText" lastClr="000000"/>
              </a:solidFill>
              <a:prstDash val="solid"/>
            </a:ln>
            <a:effectLst/>
          </p:spPr>
        </p:cxnSp>
        <p:cxnSp>
          <p:nvCxnSpPr>
            <p:cNvPr id="134" name="Straight Connector 133">
              <a:extLst>
                <a:ext uri="{FF2B5EF4-FFF2-40B4-BE49-F238E27FC236}">
                  <a16:creationId xmlns:a16="http://schemas.microsoft.com/office/drawing/2014/main" id="{B0CE101E-A9D0-40B1-A863-00C643157359}"/>
                </a:ext>
              </a:extLst>
            </p:cNvPr>
            <p:cNvCxnSpPr>
              <a:cxnSpLocks/>
            </p:cNvCxnSpPr>
            <p:nvPr/>
          </p:nvCxnSpPr>
          <p:spPr>
            <a:xfrm flipH="1">
              <a:off x="1233531" y="4351088"/>
              <a:ext cx="7815664" cy="1"/>
            </a:xfrm>
            <a:prstGeom prst="line">
              <a:avLst/>
            </a:prstGeom>
            <a:noFill/>
            <a:ln w="12700" cap="flat" cmpd="sng" algn="ctr">
              <a:solidFill>
                <a:sysClr val="windowText" lastClr="000000"/>
              </a:solidFill>
              <a:prstDash val="solid"/>
            </a:ln>
            <a:effectLst/>
          </p:spPr>
        </p:cxnSp>
        <p:sp>
          <p:nvSpPr>
            <p:cNvPr id="135" name="TextBox 134">
              <a:extLst>
                <a:ext uri="{FF2B5EF4-FFF2-40B4-BE49-F238E27FC236}">
                  <a16:creationId xmlns:a16="http://schemas.microsoft.com/office/drawing/2014/main" id="{EA090685-4FC4-4416-B0EE-4D7176FFFBD0}"/>
                </a:ext>
              </a:extLst>
            </p:cNvPr>
            <p:cNvSpPr txBox="1"/>
            <p:nvPr/>
          </p:nvSpPr>
          <p:spPr>
            <a:xfrm>
              <a:off x="1497244" y="4395227"/>
              <a:ext cx="456662"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28</a:t>
              </a:r>
            </a:p>
          </p:txBody>
        </p:sp>
        <p:cxnSp>
          <p:nvCxnSpPr>
            <p:cNvPr id="136" name="Straight Connector 135">
              <a:extLst>
                <a:ext uri="{FF2B5EF4-FFF2-40B4-BE49-F238E27FC236}">
                  <a16:creationId xmlns:a16="http://schemas.microsoft.com/office/drawing/2014/main" id="{C0F0C62C-C757-48CA-A023-7FACBE933A6D}"/>
                </a:ext>
              </a:extLst>
            </p:cNvPr>
            <p:cNvCxnSpPr>
              <a:cxnSpLocks/>
            </p:cNvCxnSpPr>
            <p:nvPr/>
          </p:nvCxnSpPr>
          <p:spPr>
            <a:xfrm rot="5400000">
              <a:off x="1680630" y="4395036"/>
              <a:ext cx="81065" cy="0"/>
            </a:xfrm>
            <a:prstGeom prst="line">
              <a:avLst/>
            </a:prstGeom>
            <a:noFill/>
            <a:ln w="12700" cap="flat" cmpd="sng" algn="ctr">
              <a:solidFill>
                <a:sysClr val="windowText" lastClr="000000"/>
              </a:solidFill>
              <a:prstDash val="solid"/>
            </a:ln>
            <a:effectLst/>
          </p:spPr>
        </p:cxnSp>
        <p:sp>
          <p:nvSpPr>
            <p:cNvPr id="137" name="TextBox 136">
              <a:extLst>
                <a:ext uri="{FF2B5EF4-FFF2-40B4-BE49-F238E27FC236}">
                  <a16:creationId xmlns:a16="http://schemas.microsoft.com/office/drawing/2014/main" id="{A55A4709-18CF-4336-834E-1AA16AE96798}"/>
                </a:ext>
              </a:extLst>
            </p:cNvPr>
            <p:cNvSpPr txBox="1"/>
            <p:nvPr/>
          </p:nvSpPr>
          <p:spPr>
            <a:xfrm>
              <a:off x="1779327" y="4395227"/>
              <a:ext cx="456662"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56</a:t>
              </a:r>
            </a:p>
          </p:txBody>
        </p:sp>
        <p:cxnSp>
          <p:nvCxnSpPr>
            <p:cNvPr id="138" name="Straight Connector 137">
              <a:extLst>
                <a:ext uri="{FF2B5EF4-FFF2-40B4-BE49-F238E27FC236}">
                  <a16:creationId xmlns:a16="http://schemas.microsoft.com/office/drawing/2014/main" id="{8CC4FFC5-C1C5-4696-946D-7CDBB2F33F0D}"/>
                </a:ext>
              </a:extLst>
            </p:cNvPr>
            <p:cNvCxnSpPr>
              <a:cxnSpLocks/>
            </p:cNvCxnSpPr>
            <p:nvPr/>
          </p:nvCxnSpPr>
          <p:spPr>
            <a:xfrm rot="5400000">
              <a:off x="1962586" y="4395036"/>
              <a:ext cx="81065" cy="0"/>
            </a:xfrm>
            <a:prstGeom prst="line">
              <a:avLst/>
            </a:prstGeom>
            <a:noFill/>
            <a:ln w="12700" cap="flat" cmpd="sng" algn="ctr">
              <a:solidFill>
                <a:sysClr val="windowText" lastClr="000000"/>
              </a:solidFill>
              <a:prstDash val="solid"/>
            </a:ln>
            <a:effectLst/>
          </p:spPr>
        </p:cxnSp>
        <p:sp>
          <p:nvSpPr>
            <p:cNvPr id="139" name="TextBox 138">
              <a:extLst>
                <a:ext uri="{FF2B5EF4-FFF2-40B4-BE49-F238E27FC236}">
                  <a16:creationId xmlns:a16="http://schemas.microsoft.com/office/drawing/2014/main" id="{878F0EFA-6811-40B3-99B5-F1C6197EEA86}"/>
                </a:ext>
              </a:extLst>
            </p:cNvPr>
            <p:cNvSpPr txBox="1"/>
            <p:nvPr/>
          </p:nvSpPr>
          <p:spPr>
            <a:xfrm>
              <a:off x="2061410" y="4395227"/>
              <a:ext cx="456662"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84</a:t>
              </a:r>
            </a:p>
          </p:txBody>
        </p:sp>
        <p:cxnSp>
          <p:nvCxnSpPr>
            <p:cNvPr id="140" name="Straight Connector 139">
              <a:extLst>
                <a:ext uri="{FF2B5EF4-FFF2-40B4-BE49-F238E27FC236}">
                  <a16:creationId xmlns:a16="http://schemas.microsoft.com/office/drawing/2014/main" id="{B22E6D41-1EFD-4E64-AF48-FC400CC28AA7}"/>
                </a:ext>
              </a:extLst>
            </p:cNvPr>
            <p:cNvCxnSpPr>
              <a:cxnSpLocks/>
            </p:cNvCxnSpPr>
            <p:nvPr/>
          </p:nvCxnSpPr>
          <p:spPr>
            <a:xfrm rot="5400000">
              <a:off x="2244542" y="4395036"/>
              <a:ext cx="81065" cy="0"/>
            </a:xfrm>
            <a:prstGeom prst="line">
              <a:avLst/>
            </a:prstGeom>
            <a:noFill/>
            <a:ln w="12700" cap="flat" cmpd="sng" algn="ctr">
              <a:solidFill>
                <a:sysClr val="windowText" lastClr="000000"/>
              </a:solidFill>
              <a:prstDash val="solid"/>
            </a:ln>
            <a:effectLst/>
          </p:spPr>
        </p:cxnSp>
        <p:sp>
          <p:nvSpPr>
            <p:cNvPr id="141" name="TextBox 140">
              <a:extLst>
                <a:ext uri="{FF2B5EF4-FFF2-40B4-BE49-F238E27FC236}">
                  <a16:creationId xmlns:a16="http://schemas.microsoft.com/office/drawing/2014/main" id="{2A7A416A-B4C3-478E-BC71-75E23B668AD4}"/>
                </a:ext>
              </a:extLst>
            </p:cNvPr>
            <p:cNvSpPr txBox="1"/>
            <p:nvPr/>
          </p:nvSpPr>
          <p:spPr>
            <a:xfrm>
              <a:off x="2304395"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112</a:t>
              </a:r>
            </a:p>
          </p:txBody>
        </p:sp>
        <p:cxnSp>
          <p:nvCxnSpPr>
            <p:cNvPr id="142" name="Straight Connector 141">
              <a:extLst>
                <a:ext uri="{FF2B5EF4-FFF2-40B4-BE49-F238E27FC236}">
                  <a16:creationId xmlns:a16="http://schemas.microsoft.com/office/drawing/2014/main" id="{EB9A625E-FA5E-46D9-92A6-1319FA95024B}"/>
                </a:ext>
              </a:extLst>
            </p:cNvPr>
            <p:cNvCxnSpPr>
              <a:cxnSpLocks/>
            </p:cNvCxnSpPr>
            <p:nvPr/>
          </p:nvCxnSpPr>
          <p:spPr>
            <a:xfrm rot="5400000">
              <a:off x="2526498" y="4395036"/>
              <a:ext cx="81065" cy="0"/>
            </a:xfrm>
            <a:prstGeom prst="line">
              <a:avLst/>
            </a:prstGeom>
            <a:noFill/>
            <a:ln w="12700" cap="flat" cmpd="sng" algn="ctr">
              <a:solidFill>
                <a:sysClr val="windowText" lastClr="000000"/>
              </a:solidFill>
              <a:prstDash val="solid"/>
            </a:ln>
            <a:effectLst/>
          </p:spPr>
        </p:cxnSp>
        <p:sp>
          <p:nvSpPr>
            <p:cNvPr id="143" name="TextBox 142">
              <a:extLst>
                <a:ext uri="{FF2B5EF4-FFF2-40B4-BE49-F238E27FC236}">
                  <a16:creationId xmlns:a16="http://schemas.microsoft.com/office/drawing/2014/main" id="{E021874F-0144-4A3F-9C8F-133B7F369495}"/>
                </a:ext>
              </a:extLst>
            </p:cNvPr>
            <p:cNvSpPr txBox="1"/>
            <p:nvPr/>
          </p:nvSpPr>
          <p:spPr>
            <a:xfrm>
              <a:off x="2586480"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140</a:t>
              </a:r>
            </a:p>
          </p:txBody>
        </p:sp>
        <p:cxnSp>
          <p:nvCxnSpPr>
            <p:cNvPr id="144" name="Straight Connector 143">
              <a:extLst>
                <a:ext uri="{FF2B5EF4-FFF2-40B4-BE49-F238E27FC236}">
                  <a16:creationId xmlns:a16="http://schemas.microsoft.com/office/drawing/2014/main" id="{3380CD51-7F2F-4E9B-B8D3-25C63526ED34}"/>
                </a:ext>
              </a:extLst>
            </p:cNvPr>
            <p:cNvCxnSpPr>
              <a:cxnSpLocks/>
            </p:cNvCxnSpPr>
            <p:nvPr/>
          </p:nvCxnSpPr>
          <p:spPr>
            <a:xfrm rot="5400000">
              <a:off x="2808454" y="4395036"/>
              <a:ext cx="81065" cy="0"/>
            </a:xfrm>
            <a:prstGeom prst="line">
              <a:avLst/>
            </a:prstGeom>
            <a:noFill/>
            <a:ln w="12700" cap="flat" cmpd="sng" algn="ctr">
              <a:solidFill>
                <a:sysClr val="windowText" lastClr="000000"/>
              </a:solidFill>
              <a:prstDash val="solid"/>
            </a:ln>
            <a:effectLst/>
          </p:spPr>
        </p:cxnSp>
        <p:sp>
          <p:nvSpPr>
            <p:cNvPr id="145" name="TextBox 144">
              <a:extLst>
                <a:ext uri="{FF2B5EF4-FFF2-40B4-BE49-F238E27FC236}">
                  <a16:creationId xmlns:a16="http://schemas.microsoft.com/office/drawing/2014/main" id="{4856DEE1-DDD6-4E96-88A1-AD3518249A09}"/>
                </a:ext>
              </a:extLst>
            </p:cNvPr>
            <p:cNvSpPr txBox="1"/>
            <p:nvPr/>
          </p:nvSpPr>
          <p:spPr>
            <a:xfrm>
              <a:off x="2868563"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168</a:t>
              </a:r>
            </a:p>
          </p:txBody>
        </p:sp>
        <p:cxnSp>
          <p:nvCxnSpPr>
            <p:cNvPr id="146" name="Straight Connector 145">
              <a:extLst>
                <a:ext uri="{FF2B5EF4-FFF2-40B4-BE49-F238E27FC236}">
                  <a16:creationId xmlns:a16="http://schemas.microsoft.com/office/drawing/2014/main" id="{748EABAC-E258-44F8-8DD4-CE6E18EB20CE}"/>
                </a:ext>
              </a:extLst>
            </p:cNvPr>
            <p:cNvCxnSpPr>
              <a:cxnSpLocks/>
            </p:cNvCxnSpPr>
            <p:nvPr/>
          </p:nvCxnSpPr>
          <p:spPr>
            <a:xfrm rot="5400000">
              <a:off x="3090410" y="4395036"/>
              <a:ext cx="81065" cy="0"/>
            </a:xfrm>
            <a:prstGeom prst="line">
              <a:avLst/>
            </a:prstGeom>
            <a:noFill/>
            <a:ln w="12700" cap="flat" cmpd="sng" algn="ctr">
              <a:solidFill>
                <a:sysClr val="windowText" lastClr="000000"/>
              </a:solidFill>
              <a:prstDash val="solid"/>
            </a:ln>
            <a:effectLst/>
          </p:spPr>
        </p:cxnSp>
        <p:sp>
          <p:nvSpPr>
            <p:cNvPr id="147" name="TextBox 146">
              <a:extLst>
                <a:ext uri="{FF2B5EF4-FFF2-40B4-BE49-F238E27FC236}">
                  <a16:creationId xmlns:a16="http://schemas.microsoft.com/office/drawing/2014/main" id="{82A57CBB-9276-49D1-B478-D9EBA86342BF}"/>
                </a:ext>
              </a:extLst>
            </p:cNvPr>
            <p:cNvSpPr txBox="1"/>
            <p:nvPr/>
          </p:nvSpPr>
          <p:spPr>
            <a:xfrm>
              <a:off x="3150644"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196</a:t>
              </a:r>
            </a:p>
          </p:txBody>
        </p:sp>
        <p:cxnSp>
          <p:nvCxnSpPr>
            <p:cNvPr id="148" name="Straight Connector 147">
              <a:extLst>
                <a:ext uri="{FF2B5EF4-FFF2-40B4-BE49-F238E27FC236}">
                  <a16:creationId xmlns:a16="http://schemas.microsoft.com/office/drawing/2014/main" id="{AE52DB0D-FD18-423D-9809-328EED57A0C7}"/>
                </a:ext>
              </a:extLst>
            </p:cNvPr>
            <p:cNvCxnSpPr>
              <a:cxnSpLocks/>
            </p:cNvCxnSpPr>
            <p:nvPr/>
          </p:nvCxnSpPr>
          <p:spPr>
            <a:xfrm rot="5400000">
              <a:off x="3372366" y="4395036"/>
              <a:ext cx="81065" cy="0"/>
            </a:xfrm>
            <a:prstGeom prst="line">
              <a:avLst/>
            </a:prstGeom>
            <a:noFill/>
            <a:ln w="12700" cap="flat" cmpd="sng" algn="ctr">
              <a:solidFill>
                <a:sysClr val="windowText" lastClr="000000"/>
              </a:solidFill>
              <a:prstDash val="solid"/>
            </a:ln>
            <a:effectLst/>
          </p:spPr>
        </p:cxnSp>
        <p:sp>
          <p:nvSpPr>
            <p:cNvPr id="149" name="TextBox 148">
              <a:extLst>
                <a:ext uri="{FF2B5EF4-FFF2-40B4-BE49-F238E27FC236}">
                  <a16:creationId xmlns:a16="http://schemas.microsoft.com/office/drawing/2014/main" id="{4C6EB19D-7388-430A-A289-401286DD5BD6}"/>
                </a:ext>
              </a:extLst>
            </p:cNvPr>
            <p:cNvSpPr txBox="1"/>
            <p:nvPr/>
          </p:nvSpPr>
          <p:spPr>
            <a:xfrm>
              <a:off x="3432727"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224</a:t>
              </a:r>
            </a:p>
          </p:txBody>
        </p:sp>
        <p:cxnSp>
          <p:nvCxnSpPr>
            <p:cNvPr id="150" name="Straight Connector 149">
              <a:extLst>
                <a:ext uri="{FF2B5EF4-FFF2-40B4-BE49-F238E27FC236}">
                  <a16:creationId xmlns:a16="http://schemas.microsoft.com/office/drawing/2014/main" id="{7DFC53EF-5546-4A65-842A-20F7C7F655D3}"/>
                </a:ext>
              </a:extLst>
            </p:cNvPr>
            <p:cNvCxnSpPr>
              <a:cxnSpLocks/>
            </p:cNvCxnSpPr>
            <p:nvPr/>
          </p:nvCxnSpPr>
          <p:spPr>
            <a:xfrm rot="5400000">
              <a:off x="3654322" y="4395036"/>
              <a:ext cx="81065" cy="0"/>
            </a:xfrm>
            <a:prstGeom prst="line">
              <a:avLst/>
            </a:prstGeom>
            <a:noFill/>
            <a:ln w="12700" cap="flat" cmpd="sng" algn="ctr">
              <a:solidFill>
                <a:sysClr val="windowText" lastClr="000000"/>
              </a:solidFill>
              <a:prstDash val="solid"/>
            </a:ln>
            <a:effectLst/>
          </p:spPr>
        </p:cxnSp>
        <p:sp>
          <p:nvSpPr>
            <p:cNvPr id="151" name="TextBox 150">
              <a:extLst>
                <a:ext uri="{FF2B5EF4-FFF2-40B4-BE49-F238E27FC236}">
                  <a16:creationId xmlns:a16="http://schemas.microsoft.com/office/drawing/2014/main" id="{563E87C2-272A-48D7-B523-F498B19C4BDA}"/>
                </a:ext>
              </a:extLst>
            </p:cNvPr>
            <p:cNvSpPr txBox="1"/>
            <p:nvPr/>
          </p:nvSpPr>
          <p:spPr>
            <a:xfrm>
              <a:off x="3714810"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252</a:t>
              </a:r>
            </a:p>
          </p:txBody>
        </p:sp>
        <p:cxnSp>
          <p:nvCxnSpPr>
            <p:cNvPr id="152" name="Straight Connector 151">
              <a:extLst>
                <a:ext uri="{FF2B5EF4-FFF2-40B4-BE49-F238E27FC236}">
                  <a16:creationId xmlns:a16="http://schemas.microsoft.com/office/drawing/2014/main" id="{570A3426-B48D-4A33-839B-6B34B98490D1}"/>
                </a:ext>
              </a:extLst>
            </p:cNvPr>
            <p:cNvCxnSpPr>
              <a:cxnSpLocks/>
            </p:cNvCxnSpPr>
            <p:nvPr/>
          </p:nvCxnSpPr>
          <p:spPr>
            <a:xfrm rot="5400000">
              <a:off x="3936278" y="4395036"/>
              <a:ext cx="81065" cy="0"/>
            </a:xfrm>
            <a:prstGeom prst="line">
              <a:avLst/>
            </a:prstGeom>
            <a:noFill/>
            <a:ln w="12700" cap="flat" cmpd="sng" algn="ctr">
              <a:solidFill>
                <a:sysClr val="windowText" lastClr="000000"/>
              </a:solidFill>
              <a:prstDash val="solid"/>
            </a:ln>
            <a:effectLst/>
          </p:spPr>
        </p:cxnSp>
        <p:sp>
          <p:nvSpPr>
            <p:cNvPr id="153" name="TextBox 152">
              <a:extLst>
                <a:ext uri="{FF2B5EF4-FFF2-40B4-BE49-F238E27FC236}">
                  <a16:creationId xmlns:a16="http://schemas.microsoft.com/office/drawing/2014/main" id="{750BA7CC-8AEC-442D-80DD-AF5702DDD921}"/>
                </a:ext>
              </a:extLst>
            </p:cNvPr>
            <p:cNvSpPr txBox="1"/>
            <p:nvPr/>
          </p:nvSpPr>
          <p:spPr>
            <a:xfrm>
              <a:off x="3996891"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280</a:t>
              </a:r>
            </a:p>
          </p:txBody>
        </p:sp>
        <p:cxnSp>
          <p:nvCxnSpPr>
            <p:cNvPr id="154" name="Straight Connector 153">
              <a:extLst>
                <a:ext uri="{FF2B5EF4-FFF2-40B4-BE49-F238E27FC236}">
                  <a16:creationId xmlns:a16="http://schemas.microsoft.com/office/drawing/2014/main" id="{8FEE8794-D06C-4496-A4C6-9F89EA8DC44A}"/>
                </a:ext>
              </a:extLst>
            </p:cNvPr>
            <p:cNvCxnSpPr>
              <a:cxnSpLocks/>
            </p:cNvCxnSpPr>
            <p:nvPr/>
          </p:nvCxnSpPr>
          <p:spPr>
            <a:xfrm rot="5400000">
              <a:off x="4218234" y="4395036"/>
              <a:ext cx="81065" cy="0"/>
            </a:xfrm>
            <a:prstGeom prst="line">
              <a:avLst/>
            </a:prstGeom>
            <a:noFill/>
            <a:ln w="12700" cap="flat" cmpd="sng" algn="ctr">
              <a:solidFill>
                <a:sysClr val="windowText" lastClr="000000"/>
              </a:solidFill>
              <a:prstDash val="solid"/>
            </a:ln>
            <a:effectLst/>
          </p:spPr>
        </p:cxnSp>
        <p:sp>
          <p:nvSpPr>
            <p:cNvPr id="155" name="TextBox 154">
              <a:extLst>
                <a:ext uri="{FF2B5EF4-FFF2-40B4-BE49-F238E27FC236}">
                  <a16:creationId xmlns:a16="http://schemas.microsoft.com/office/drawing/2014/main" id="{121ADC4C-A6F0-4496-B172-B50EE620D247}"/>
                </a:ext>
              </a:extLst>
            </p:cNvPr>
            <p:cNvSpPr txBox="1"/>
            <p:nvPr/>
          </p:nvSpPr>
          <p:spPr>
            <a:xfrm>
              <a:off x="4278974"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308</a:t>
              </a:r>
            </a:p>
          </p:txBody>
        </p:sp>
        <p:cxnSp>
          <p:nvCxnSpPr>
            <p:cNvPr id="156" name="Straight Connector 155">
              <a:extLst>
                <a:ext uri="{FF2B5EF4-FFF2-40B4-BE49-F238E27FC236}">
                  <a16:creationId xmlns:a16="http://schemas.microsoft.com/office/drawing/2014/main" id="{F8E58A8D-C040-4B64-916A-029AD6A6F39E}"/>
                </a:ext>
              </a:extLst>
            </p:cNvPr>
            <p:cNvCxnSpPr>
              <a:cxnSpLocks/>
            </p:cNvCxnSpPr>
            <p:nvPr/>
          </p:nvCxnSpPr>
          <p:spPr>
            <a:xfrm rot="5400000">
              <a:off x="4500190" y="4395036"/>
              <a:ext cx="81065" cy="0"/>
            </a:xfrm>
            <a:prstGeom prst="line">
              <a:avLst/>
            </a:prstGeom>
            <a:noFill/>
            <a:ln w="12700" cap="flat" cmpd="sng" algn="ctr">
              <a:solidFill>
                <a:sysClr val="windowText" lastClr="000000"/>
              </a:solidFill>
              <a:prstDash val="solid"/>
            </a:ln>
            <a:effectLst/>
          </p:spPr>
        </p:cxnSp>
        <p:sp>
          <p:nvSpPr>
            <p:cNvPr id="157" name="TextBox 156">
              <a:extLst>
                <a:ext uri="{FF2B5EF4-FFF2-40B4-BE49-F238E27FC236}">
                  <a16:creationId xmlns:a16="http://schemas.microsoft.com/office/drawing/2014/main" id="{0C7983EC-C81F-4DEA-B5E9-B5E7B87F3543}"/>
                </a:ext>
              </a:extLst>
            </p:cNvPr>
            <p:cNvSpPr txBox="1"/>
            <p:nvPr/>
          </p:nvSpPr>
          <p:spPr>
            <a:xfrm>
              <a:off x="4561057"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336</a:t>
              </a:r>
            </a:p>
          </p:txBody>
        </p:sp>
        <p:cxnSp>
          <p:nvCxnSpPr>
            <p:cNvPr id="158" name="Straight Connector 157">
              <a:extLst>
                <a:ext uri="{FF2B5EF4-FFF2-40B4-BE49-F238E27FC236}">
                  <a16:creationId xmlns:a16="http://schemas.microsoft.com/office/drawing/2014/main" id="{D94DC33F-95DA-4BD8-B720-EE49CA4A0DAF}"/>
                </a:ext>
              </a:extLst>
            </p:cNvPr>
            <p:cNvCxnSpPr>
              <a:cxnSpLocks/>
            </p:cNvCxnSpPr>
            <p:nvPr/>
          </p:nvCxnSpPr>
          <p:spPr>
            <a:xfrm rot="5400000">
              <a:off x="4782146" y="4395036"/>
              <a:ext cx="81065" cy="0"/>
            </a:xfrm>
            <a:prstGeom prst="line">
              <a:avLst/>
            </a:prstGeom>
            <a:noFill/>
            <a:ln w="12700" cap="flat" cmpd="sng" algn="ctr">
              <a:solidFill>
                <a:sysClr val="windowText" lastClr="000000"/>
              </a:solidFill>
              <a:prstDash val="solid"/>
            </a:ln>
            <a:effectLst/>
          </p:spPr>
        </p:cxnSp>
        <p:sp>
          <p:nvSpPr>
            <p:cNvPr id="159" name="TextBox 158">
              <a:extLst>
                <a:ext uri="{FF2B5EF4-FFF2-40B4-BE49-F238E27FC236}">
                  <a16:creationId xmlns:a16="http://schemas.microsoft.com/office/drawing/2014/main" id="{84138745-5F1E-4271-AD2E-667AAB4B3CF6}"/>
                </a:ext>
              </a:extLst>
            </p:cNvPr>
            <p:cNvSpPr txBox="1"/>
            <p:nvPr/>
          </p:nvSpPr>
          <p:spPr>
            <a:xfrm>
              <a:off x="4843140"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364</a:t>
              </a:r>
            </a:p>
          </p:txBody>
        </p:sp>
        <p:cxnSp>
          <p:nvCxnSpPr>
            <p:cNvPr id="160" name="Straight Connector 159">
              <a:extLst>
                <a:ext uri="{FF2B5EF4-FFF2-40B4-BE49-F238E27FC236}">
                  <a16:creationId xmlns:a16="http://schemas.microsoft.com/office/drawing/2014/main" id="{6EB680A5-849E-4ECB-A83E-5B7182EC0C2B}"/>
                </a:ext>
              </a:extLst>
            </p:cNvPr>
            <p:cNvCxnSpPr>
              <a:cxnSpLocks/>
            </p:cNvCxnSpPr>
            <p:nvPr/>
          </p:nvCxnSpPr>
          <p:spPr>
            <a:xfrm rot="5400000">
              <a:off x="5064102" y="4395036"/>
              <a:ext cx="81065" cy="0"/>
            </a:xfrm>
            <a:prstGeom prst="line">
              <a:avLst/>
            </a:prstGeom>
            <a:noFill/>
            <a:ln w="12700" cap="flat" cmpd="sng" algn="ctr">
              <a:solidFill>
                <a:sysClr val="windowText" lastClr="000000"/>
              </a:solidFill>
              <a:prstDash val="solid"/>
            </a:ln>
            <a:effectLst/>
          </p:spPr>
        </p:cxnSp>
        <p:sp>
          <p:nvSpPr>
            <p:cNvPr id="161" name="TextBox 160">
              <a:extLst>
                <a:ext uri="{FF2B5EF4-FFF2-40B4-BE49-F238E27FC236}">
                  <a16:creationId xmlns:a16="http://schemas.microsoft.com/office/drawing/2014/main" id="{453172C7-84D7-4762-AA0E-62576935DF12}"/>
                </a:ext>
              </a:extLst>
            </p:cNvPr>
            <p:cNvSpPr txBox="1"/>
            <p:nvPr/>
          </p:nvSpPr>
          <p:spPr>
            <a:xfrm>
              <a:off x="5125223"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392</a:t>
              </a:r>
            </a:p>
          </p:txBody>
        </p:sp>
        <p:cxnSp>
          <p:nvCxnSpPr>
            <p:cNvPr id="162" name="Straight Connector 161">
              <a:extLst>
                <a:ext uri="{FF2B5EF4-FFF2-40B4-BE49-F238E27FC236}">
                  <a16:creationId xmlns:a16="http://schemas.microsoft.com/office/drawing/2014/main" id="{9B8F6D51-D149-4196-AF99-72E0A3C4348F}"/>
                </a:ext>
              </a:extLst>
            </p:cNvPr>
            <p:cNvCxnSpPr>
              <a:cxnSpLocks/>
            </p:cNvCxnSpPr>
            <p:nvPr/>
          </p:nvCxnSpPr>
          <p:spPr>
            <a:xfrm rot="5400000">
              <a:off x="5346058" y="4395036"/>
              <a:ext cx="81065" cy="0"/>
            </a:xfrm>
            <a:prstGeom prst="line">
              <a:avLst/>
            </a:prstGeom>
            <a:noFill/>
            <a:ln w="12700" cap="flat" cmpd="sng" algn="ctr">
              <a:solidFill>
                <a:sysClr val="windowText" lastClr="000000"/>
              </a:solidFill>
              <a:prstDash val="solid"/>
            </a:ln>
            <a:effectLst/>
          </p:spPr>
        </p:cxnSp>
        <p:sp>
          <p:nvSpPr>
            <p:cNvPr id="163" name="TextBox 162">
              <a:extLst>
                <a:ext uri="{FF2B5EF4-FFF2-40B4-BE49-F238E27FC236}">
                  <a16:creationId xmlns:a16="http://schemas.microsoft.com/office/drawing/2014/main" id="{B925E089-D6B0-47D9-9E6F-5B95262FFFD0}"/>
                </a:ext>
              </a:extLst>
            </p:cNvPr>
            <p:cNvSpPr txBox="1"/>
            <p:nvPr/>
          </p:nvSpPr>
          <p:spPr>
            <a:xfrm>
              <a:off x="5407306"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420</a:t>
              </a:r>
            </a:p>
          </p:txBody>
        </p:sp>
        <p:cxnSp>
          <p:nvCxnSpPr>
            <p:cNvPr id="164" name="Straight Connector 163">
              <a:extLst>
                <a:ext uri="{FF2B5EF4-FFF2-40B4-BE49-F238E27FC236}">
                  <a16:creationId xmlns:a16="http://schemas.microsoft.com/office/drawing/2014/main" id="{5FFAAFC1-11F5-4A07-8FB6-BF17EECA24AB}"/>
                </a:ext>
              </a:extLst>
            </p:cNvPr>
            <p:cNvCxnSpPr>
              <a:cxnSpLocks/>
            </p:cNvCxnSpPr>
            <p:nvPr/>
          </p:nvCxnSpPr>
          <p:spPr>
            <a:xfrm rot="5400000">
              <a:off x="5628014" y="4395036"/>
              <a:ext cx="81065" cy="0"/>
            </a:xfrm>
            <a:prstGeom prst="line">
              <a:avLst/>
            </a:prstGeom>
            <a:noFill/>
            <a:ln w="12700" cap="flat" cmpd="sng" algn="ctr">
              <a:solidFill>
                <a:sysClr val="windowText" lastClr="000000"/>
              </a:solidFill>
              <a:prstDash val="solid"/>
            </a:ln>
            <a:effectLst/>
          </p:spPr>
        </p:cxnSp>
        <p:sp>
          <p:nvSpPr>
            <p:cNvPr id="165" name="TextBox 164">
              <a:extLst>
                <a:ext uri="{FF2B5EF4-FFF2-40B4-BE49-F238E27FC236}">
                  <a16:creationId xmlns:a16="http://schemas.microsoft.com/office/drawing/2014/main" id="{B5EADC7B-28CE-4E54-8CB8-8EB85E616F03}"/>
                </a:ext>
              </a:extLst>
            </p:cNvPr>
            <p:cNvSpPr txBox="1"/>
            <p:nvPr/>
          </p:nvSpPr>
          <p:spPr>
            <a:xfrm>
              <a:off x="5689387"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448</a:t>
              </a:r>
            </a:p>
          </p:txBody>
        </p:sp>
        <p:cxnSp>
          <p:nvCxnSpPr>
            <p:cNvPr id="166" name="Straight Connector 165">
              <a:extLst>
                <a:ext uri="{FF2B5EF4-FFF2-40B4-BE49-F238E27FC236}">
                  <a16:creationId xmlns:a16="http://schemas.microsoft.com/office/drawing/2014/main" id="{AFA9D5BE-C892-4CDE-94AD-383A78222E3E}"/>
                </a:ext>
              </a:extLst>
            </p:cNvPr>
            <p:cNvCxnSpPr>
              <a:cxnSpLocks/>
            </p:cNvCxnSpPr>
            <p:nvPr/>
          </p:nvCxnSpPr>
          <p:spPr>
            <a:xfrm rot="5400000">
              <a:off x="5909970" y="4395036"/>
              <a:ext cx="81065" cy="0"/>
            </a:xfrm>
            <a:prstGeom prst="line">
              <a:avLst/>
            </a:prstGeom>
            <a:noFill/>
            <a:ln w="12700" cap="flat" cmpd="sng" algn="ctr">
              <a:solidFill>
                <a:sysClr val="windowText" lastClr="000000"/>
              </a:solidFill>
              <a:prstDash val="solid"/>
            </a:ln>
            <a:effectLst/>
          </p:spPr>
        </p:cxnSp>
        <p:sp>
          <p:nvSpPr>
            <p:cNvPr id="167" name="TextBox 166">
              <a:extLst>
                <a:ext uri="{FF2B5EF4-FFF2-40B4-BE49-F238E27FC236}">
                  <a16:creationId xmlns:a16="http://schemas.microsoft.com/office/drawing/2014/main" id="{DBA56D3A-867C-43A9-AB6E-22194AD532DA}"/>
                </a:ext>
              </a:extLst>
            </p:cNvPr>
            <p:cNvSpPr txBox="1"/>
            <p:nvPr/>
          </p:nvSpPr>
          <p:spPr>
            <a:xfrm>
              <a:off x="5971470"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476</a:t>
              </a:r>
            </a:p>
          </p:txBody>
        </p:sp>
        <p:cxnSp>
          <p:nvCxnSpPr>
            <p:cNvPr id="168" name="Straight Connector 167">
              <a:extLst>
                <a:ext uri="{FF2B5EF4-FFF2-40B4-BE49-F238E27FC236}">
                  <a16:creationId xmlns:a16="http://schemas.microsoft.com/office/drawing/2014/main" id="{892DA811-2C24-4160-A798-EAB0C0921B57}"/>
                </a:ext>
              </a:extLst>
            </p:cNvPr>
            <p:cNvCxnSpPr>
              <a:cxnSpLocks/>
            </p:cNvCxnSpPr>
            <p:nvPr/>
          </p:nvCxnSpPr>
          <p:spPr>
            <a:xfrm rot="5400000">
              <a:off x="6191926" y="4395036"/>
              <a:ext cx="81065" cy="0"/>
            </a:xfrm>
            <a:prstGeom prst="line">
              <a:avLst/>
            </a:prstGeom>
            <a:noFill/>
            <a:ln w="12700" cap="flat" cmpd="sng" algn="ctr">
              <a:solidFill>
                <a:sysClr val="windowText" lastClr="000000"/>
              </a:solidFill>
              <a:prstDash val="solid"/>
            </a:ln>
            <a:effectLst/>
          </p:spPr>
        </p:cxnSp>
        <p:sp>
          <p:nvSpPr>
            <p:cNvPr id="169" name="TextBox 168">
              <a:extLst>
                <a:ext uri="{FF2B5EF4-FFF2-40B4-BE49-F238E27FC236}">
                  <a16:creationId xmlns:a16="http://schemas.microsoft.com/office/drawing/2014/main" id="{7AB7CBE8-2A96-46FF-A687-31950BC2976F}"/>
                </a:ext>
              </a:extLst>
            </p:cNvPr>
            <p:cNvSpPr txBox="1"/>
            <p:nvPr/>
          </p:nvSpPr>
          <p:spPr>
            <a:xfrm>
              <a:off x="6253553"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504</a:t>
              </a:r>
            </a:p>
          </p:txBody>
        </p:sp>
        <p:cxnSp>
          <p:nvCxnSpPr>
            <p:cNvPr id="170" name="Straight Connector 169">
              <a:extLst>
                <a:ext uri="{FF2B5EF4-FFF2-40B4-BE49-F238E27FC236}">
                  <a16:creationId xmlns:a16="http://schemas.microsoft.com/office/drawing/2014/main" id="{D3A9958C-FA99-4ED8-9D75-5A6E6DFA7238}"/>
                </a:ext>
              </a:extLst>
            </p:cNvPr>
            <p:cNvCxnSpPr>
              <a:cxnSpLocks/>
            </p:cNvCxnSpPr>
            <p:nvPr/>
          </p:nvCxnSpPr>
          <p:spPr>
            <a:xfrm rot="5400000">
              <a:off x="6473882" y="4395036"/>
              <a:ext cx="81065" cy="0"/>
            </a:xfrm>
            <a:prstGeom prst="line">
              <a:avLst/>
            </a:prstGeom>
            <a:noFill/>
            <a:ln w="12700" cap="flat" cmpd="sng" algn="ctr">
              <a:solidFill>
                <a:sysClr val="windowText" lastClr="000000"/>
              </a:solidFill>
              <a:prstDash val="solid"/>
            </a:ln>
            <a:effectLst/>
          </p:spPr>
        </p:cxnSp>
        <p:sp>
          <p:nvSpPr>
            <p:cNvPr id="171" name="TextBox 170">
              <a:extLst>
                <a:ext uri="{FF2B5EF4-FFF2-40B4-BE49-F238E27FC236}">
                  <a16:creationId xmlns:a16="http://schemas.microsoft.com/office/drawing/2014/main" id="{9D375485-0310-4205-A27E-5C2B1A72D4EF}"/>
                </a:ext>
              </a:extLst>
            </p:cNvPr>
            <p:cNvSpPr txBox="1"/>
            <p:nvPr/>
          </p:nvSpPr>
          <p:spPr>
            <a:xfrm>
              <a:off x="6535636"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532</a:t>
              </a:r>
            </a:p>
          </p:txBody>
        </p:sp>
        <p:cxnSp>
          <p:nvCxnSpPr>
            <p:cNvPr id="172" name="Straight Connector 171">
              <a:extLst>
                <a:ext uri="{FF2B5EF4-FFF2-40B4-BE49-F238E27FC236}">
                  <a16:creationId xmlns:a16="http://schemas.microsoft.com/office/drawing/2014/main" id="{B2063D1E-C3CE-4A6B-9D8B-E87D6D9C4FDF}"/>
                </a:ext>
              </a:extLst>
            </p:cNvPr>
            <p:cNvCxnSpPr>
              <a:cxnSpLocks/>
            </p:cNvCxnSpPr>
            <p:nvPr/>
          </p:nvCxnSpPr>
          <p:spPr>
            <a:xfrm rot="5400000">
              <a:off x="6755838" y="4395036"/>
              <a:ext cx="81065" cy="0"/>
            </a:xfrm>
            <a:prstGeom prst="line">
              <a:avLst/>
            </a:prstGeom>
            <a:noFill/>
            <a:ln w="12700" cap="flat" cmpd="sng" algn="ctr">
              <a:solidFill>
                <a:sysClr val="windowText" lastClr="000000"/>
              </a:solidFill>
              <a:prstDash val="solid"/>
            </a:ln>
            <a:effectLst/>
          </p:spPr>
        </p:cxnSp>
        <p:sp>
          <p:nvSpPr>
            <p:cNvPr id="173" name="TextBox 172">
              <a:extLst>
                <a:ext uri="{FF2B5EF4-FFF2-40B4-BE49-F238E27FC236}">
                  <a16:creationId xmlns:a16="http://schemas.microsoft.com/office/drawing/2014/main" id="{F408C3C3-DDC2-47AE-9126-FC7E4BAEAAE8}"/>
                </a:ext>
              </a:extLst>
            </p:cNvPr>
            <p:cNvSpPr txBox="1"/>
            <p:nvPr/>
          </p:nvSpPr>
          <p:spPr>
            <a:xfrm>
              <a:off x="6817718"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560</a:t>
              </a:r>
            </a:p>
          </p:txBody>
        </p:sp>
        <p:cxnSp>
          <p:nvCxnSpPr>
            <p:cNvPr id="174" name="Straight Connector 173">
              <a:extLst>
                <a:ext uri="{FF2B5EF4-FFF2-40B4-BE49-F238E27FC236}">
                  <a16:creationId xmlns:a16="http://schemas.microsoft.com/office/drawing/2014/main" id="{11F2653C-8AB3-4276-BF5C-EFEF24B1F53B}"/>
                </a:ext>
              </a:extLst>
            </p:cNvPr>
            <p:cNvCxnSpPr>
              <a:cxnSpLocks/>
            </p:cNvCxnSpPr>
            <p:nvPr/>
          </p:nvCxnSpPr>
          <p:spPr>
            <a:xfrm rot="5400000">
              <a:off x="7037794" y="4395036"/>
              <a:ext cx="81065" cy="0"/>
            </a:xfrm>
            <a:prstGeom prst="line">
              <a:avLst/>
            </a:prstGeom>
            <a:noFill/>
            <a:ln w="12700" cap="flat" cmpd="sng" algn="ctr">
              <a:solidFill>
                <a:sysClr val="windowText" lastClr="000000"/>
              </a:solidFill>
              <a:prstDash val="solid"/>
            </a:ln>
            <a:effectLst/>
          </p:spPr>
        </p:cxnSp>
        <p:sp>
          <p:nvSpPr>
            <p:cNvPr id="175" name="TextBox 174">
              <a:extLst>
                <a:ext uri="{FF2B5EF4-FFF2-40B4-BE49-F238E27FC236}">
                  <a16:creationId xmlns:a16="http://schemas.microsoft.com/office/drawing/2014/main" id="{D31CCB89-C319-4146-BE01-5F90C79FBB3E}"/>
                </a:ext>
              </a:extLst>
            </p:cNvPr>
            <p:cNvSpPr txBox="1"/>
            <p:nvPr/>
          </p:nvSpPr>
          <p:spPr>
            <a:xfrm>
              <a:off x="7099801"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588</a:t>
              </a:r>
            </a:p>
          </p:txBody>
        </p:sp>
        <p:cxnSp>
          <p:nvCxnSpPr>
            <p:cNvPr id="176" name="Straight Connector 175">
              <a:extLst>
                <a:ext uri="{FF2B5EF4-FFF2-40B4-BE49-F238E27FC236}">
                  <a16:creationId xmlns:a16="http://schemas.microsoft.com/office/drawing/2014/main" id="{88AE203B-1BED-4104-81F7-32872C85034C}"/>
                </a:ext>
              </a:extLst>
            </p:cNvPr>
            <p:cNvCxnSpPr>
              <a:cxnSpLocks/>
            </p:cNvCxnSpPr>
            <p:nvPr/>
          </p:nvCxnSpPr>
          <p:spPr>
            <a:xfrm rot="5400000">
              <a:off x="7319750" y="4395036"/>
              <a:ext cx="81065" cy="0"/>
            </a:xfrm>
            <a:prstGeom prst="line">
              <a:avLst/>
            </a:prstGeom>
            <a:noFill/>
            <a:ln w="12700" cap="flat" cmpd="sng" algn="ctr">
              <a:solidFill>
                <a:sysClr val="windowText" lastClr="000000"/>
              </a:solidFill>
              <a:prstDash val="solid"/>
            </a:ln>
            <a:effectLst/>
          </p:spPr>
        </p:cxnSp>
        <p:sp>
          <p:nvSpPr>
            <p:cNvPr id="177" name="TextBox 176">
              <a:extLst>
                <a:ext uri="{FF2B5EF4-FFF2-40B4-BE49-F238E27FC236}">
                  <a16:creationId xmlns:a16="http://schemas.microsoft.com/office/drawing/2014/main" id="{B342C763-69B3-4E55-A060-805D4CA3134C}"/>
                </a:ext>
              </a:extLst>
            </p:cNvPr>
            <p:cNvSpPr txBox="1"/>
            <p:nvPr/>
          </p:nvSpPr>
          <p:spPr>
            <a:xfrm>
              <a:off x="7381883"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616</a:t>
              </a:r>
            </a:p>
          </p:txBody>
        </p:sp>
        <p:cxnSp>
          <p:nvCxnSpPr>
            <p:cNvPr id="178" name="Straight Connector 177">
              <a:extLst>
                <a:ext uri="{FF2B5EF4-FFF2-40B4-BE49-F238E27FC236}">
                  <a16:creationId xmlns:a16="http://schemas.microsoft.com/office/drawing/2014/main" id="{A30D4AF6-A2BE-46CC-831A-1B58AF1760A0}"/>
                </a:ext>
              </a:extLst>
            </p:cNvPr>
            <p:cNvCxnSpPr>
              <a:cxnSpLocks/>
            </p:cNvCxnSpPr>
            <p:nvPr/>
          </p:nvCxnSpPr>
          <p:spPr>
            <a:xfrm rot="5400000">
              <a:off x="7601706" y="4395036"/>
              <a:ext cx="81065" cy="0"/>
            </a:xfrm>
            <a:prstGeom prst="line">
              <a:avLst/>
            </a:prstGeom>
            <a:noFill/>
            <a:ln w="12700" cap="flat" cmpd="sng" algn="ctr">
              <a:solidFill>
                <a:sysClr val="windowText" lastClr="000000"/>
              </a:solidFill>
              <a:prstDash val="solid"/>
            </a:ln>
            <a:effectLst/>
          </p:spPr>
        </p:cxnSp>
        <p:sp>
          <p:nvSpPr>
            <p:cNvPr id="179" name="TextBox 178">
              <a:extLst>
                <a:ext uri="{FF2B5EF4-FFF2-40B4-BE49-F238E27FC236}">
                  <a16:creationId xmlns:a16="http://schemas.microsoft.com/office/drawing/2014/main" id="{FFC652C0-F5F5-430B-BC74-124F9876D452}"/>
                </a:ext>
              </a:extLst>
            </p:cNvPr>
            <p:cNvSpPr txBox="1"/>
            <p:nvPr/>
          </p:nvSpPr>
          <p:spPr>
            <a:xfrm>
              <a:off x="7663966"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644</a:t>
              </a:r>
            </a:p>
          </p:txBody>
        </p:sp>
        <p:cxnSp>
          <p:nvCxnSpPr>
            <p:cNvPr id="180" name="Straight Connector 179">
              <a:extLst>
                <a:ext uri="{FF2B5EF4-FFF2-40B4-BE49-F238E27FC236}">
                  <a16:creationId xmlns:a16="http://schemas.microsoft.com/office/drawing/2014/main" id="{4870071C-43CE-465D-9146-64116AE00D4B}"/>
                </a:ext>
              </a:extLst>
            </p:cNvPr>
            <p:cNvCxnSpPr>
              <a:cxnSpLocks/>
            </p:cNvCxnSpPr>
            <p:nvPr/>
          </p:nvCxnSpPr>
          <p:spPr>
            <a:xfrm rot="5400000">
              <a:off x="7883662" y="4395036"/>
              <a:ext cx="81065" cy="0"/>
            </a:xfrm>
            <a:prstGeom prst="line">
              <a:avLst/>
            </a:prstGeom>
            <a:noFill/>
            <a:ln w="12700" cap="flat" cmpd="sng" algn="ctr">
              <a:solidFill>
                <a:sysClr val="windowText" lastClr="000000"/>
              </a:solidFill>
              <a:prstDash val="solid"/>
            </a:ln>
            <a:effectLst/>
          </p:spPr>
        </p:cxnSp>
        <p:sp>
          <p:nvSpPr>
            <p:cNvPr id="181" name="TextBox 180">
              <a:extLst>
                <a:ext uri="{FF2B5EF4-FFF2-40B4-BE49-F238E27FC236}">
                  <a16:creationId xmlns:a16="http://schemas.microsoft.com/office/drawing/2014/main" id="{50A7530F-DB98-4007-BFDF-BDCE1719B54F}"/>
                </a:ext>
              </a:extLst>
            </p:cNvPr>
            <p:cNvSpPr txBox="1"/>
            <p:nvPr/>
          </p:nvSpPr>
          <p:spPr>
            <a:xfrm>
              <a:off x="7946049"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672</a:t>
              </a:r>
            </a:p>
          </p:txBody>
        </p:sp>
        <p:cxnSp>
          <p:nvCxnSpPr>
            <p:cNvPr id="182" name="Straight Connector 181">
              <a:extLst>
                <a:ext uri="{FF2B5EF4-FFF2-40B4-BE49-F238E27FC236}">
                  <a16:creationId xmlns:a16="http://schemas.microsoft.com/office/drawing/2014/main" id="{56BCE4D0-8C72-497C-8CFD-AEF92D3B019D}"/>
                </a:ext>
              </a:extLst>
            </p:cNvPr>
            <p:cNvCxnSpPr>
              <a:cxnSpLocks/>
            </p:cNvCxnSpPr>
            <p:nvPr/>
          </p:nvCxnSpPr>
          <p:spPr>
            <a:xfrm rot="5400000">
              <a:off x="8165618" y="4395036"/>
              <a:ext cx="81065" cy="0"/>
            </a:xfrm>
            <a:prstGeom prst="line">
              <a:avLst/>
            </a:prstGeom>
            <a:noFill/>
            <a:ln w="12700" cap="flat" cmpd="sng" algn="ctr">
              <a:solidFill>
                <a:sysClr val="windowText" lastClr="000000"/>
              </a:solidFill>
              <a:prstDash val="solid"/>
            </a:ln>
            <a:effectLst/>
          </p:spPr>
        </p:cxnSp>
        <p:sp>
          <p:nvSpPr>
            <p:cNvPr id="183" name="TextBox 182">
              <a:extLst>
                <a:ext uri="{FF2B5EF4-FFF2-40B4-BE49-F238E27FC236}">
                  <a16:creationId xmlns:a16="http://schemas.microsoft.com/office/drawing/2014/main" id="{A0A32F04-87C3-41FE-81D6-DDD1BD3080BD}"/>
                </a:ext>
              </a:extLst>
            </p:cNvPr>
            <p:cNvSpPr txBox="1"/>
            <p:nvPr/>
          </p:nvSpPr>
          <p:spPr>
            <a:xfrm>
              <a:off x="8228131"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700</a:t>
              </a:r>
            </a:p>
          </p:txBody>
        </p:sp>
        <p:cxnSp>
          <p:nvCxnSpPr>
            <p:cNvPr id="184" name="Straight Connector 183">
              <a:extLst>
                <a:ext uri="{FF2B5EF4-FFF2-40B4-BE49-F238E27FC236}">
                  <a16:creationId xmlns:a16="http://schemas.microsoft.com/office/drawing/2014/main" id="{C24F5316-0103-4518-A7C2-DDA7558EAD33}"/>
                </a:ext>
              </a:extLst>
            </p:cNvPr>
            <p:cNvCxnSpPr>
              <a:cxnSpLocks/>
            </p:cNvCxnSpPr>
            <p:nvPr/>
          </p:nvCxnSpPr>
          <p:spPr>
            <a:xfrm rot="5400000">
              <a:off x="8447574" y="4395036"/>
              <a:ext cx="81065" cy="0"/>
            </a:xfrm>
            <a:prstGeom prst="line">
              <a:avLst/>
            </a:prstGeom>
            <a:noFill/>
            <a:ln w="12700" cap="flat" cmpd="sng" algn="ctr">
              <a:solidFill>
                <a:sysClr val="windowText" lastClr="000000"/>
              </a:solidFill>
              <a:prstDash val="solid"/>
            </a:ln>
            <a:effectLst/>
          </p:spPr>
        </p:cxnSp>
        <p:sp>
          <p:nvSpPr>
            <p:cNvPr id="185" name="TextBox 184">
              <a:extLst>
                <a:ext uri="{FF2B5EF4-FFF2-40B4-BE49-F238E27FC236}">
                  <a16:creationId xmlns:a16="http://schemas.microsoft.com/office/drawing/2014/main" id="{E89FC4E8-0F0C-44F3-8398-0E0A39C6B1DC}"/>
                </a:ext>
              </a:extLst>
            </p:cNvPr>
            <p:cNvSpPr txBox="1"/>
            <p:nvPr/>
          </p:nvSpPr>
          <p:spPr>
            <a:xfrm>
              <a:off x="8510214"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728</a:t>
              </a:r>
            </a:p>
          </p:txBody>
        </p:sp>
        <p:cxnSp>
          <p:nvCxnSpPr>
            <p:cNvPr id="186" name="Straight Connector 185">
              <a:extLst>
                <a:ext uri="{FF2B5EF4-FFF2-40B4-BE49-F238E27FC236}">
                  <a16:creationId xmlns:a16="http://schemas.microsoft.com/office/drawing/2014/main" id="{E9004A27-8992-4F62-BCF1-3F8739E05003}"/>
                </a:ext>
              </a:extLst>
            </p:cNvPr>
            <p:cNvCxnSpPr>
              <a:cxnSpLocks/>
            </p:cNvCxnSpPr>
            <p:nvPr/>
          </p:nvCxnSpPr>
          <p:spPr>
            <a:xfrm rot="5400000">
              <a:off x="8729530" y="4395036"/>
              <a:ext cx="81065" cy="0"/>
            </a:xfrm>
            <a:prstGeom prst="line">
              <a:avLst/>
            </a:prstGeom>
            <a:noFill/>
            <a:ln w="12700" cap="flat" cmpd="sng" algn="ctr">
              <a:solidFill>
                <a:sysClr val="windowText" lastClr="000000"/>
              </a:solidFill>
              <a:prstDash val="solid"/>
            </a:ln>
            <a:effectLst/>
          </p:spPr>
        </p:cxnSp>
        <p:sp>
          <p:nvSpPr>
            <p:cNvPr id="187" name="TextBox 186">
              <a:extLst>
                <a:ext uri="{FF2B5EF4-FFF2-40B4-BE49-F238E27FC236}">
                  <a16:creationId xmlns:a16="http://schemas.microsoft.com/office/drawing/2014/main" id="{AB62A07F-9C34-4FA0-A899-889F89EC78F9}"/>
                </a:ext>
              </a:extLst>
            </p:cNvPr>
            <p:cNvSpPr txBox="1"/>
            <p:nvPr/>
          </p:nvSpPr>
          <p:spPr>
            <a:xfrm>
              <a:off x="8792283" y="4395227"/>
              <a:ext cx="534857" cy="319037"/>
            </a:xfrm>
            <a:prstGeom prst="rect">
              <a:avLst/>
            </a:prstGeom>
            <a:noFill/>
          </p:spPr>
          <p:txBody>
            <a:bodyPr wrap="none" rtlCol="0">
              <a:spAutoFit/>
            </a:bodyPr>
            <a:lstStyle/>
            <a:p>
              <a:pPr algn="ctr" defTabSz="914378">
                <a:defRPr/>
              </a:pPr>
              <a:r>
                <a:rPr lang="es-ES_tradnl" sz="675" kern="0" dirty="0">
                  <a:solidFill>
                    <a:prstClr val="black"/>
                  </a:solidFill>
                  <a:latin typeface="Arial" panose="020B0604020202020204"/>
                  <a:cs typeface="Arial" panose="020B0604020202020204" pitchFamily="34" charset="0"/>
                </a:rPr>
                <a:t>756</a:t>
              </a:r>
            </a:p>
          </p:txBody>
        </p:sp>
        <p:cxnSp>
          <p:nvCxnSpPr>
            <p:cNvPr id="188" name="Straight Connector 187">
              <a:extLst>
                <a:ext uri="{FF2B5EF4-FFF2-40B4-BE49-F238E27FC236}">
                  <a16:creationId xmlns:a16="http://schemas.microsoft.com/office/drawing/2014/main" id="{C0FC5B0E-AAF4-4C4B-9369-A421C351EE83}"/>
                </a:ext>
              </a:extLst>
            </p:cNvPr>
            <p:cNvCxnSpPr>
              <a:cxnSpLocks/>
            </p:cNvCxnSpPr>
            <p:nvPr/>
          </p:nvCxnSpPr>
          <p:spPr>
            <a:xfrm rot="5400000">
              <a:off x="9011478" y="4395036"/>
              <a:ext cx="81065" cy="0"/>
            </a:xfrm>
            <a:prstGeom prst="line">
              <a:avLst/>
            </a:prstGeom>
            <a:noFill/>
            <a:ln w="12700" cap="flat" cmpd="sng" algn="ctr">
              <a:solidFill>
                <a:sysClr val="windowText" lastClr="000000"/>
              </a:solidFill>
              <a:prstDash val="solid"/>
            </a:ln>
            <a:effectLst/>
          </p:spPr>
        </p:cxnSp>
        <p:sp>
          <p:nvSpPr>
            <p:cNvPr id="189" name="Freeform: Shape 188">
              <a:extLst>
                <a:ext uri="{FF2B5EF4-FFF2-40B4-BE49-F238E27FC236}">
                  <a16:creationId xmlns:a16="http://schemas.microsoft.com/office/drawing/2014/main" id="{DFC175A1-35A7-4D84-B9C6-6DF852C79E6F}"/>
                </a:ext>
              </a:extLst>
            </p:cNvPr>
            <p:cNvSpPr/>
            <p:nvPr/>
          </p:nvSpPr>
          <p:spPr>
            <a:xfrm>
              <a:off x="1440848" y="1820956"/>
              <a:ext cx="7605409" cy="1421779"/>
            </a:xfrm>
            <a:custGeom>
              <a:avLst/>
              <a:gdLst>
                <a:gd name="connsiteX0" fmla="*/ 0 w 5704057"/>
                <a:gd name="connsiteY0" fmla="*/ 0 h 1107185"/>
                <a:gd name="connsiteX1" fmla="*/ 4594 w 5704057"/>
                <a:gd name="connsiteY1" fmla="*/ 191075 h 1107185"/>
                <a:gd name="connsiteX2" fmla="*/ 17124 w 5704057"/>
                <a:gd name="connsiteY2" fmla="*/ 386744 h 1107185"/>
                <a:gd name="connsiteX3" fmla="*/ 41974 w 5704057"/>
                <a:gd name="connsiteY3" fmla="*/ 540439 h 1107185"/>
                <a:gd name="connsiteX4" fmla="*/ 55965 w 5704057"/>
                <a:gd name="connsiteY4" fmla="*/ 600999 h 1107185"/>
                <a:gd name="connsiteX5" fmla="*/ 62230 w 5704057"/>
                <a:gd name="connsiteY5" fmla="*/ 653831 h 1107185"/>
                <a:gd name="connsiteX6" fmla="*/ 87080 w 5704057"/>
                <a:gd name="connsiteY6" fmla="*/ 740703 h 1107185"/>
                <a:gd name="connsiteX7" fmla="*/ 125922 w 5704057"/>
                <a:gd name="connsiteY7" fmla="*/ 855556 h 1107185"/>
                <a:gd name="connsiteX8" fmla="*/ 160169 w 5704057"/>
                <a:gd name="connsiteY8" fmla="*/ 909851 h 1107185"/>
                <a:gd name="connsiteX9" fmla="*/ 205275 w 5704057"/>
                <a:gd name="connsiteY9" fmla="*/ 945560 h 1107185"/>
                <a:gd name="connsiteX10" fmla="*/ 233258 w 5704057"/>
                <a:gd name="connsiteY10" fmla="*/ 971872 h 1107185"/>
                <a:gd name="connsiteX11" fmla="*/ 279826 w 5704057"/>
                <a:gd name="connsiteY11" fmla="*/ 1002987 h 1107185"/>
                <a:gd name="connsiteX12" fmla="*/ 334120 w 5704057"/>
                <a:gd name="connsiteY12" fmla="*/ 1021572 h 1107185"/>
                <a:gd name="connsiteX13" fmla="*/ 400944 w 5704057"/>
                <a:gd name="connsiteY13" fmla="*/ 1018440 h 1107185"/>
                <a:gd name="connsiteX14" fmla="*/ 428927 w 5704057"/>
                <a:gd name="connsiteY14" fmla="*/ 1013846 h 1107185"/>
                <a:gd name="connsiteX15" fmla="*/ 460042 w 5704057"/>
                <a:gd name="connsiteY15" fmla="*/ 1040158 h 1107185"/>
                <a:gd name="connsiteX16" fmla="*/ 540857 w 5704057"/>
                <a:gd name="connsiteY16" fmla="*/ 1054149 h 1107185"/>
                <a:gd name="connsiteX17" fmla="*/ 595152 w 5704057"/>
                <a:gd name="connsiteY17" fmla="*/ 1043290 h 1107185"/>
                <a:gd name="connsiteX18" fmla="*/ 633993 w 5704057"/>
                <a:gd name="connsiteY18" fmla="*/ 1033893 h 1107185"/>
                <a:gd name="connsiteX19" fmla="*/ 657381 w 5704057"/>
                <a:gd name="connsiteY19" fmla="*/ 1052479 h 1107185"/>
                <a:gd name="connsiteX20" fmla="*/ 696223 w 5704057"/>
                <a:gd name="connsiteY20" fmla="*/ 1071064 h 1107185"/>
                <a:gd name="connsiteX21" fmla="*/ 755320 w 5704057"/>
                <a:gd name="connsiteY21" fmla="*/ 1069602 h 1107185"/>
                <a:gd name="connsiteX22" fmla="*/ 789568 w 5704057"/>
                <a:gd name="connsiteY22" fmla="*/ 1068140 h 1107185"/>
                <a:gd name="connsiteX23" fmla="*/ 805021 w 5704057"/>
                <a:gd name="connsiteY23" fmla="*/ 1077538 h 1107185"/>
                <a:gd name="connsiteX24" fmla="*/ 851589 w 5704057"/>
                <a:gd name="connsiteY24" fmla="*/ 1052687 h 1107185"/>
                <a:gd name="connsiteX25" fmla="*/ 882704 w 5704057"/>
                <a:gd name="connsiteY25" fmla="*/ 1071273 h 1107185"/>
                <a:gd name="connsiteX26" fmla="*/ 920083 w 5704057"/>
                <a:gd name="connsiteY26" fmla="*/ 1082132 h 1107185"/>
                <a:gd name="connsiteX27" fmla="*/ 938669 w 5704057"/>
                <a:gd name="connsiteY27" fmla="*/ 1071273 h 1107185"/>
                <a:gd name="connsiteX28" fmla="*/ 954122 w 5704057"/>
                <a:gd name="connsiteY28" fmla="*/ 1082132 h 1107185"/>
                <a:gd name="connsiteX29" fmla="*/ 978972 w 5704057"/>
                <a:gd name="connsiteY29" fmla="*/ 1075867 h 1107185"/>
                <a:gd name="connsiteX30" fmla="*/ 996096 w 5704057"/>
                <a:gd name="connsiteY30" fmla="*/ 1068140 h 1107185"/>
                <a:gd name="connsiteX31" fmla="*/ 1014681 w 5704057"/>
                <a:gd name="connsiteY31" fmla="*/ 1077538 h 1107185"/>
                <a:gd name="connsiteX32" fmla="*/ 1045796 w 5704057"/>
                <a:gd name="connsiteY32" fmla="*/ 1063546 h 1107185"/>
                <a:gd name="connsiteX33" fmla="*/ 1067514 w 5704057"/>
                <a:gd name="connsiteY33" fmla="*/ 1069811 h 1107185"/>
                <a:gd name="connsiteX34" fmla="*/ 1086099 w 5704057"/>
                <a:gd name="connsiteY34" fmla="*/ 1079208 h 1107185"/>
                <a:gd name="connsiteX35" fmla="*/ 1110950 w 5704057"/>
                <a:gd name="connsiteY35" fmla="*/ 1074614 h 1107185"/>
                <a:gd name="connsiteX36" fmla="*/ 1124941 w 5704057"/>
                <a:gd name="connsiteY36" fmla="*/ 1087143 h 1107185"/>
                <a:gd name="connsiteX37" fmla="*/ 1151253 w 5704057"/>
                <a:gd name="connsiteY37" fmla="*/ 1073152 h 1107185"/>
                <a:gd name="connsiteX38" fmla="*/ 1188633 w 5704057"/>
                <a:gd name="connsiteY38" fmla="*/ 1082549 h 1107185"/>
                <a:gd name="connsiteX39" fmla="*/ 1241465 w 5704057"/>
                <a:gd name="connsiteY39" fmla="*/ 1077955 h 1107185"/>
                <a:gd name="connsiteX40" fmla="*/ 1275713 w 5704057"/>
                <a:gd name="connsiteY40" fmla="*/ 1071690 h 1107185"/>
                <a:gd name="connsiteX41" fmla="*/ 1297430 w 5704057"/>
                <a:gd name="connsiteY41" fmla="*/ 1093408 h 1107185"/>
                <a:gd name="connsiteX42" fmla="*/ 1322281 w 5704057"/>
                <a:gd name="connsiteY42" fmla="*/ 1091947 h 1107185"/>
                <a:gd name="connsiteX43" fmla="*/ 1351725 w 5704057"/>
                <a:gd name="connsiteY43" fmla="*/ 1084220 h 1107185"/>
                <a:gd name="connsiteX44" fmla="*/ 1370310 w 5704057"/>
                <a:gd name="connsiteY44" fmla="*/ 1090485 h 1107185"/>
                <a:gd name="connsiteX45" fmla="*/ 1416878 w 5704057"/>
                <a:gd name="connsiteY45" fmla="*/ 1082758 h 1107185"/>
                <a:gd name="connsiteX46" fmla="*/ 1443190 w 5704057"/>
                <a:gd name="connsiteY46" fmla="*/ 1082758 h 1107185"/>
                <a:gd name="connsiteX47" fmla="*/ 1463446 w 5704057"/>
                <a:gd name="connsiteY47" fmla="*/ 1068767 h 1107185"/>
                <a:gd name="connsiteX48" fmla="*/ 1483702 w 5704057"/>
                <a:gd name="connsiteY48" fmla="*/ 1078164 h 1107185"/>
                <a:gd name="connsiteX49" fmla="*/ 1502288 w 5704057"/>
                <a:gd name="connsiteY49" fmla="*/ 1082758 h 1107185"/>
                <a:gd name="connsiteX50" fmla="*/ 1539667 w 5704057"/>
                <a:gd name="connsiteY50" fmla="*/ 1087352 h 1107185"/>
                <a:gd name="connsiteX51" fmla="*/ 1559924 w 5704057"/>
                <a:gd name="connsiteY51" fmla="*/ 1093617 h 1107185"/>
                <a:gd name="connsiteX52" fmla="*/ 1589368 w 5704057"/>
                <a:gd name="connsiteY52" fmla="*/ 1089023 h 1107185"/>
                <a:gd name="connsiteX53" fmla="*/ 1607953 w 5704057"/>
                <a:gd name="connsiteY53" fmla="*/ 1095288 h 1107185"/>
                <a:gd name="connsiteX54" fmla="*/ 1621944 w 5704057"/>
                <a:gd name="connsiteY54" fmla="*/ 1085891 h 1107185"/>
                <a:gd name="connsiteX55" fmla="*/ 1648257 w 5704057"/>
                <a:gd name="connsiteY55" fmla="*/ 1092155 h 1107185"/>
                <a:gd name="connsiteX56" fmla="*/ 1663709 w 5704057"/>
                <a:gd name="connsiteY56" fmla="*/ 1078164 h 1107185"/>
                <a:gd name="connsiteX57" fmla="*/ 1682295 w 5704057"/>
                <a:gd name="connsiteY57" fmla="*/ 1081296 h 1107185"/>
                <a:gd name="connsiteX58" fmla="*/ 1704013 w 5704057"/>
                <a:gd name="connsiteY58" fmla="*/ 1081296 h 1107185"/>
                <a:gd name="connsiteX59" fmla="*/ 1739722 w 5704057"/>
                <a:gd name="connsiteY59" fmla="*/ 1085891 h 1107185"/>
                <a:gd name="connsiteX60" fmla="*/ 1766034 w 5704057"/>
                <a:gd name="connsiteY60" fmla="*/ 1093617 h 1107185"/>
                <a:gd name="connsiteX61" fmla="*/ 1832858 w 5704057"/>
                <a:gd name="connsiteY61" fmla="*/ 1087352 h 1107185"/>
                <a:gd name="connsiteX62" fmla="*/ 1846849 w 5704057"/>
                <a:gd name="connsiteY62" fmla="*/ 1074823 h 1107185"/>
                <a:gd name="connsiteX63" fmla="*/ 1870237 w 5704057"/>
                <a:gd name="connsiteY63" fmla="*/ 1082549 h 1107185"/>
                <a:gd name="connsiteX64" fmla="*/ 1916806 w 5704057"/>
                <a:gd name="connsiteY64" fmla="*/ 1079417 h 1107185"/>
                <a:gd name="connsiteX65" fmla="*/ 1952515 w 5704057"/>
                <a:gd name="connsiteY65" fmla="*/ 1098002 h 1107185"/>
                <a:gd name="connsiteX66" fmla="*/ 1985091 w 5704057"/>
                <a:gd name="connsiteY66" fmla="*/ 1084429 h 1107185"/>
                <a:gd name="connsiteX67" fmla="*/ 2005347 w 5704057"/>
                <a:gd name="connsiteY67" fmla="*/ 1101761 h 1107185"/>
                <a:gd name="connsiteX68" fmla="*/ 2053168 w 5704057"/>
                <a:gd name="connsiteY68" fmla="*/ 1075449 h 1107185"/>
                <a:gd name="connsiteX69" fmla="*/ 2074677 w 5704057"/>
                <a:gd name="connsiteY69" fmla="*/ 1088605 h 1107185"/>
                <a:gd name="connsiteX70" fmla="*/ 2108298 w 5704057"/>
                <a:gd name="connsiteY70" fmla="*/ 1077329 h 1107185"/>
                <a:gd name="connsiteX71" fmla="*/ 2142963 w 5704057"/>
                <a:gd name="connsiteY71" fmla="*/ 1087561 h 1107185"/>
                <a:gd name="connsiteX72" fmla="*/ 2177002 w 5704057"/>
                <a:gd name="connsiteY72" fmla="*/ 1092364 h 1107185"/>
                <a:gd name="connsiteX73" fmla="*/ 2190158 w 5704057"/>
                <a:gd name="connsiteY73" fmla="*/ 1101344 h 1107185"/>
                <a:gd name="connsiteX74" fmla="*/ 2206237 w 5704057"/>
                <a:gd name="connsiteY74" fmla="*/ 1078582 h 1107185"/>
                <a:gd name="connsiteX75" fmla="*/ 2237979 w 5704057"/>
                <a:gd name="connsiteY75" fmla="*/ 1090485 h 1107185"/>
                <a:gd name="connsiteX76" fmla="*/ 2281623 w 5704057"/>
                <a:gd name="connsiteY76" fmla="*/ 1089232 h 1107185"/>
                <a:gd name="connsiteX77" fmla="*/ 2321091 w 5704057"/>
                <a:gd name="connsiteY77" fmla="*/ 1080252 h 1107185"/>
                <a:gd name="connsiteX78" fmla="*/ 2352832 w 5704057"/>
                <a:gd name="connsiteY78" fmla="*/ 1098211 h 1107185"/>
                <a:gd name="connsiteX79" fmla="*/ 2379771 w 5704057"/>
                <a:gd name="connsiteY79" fmla="*/ 1093408 h 1107185"/>
                <a:gd name="connsiteX80" fmla="*/ 2397730 w 5704057"/>
                <a:gd name="connsiteY80" fmla="*/ 1101135 h 1107185"/>
                <a:gd name="connsiteX81" fmla="*/ 2417568 w 5704057"/>
                <a:gd name="connsiteY81" fmla="*/ 1087352 h 1107185"/>
                <a:gd name="connsiteX82" fmla="*/ 2444507 w 5704057"/>
                <a:gd name="connsiteY82" fmla="*/ 1092155 h 1107185"/>
                <a:gd name="connsiteX83" fmla="*/ 2490657 w 5704057"/>
                <a:gd name="connsiteY83" fmla="*/ 1091529 h 1107185"/>
                <a:gd name="connsiteX84" fmla="*/ 2534301 w 5704057"/>
                <a:gd name="connsiteY84" fmla="*/ 1081923 h 1107185"/>
                <a:gd name="connsiteX85" fmla="*/ 2549963 w 5704057"/>
                <a:gd name="connsiteY85" fmla="*/ 1094452 h 1107185"/>
                <a:gd name="connsiteX86" fmla="*/ 2577528 w 5704057"/>
                <a:gd name="connsiteY86" fmla="*/ 1097376 h 1107185"/>
                <a:gd name="connsiteX87" fmla="*/ 2596740 w 5704057"/>
                <a:gd name="connsiteY87" fmla="*/ 1089649 h 1107185"/>
                <a:gd name="connsiteX88" fmla="*/ 2615326 w 5704057"/>
                <a:gd name="connsiteY88" fmla="*/ 1098629 h 1107185"/>
                <a:gd name="connsiteX89" fmla="*/ 2626185 w 5704057"/>
                <a:gd name="connsiteY89" fmla="*/ 1088396 h 1107185"/>
                <a:gd name="connsiteX90" fmla="*/ 2638087 w 5704057"/>
                <a:gd name="connsiteY90" fmla="*/ 1098629 h 1107185"/>
                <a:gd name="connsiteX91" fmla="*/ 2661476 w 5704057"/>
                <a:gd name="connsiteY91" fmla="*/ 1083593 h 1107185"/>
                <a:gd name="connsiteX92" fmla="*/ 2688414 w 5704057"/>
                <a:gd name="connsiteY92" fmla="*/ 1085473 h 1107185"/>
                <a:gd name="connsiteX93" fmla="*/ 2701570 w 5704057"/>
                <a:gd name="connsiteY93" fmla="*/ 1075240 h 1107185"/>
                <a:gd name="connsiteX94" fmla="*/ 2717650 w 5704057"/>
                <a:gd name="connsiteY94" fmla="*/ 1084846 h 1107185"/>
                <a:gd name="connsiteX95" fmla="*/ 2747512 w 5704057"/>
                <a:gd name="connsiteY95" fmla="*/ 1078790 h 1107185"/>
                <a:gd name="connsiteX96" fmla="*/ 2758371 w 5704057"/>
                <a:gd name="connsiteY96" fmla="*/ 1088396 h 1107185"/>
                <a:gd name="connsiteX97" fmla="*/ 2805148 w 5704057"/>
                <a:gd name="connsiteY97" fmla="*/ 1083593 h 1107185"/>
                <a:gd name="connsiteX98" fmla="*/ 2828536 w 5704057"/>
                <a:gd name="connsiteY98" fmla="*/ 1103432 h 1107185"/>
                <a:gd name="connsiteX99" fmla="*/ 2868004 w 5704057"/>
                <a:gd name="connsiteY99" fmla="*/ 1088396 h 1107185"/>
                <a:gd name="connsiteX100" fmla="*/ 2895569 w 5704057"/>
                <a:gd name="connsiteY100" fmla="*/ 1093199 h 1107185"/>
                <a:gd name="connsiteX101" fmla="*/ 2931487 w 5704057"/>
                <a:gd name="connsiteY101" fmla="*/ 1077538 h 1107185"/>
                <a:gd name="connsiteX102" fmla="*/ 2943390 w 5704057"/>
                <a:gd name="connsiteY102" fmla="*/ 1083593 h 1107185"/>
                <a:gd name="connsiteX103" fmla="*/ 2959469 w 5704057"/>
                <a:gd name="connsiteY103" fmla="*/ 1078164 h 1107185"/>
                <a:gd name="connsiteX104" fmla="*/ 2971372 w 5704057"/>
                <a:gd name="connsiteY104" fmla="*/ 1094870 h 1107185"/>
                <a:gd name="connsiteX105" fmla="*/ 3009587 w 5704057"/>
                <a:gd name="connsiteY105" fmla="*/ 1096123 h 1107185"/>
                <a:gd name="connsiteX106" fmla="*/ 3046758 w 5704057"/>
                <a:gd name="connsiteY106" fmla="*/ 1101552 h 1107185"/>
                <a:gd name="connsiteX107" fmla="*/ 3064717 w 5704057"/>
                <a:gd name="connsiteY107" fmla="*/ 1089649 h 1107185"/>
                <a:gd name="connsiteX108" fmla="*/ 3079126 w 5704057"/>
                <a:gd name="connsiteY108" fmla="*/ 1091529 h 1107185"/>
                <a:gd name="connsiteX109" fmla="*/ 3091656 w 5704057"/>
                <a:gd name="connsiteY109" fmla="*/ 1084846 h 1107185"/>
                <a:gd name="connsiteX110" fmla="*/ 3107735 w 5704057"/>
                <a:gd name="connsiteY110" fmla="*/ 1090902 h 1107185"/>
                <a:gd name="connsiteX111" fmla="*/ 3138223 w 5704057"/>
                <a:gd name="connsiteY111" fmla="*/ 1086099 h 1107185"/>
                <a:gd name="connsiteX112" fmla="*/ 3156182 w 5704057"/>
                <a:gd name="connsiteY112" fmla="*/ 1080044 h 1107185"/>
                <a:gd name="connsiteX113" fmla="*/ 3178318 w 5704057"/>
                <a:gd name="connsiteY113" fmla="*/ 1085473 h 1107185"/>
                <a:gd name="connsiteX114" fmla="*/ 3203377 w 5704057"/>
                <a:gd name="connsiteY114" fmla="*/ 1088396 h 1107185"/>
                <a:gd name="connsiteX115" fmla="*/ 3221336 w 5704057"/>
                <a:gd name="connsiteY115" fmla="*/ 1093199 h 1107185"/>
                <a:gd name="connsiteX116" fmla="*/ 3248274 w 5704057"/>
                <a:gd name="connsiteY116" fmla="*/ 1093826 h 1107185"/>
                <a:gd name="connsiteX117" fmla="*/ 3256628 w 5704057"/>
                <a:gd name="connsiteY117" fmla="*/ 1101552 h 1107185"/>
                <a:gd name="connsiteX118" fmla="*/ 3288369 w 5704057"/>
                <a:gd name="connsiteY118" fmla="*/ 1089649 h 1107185"/>
                <a:gd name="connsiteX119" fmla="*/ 3321363 w 5704057"/>
                <a:gd name="connsiteY119" fmla="*/ 1090902 h 1107185"/>
                <a:gd name="connsiteX120" fmla="*/ 3354984 w 5704057"/>
                <a:gd name="connsiteY120" fmla="*/ 1086726 h 1107185"/>
                <a:gd name="connsiteX121" fmla="*/ 3385473 w 5704057"/>
                <a:gd name="connsiteY121" fmla="*/ 1085473 h 1107185"/>
                <a:gd name="connsiteX122" fmla="*/ 3414708 w 5704057"/>
                <a:gd name="connsiteY122" fmla="*/ 1094452 h 1107185"/>
                <a:gd name="connsiteX123" fmla="*/ 3443526 w 5704057"/>
                <a:gd name="connsiteY123" fmla="*/ 1097376 h 1107185"/>
                <a:gd name="connsiteX124" fmla="*/ 3466914 w 5704057"/>
                <a:gd name="connsiteY124" fmla="*/ 1089023 h 1107185"/>
                <a:gd name="connsiteX125" fmla="*/ 3485500 w 5704057"/>
                <a:gd name="connsiteY125" fmla="*/ 1102179 h 1107185"/>
                <a:gd name="connsiteX126" fmla="*/ 3515362 w 5704057"/>
                <a:gd name="connsiteY126" fmla="*/ 1084220 h 1107185"/>
                <a:gd name="connsiteX127" fmla="*/ 3557962 w 5704057"/>
                <a:gd name="connsiteY127" fmla="*/ 1087143 h 1107185"/>
                <a:gd name="connsiteX128" fmla="*/ 3577174 w 5704057"/>
                <a:gd name="connsiteY128" fmla="*/ 1074614 h 1107185"/>
                <a:gd name="connsiteX129" fmla="*/ 3615389 w 5704057"/>
                <a:gd name="connsiteY129" fmla="*/ 1090693 h 1107185"/>
                <a:gd name="connsiteX130" fmla="*/ 3658407 w 5704057"/>
                <a:gd name="connsiteY130" fmla="*/ 1094244 h 1107185"/>
                <a:gd name="connsiteX131" fmla="*/ 3714581 w 5704057"/>
                <a:gd name="connsiteY131" fmla="*/ 1093617 h 1107185"/>
                <a:gd name="connsiteX132" fmla="*/ 3743399 w 5704057"/>
                <a:gd name="connsiteY132" fmla="*/ 1090067 h 1107185"/>
                <a:gd name="connsiteX133" fmla="*/ 3768040 w 5704057"/>
                <a:gd name="connsiteY133" fmla="*/ 1088814 h 1107185"/>
                <a:gd name="connsiteX134" fmla="*/ 3773470 w 5704057"/>
                <a:gd name="connsiteY134" fmla="*/ 1082758 h 1107185"/>
                <a:gd name="connsiteX135" fmla="*/ 3790175 w 5704057"/>
                <a:gd name="connsiteY135" fmla="*/ 1087561 h 1107185"/>
                <a:gd name="connsiteX136" fmla="*/ 3820038 w 5704057"/>
                <a:gd name="connsiteY136" fmla="*/ 1076285 h 1107185"/>
                <a:gd name="connsiteX137" fmla="*/ 3856582 w 5704057"/>
                <a:gd name="connsiteY137" fmla="*/ 1097167 h 1107185"/>
                <a:gd name="connsiteX138" fmla="*/ 3885817 w 5704057"/>
                <a:gd name="connsiteY138" fmla="*/ 1087561 h 1107185"/>
                <a:gd name="connsiteX139" fmla="*/ 3909206 w 5704057"/>
                <a:gd name="connsiteY139" fmla="*/ 1094661 h 1107185"/>
                <a:gd name="connsiteX140" fmla="*/ 3926538 w 5704057"/>
                <a:gd name="connsiteY140" fmla="*/ 1087561 h 1107185"/>
                <a:gd name="connsiteX141" fmla="*/ 3944497 w 5704057"/>
                <a:gd name="connsiteY141" fmla="*/ 1095288 h 1107185"/>
                <a:gd name="connsiteX142" fmla="*/ 4004848 w 5704057"/>
                <a:gd name="connsiteY142" fmla="*/ 1080879 h 1107185"/>
                <a:gd name="connsiteX143" fmla="*/ 4028863 w 5704057"/>
                <a:gd name="connsiteY143" fmla="*/ 1098838 h 1107185"/>
                <a:gd name="connsiteX144" fmla="*/ 4066034 w 5704057"/>
                <a:gd name="connsiteY144" fmla="*/ 1087561 h 1107185"/>
                <a:gd name="connsiteX145" fmla="*/ 4091092 w 5704057"/>
                <a:gd name="connsiteY145" fmla="*/ 1094244 h 1107185"/>
                <a:gd name="connsiteX146" fmla="*/ 4110304 w 5704057"/>
                <a:gd name="connsiteY146" fmla="*/ 1092364 h 1107185"/>
                <a:gd name="connsiteX147" fmla="*/ 4128890 w 5704057"/>
                <a:gd name="connsiteY147" fmla="*/ 1092364 h 1107185"/>
                <a:gd name="connsiteX148" fmla="*/ 4145596 w 5704057"/>
                <a:gd name="connsiteY148" fmla="*/ 1088188 h 1107185"/>
                <a:gd name="connsiteX149" fmla="*/ 4168358 w 5704057"/>
                <a:gd name="connsiteY149" fmla="*/ 1088188 h 1107185"/>
                <a:gd name="connsiteX150" fmla="*/ 4189867 w 5704057"/>
                <a:gd name="connsiteY150" fmla="*/ 1090067 h 1107185"/>
                <a:gd name="connsiteX151" fmla="*/ 4212003 w 5704057"/>
                <a:gd name="connsiteY151" fmla="*/ 1080461 h 1107185"/>
                <a:gd name="connsiteX152" fmla="*/ 4249173 w 5704057"/>
                <a:gd name="connsiteY152" fmla="*/ 1092364 h 1107185"/>
                <a:gd name="connsiteX153" fmla="*/ 4288015 w 5704057"/>
                <a:gd name="connsiteY153" fmla="*/ 1092991 h 1107185"/>
                <a:gd name="connsiteX154" fmla="*/ 4326230 w 5704057"/>
                <a:gd name="connsiteY154" fmla="*/ 1094244 h 1107185"/>
                <a:gd name="connsiteX155" fmla="*/ 4359850 w 5704057"/>
                <a:gd name="connsiteY155" fmla="*/ 1083385 h 1107185"/>
                <a:gd name="connsiteX156" fmla="*/ 4399319 w 5704057"/>
                <a:gd name="connsiteY156" fmla="*/ 1092991 h 1107185"/>
                <a:gd name="connsiteX157" fmla="*/ 4413728 w 5704057"/>
                <a:gd name="connsiteY157" fmla="*/ 1097794 h 1107185"/>
                <a:gd name="connsiteX158" fmla="*/ 4438786 w 5704057"/>
                <a:gd name="connsiteY158" fmla="*/ 1074405 h 1107185"/>
                <a:gd name="connsiteX159" fmla="*/ 4466978 w 5704057"/>
                <a:gd name="connsiteY159" fmla="*/ 1095288 h 1107185"/>
                <a:gd name="connsiteX160" fmla="*/ 4487234 w 5704057"/>
                <a:gd name="connsiteY160" fmla="*/ 1086935 h 1107185"/>
                <a:gd name="connsiteX161" fmla="*/ 4515425 w 5704057"/>
                <a:gd name="connsiteY161" fmla="*/ 1095914 h 1107185"/>
                <a:gd name="connsiteX162" fmla="*/ 4534010 w 5704057"/>
                <a:gd name="connsiteY162" fmla="*/ 1101344 h 1107185"/>
                <a:gd name="connsiteX163" fmla="*/ 4572226 w 5704057"/>
                <a:gd name="connsiteY163" fmla="*/ 1086308 h 1107185"/>
                <a:gd name="connsiteX164" fmla="*/ 4587888 w 5704057"/>
                <a:gd name="connsiteY164" fmla="*/ 1097167 h 1107185"/>
                <a:gd name="connsiteX165" fmla="*/ 4609397 w 5704057"/>
                <a:gd name="connsiteY165" fmla="*/ 1079208 h 1107185"/>
                <a:gd name="connsiteX166" fmla="*/ 4655547 w 5704057"/>
                <a:gd name="connsiteY166" fmla="*/ 1092991 h 1107185"/>
                <a:gd name="connsiteX167" fmla="*/ 4678309 w 5704057"/>
                <a:gd name="connsiteY167" fmla="*/ 1089441 h 1107185"/>
                <a:gd name="connsiteX168" fmla="*/ 4690838 w 5704057"/>
                <a:gd name="connsiteY168" fmla="*/ 1096123 h 1107185"/>
                <a:gd name="connsiteX169" fmla="*/ 4715480 w 5704057"/>
                <a:gd name="connsiteY169" fmla="*/ 1091320 h 1107185"/>
                <a:gd name="connsiteX170" fmla="*/ 4732812 w 5704057"/>
                <a:gd name="connsiteY170" fmla="*/ 1101552 h 1107185"/>
                <a:gd name="connsiteX171" fmla="*/ 4838686 w 5704057"/>
                <a:gd name="connsiteY171" fmla="*/ 1080670 h 1107185"/>
                <a:gd name="connsiteX172" fmla="*/ 4875231 w 5704057"/>
                <a:gd name="connsiteY172" fmla="*/ 1106982 h 1107185"/>
                <a:gd name="connsiteX173" fmla="*/ 4896740 w 5704057"/>
                <a:gd name="connsiteY173" fmla="*/ 1090276 h 1107185"/>
                <a:gd name="connsiteX174" fmla="*/ 4936834 w 5704057"/>
                <a:gd name="connsiteY174" fmla="*/ 1093826 h 1107185"/>
                <a:gd name="connsiteX175" fmla="*/ 4963773 w 5704057"/>
                <a:gd name="connsiteY175" fmla="*/ 1087770 h 1107185"/>
                <a:gd name="connsiteX176" fmla="*/ 4996140 w 5704057"/>
                <a:gd name="connsiteY176" fmla="*/ 1094452 h 1107185"/>
                <a:gd name="connsiteX177" fmla="*/ 5025376 w 5704057"/>
                <a:gd name="connsiteY177" fmla="*/ 1090276 h 1107185"/>
                <a:gd name="connsiteX178" fmla="*/ 5070900 w 5704057"/>
                <a:gd name="connsiteY178" fmla="*/ 1083593 h 1107185"/>
                <a:gd name="connsiteX179" fmla="*/ 5112247 w 5704057"/>
                <a:gd name="connsiteY179" fmla="*/ 1091320 h 1107185"/>
                <a:gd name="connsiteX180" fmla="*/ 5170927 w 5704057"/>
                <a:gd name="connsiteY180" fmla="*/ 1091320 h 1107185"/>
                <a:gd name="connsiteX181" fmla="*/ 5190766 w 5704057"/>
                <a:gd name="connsiteY181" fmla="*/ 1087770 h 1107185"/>
                <a:gd name="connsiteX182" fmla="*/ 5220001 w 5704057"/>
                <a:gd name="connsiteY182" fmla="*/ 1093826 h 1107185"/>
                <a:gd name="connsiteX183" fmla="*/ 5254666 w 5704057"/>
                <a:gd name="connsiteY183" fmla="*/ 1089023 h 1107185"/>
                <a:gd name="connsiteX184" fmla="*/ 5283901 w 5704057"/>
                <a:gd name="connsiteY184" fmla="*/ 1078164 h 1107185"/>
                <a:gd name="connsiteX185" fmla="*/ 5329425 w 5704057"/>
                <a:gd name="connsiteY185" fmla="*/ 1099673 h 1107185"/>
                <a:gd name="connsiteX186" fmla="*/ 5372026 w 5704057"/>
                <a:gd name="connsiteY186" fmla="*/ 1086517 h 1107185"/>
                <a:gd name="connsiteX187" fmla="*/ 5397711 w 5704057"/>
                <a:gd name="connsiteY187" fmla="*/ 1096749 h 1107185"/>
                <a:gd name="connsiteX188" fmla="*/ 5415670 w 5704057"/>
                <a:gd name="connsiteY188" fmla="*/ 1091320 h 1107185"/>
                <a:gd name="connsiteX189" fmla="*/ 5433003 w 5704057"/>
                <a:gd name="connsiteY189" fmla="*/ 1094870 h 1107185"/>
                <a:gd name="connsiteX190" fmla="*/ 5450335 w 5704057"/>
                <a:gd name="connsiteY190" fmla="*/ 1078790 h 1107185"/>
                <a:gd name="connsiteX191" fmla="*/ 5470174 w 5704057"/>
                <a:gd name="connsiteY191" fmla="*/ 1087143 h 1107185"/>
                <a:gd name="connsiteX192" fmla="*/ 5499409 w 5704057"/>
                <a:gd name="connsiteY192" fmla="*/ 1084220 h 1107185"/>
                <a:gd name="connsiteX193" fmla="*/ 5520292 w 5704057"/>
                <a:gd name="connsiteY193" fmla="*/ 1096749 h 1107185"/>
                <a:gd name="connsiteX194" fmla="*/ 5540130 w 5704057"/>
                <a:gd name="connsiteY194" fmla="*/ 1098629 h 1107185"/>
                <a:gd name="connsiteX195" fmla="*/ 5551406 w 5704057"/>
                <a:gd name="connsiteY195" fmla="*/ 1090902 h 1107185"/>
                <a:gd name="connsiteX196" fmla="*/ 5566442 w 5704057"/>
                <a:gd name="connsiteY196" fmla="*/ 1101135 h 1107185"/>
                <a:gd name="connsiteX197" fmla="*/ 5575421 w 5704057"/>
                <a:gd name="connsiteY197" fmla="*/ 1090902 h 1107185"/>
                <a:gd name="connsiteX198" fmla="*/ 5597557 w 5704057"/>
                <a:gd name="connsiteY198" fmla="*/ 1094452 h 1107185"/>
                <a:gd name="connsiteX199" fmla="*/ 5606536 w 5704057"/>
                <a:gd name="connsiteY199" fmla="*/ 1089023 h 1107185"/>
                <a:gd name="connsiteX200" fmla="*/ 5620945 w 5704057"/>
                <a:gd name="connsiteY200" fmla="*/ 1096749 h 1107185"/>
                <a:gd name="connsiteX201" fmla="*/ 5634102 w 5704057"/>
                <a:gd name="connsiteY201" fmla="*/ 1085891 h 1107185"/>
                <a:gd name="connsiteX202" fmla="*/ 5640157 w 5704057"/>
                <a:gd name="connsiteY202" fmla="*/ 1099673 h 1107185"/>
                <a:gd name="connsiteX203" fmla="*/ 5654566 w 5704057"/>
                <a:gd name="connsiteY203" fmla="*/ 1083593 h 1107185"/>
                <a:gd name="connsiteX204" fmla="*/ 5675448 w 5704057"/>
                <a:gd name="connsiteY204" fmla="*/ 1091320 h 1107185"/>
                <a:gd name="connsiteX205" fmla="*/ 5692155 w 5704057"/>
                <a:gd name="connsiteY205" fmla="*/ 1090693 h 1107185"/>
                <a:gd name="connsiteX206" fmla="*/ 5704057 w 5704057"/>
                <a:gd name="connsiteY206" fmla="*/ 1090067 h 110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5704057" h="1107185">
                  <a:moveTo>
                    <a:pt x="0" y="0"/>
                  </a:moveTo>
                  <a:cubicBezTo>
                    <a:pt x="835" y="77056"/>
                    <a:pt x="2715" y="142001"/>
                    <a:pt x="4594" y="191075"/>
                  </a:cubicBezTo>
                  <a:cubicBezTo>
                    <a:pt x="8144" y="279826"/>
                    <a:pt x="9815" y="325558"/>
                    <a:pt x="17124" y="386744"/>
                  </a:cubicBezTo>
                  <a:cubicBezTo>
                    <a:pt x="25268" y="456700"/>
                    <a:pt x="30280" y="499718"/>
                    <a:pt x="41974" y="540439"/>
                  </a:cubicBezTo>
                  <a:cubicBezTo>
                    <a:pt x="44271" y="548375"/>
                    <a:pt x="50953" y="570510"/>
                    <a:pt x="55965" y="600999"/>
                  </a:cubicBezTo>
                  <a:cubicBezTo>
                    <a:pt x="60142" y="625640"/>
                    <a:pt x="59724" y="636081"/>
                    <a:pt x="62230" y="653831"/>
                  </a:cubicBezTo>
                  <a:cubicBezTo>
                    <a:pt x="65362" y="677846"/>
                    <a:pt x="69539" y="685782"/>
                    <a:pt x="87080" y="740703"/>
                  </a:cubicBezTo>
                  <a:cubicBezTo>
                    <a:pt x="110260" y="813165"/>
                    <a:pt x="110886" y="823815"/>
                    <a:pt x="125922" y="855556"/>
                  </a:cubicBezTo>
                  <a:cubicBezTo>
                    <a:pt x="143672" y="893563"/>
                    <a:pt x="155157" y="905257"/>
                    <a:pt x="160169" y="909851"/>
                  </a:cubicBezTo>
                  <a:cubicBezTo>
                    <a:pt x="173325" y="922380"/>
                    <a:pt x="181260" y="924260"/>
                    <a:pt x="205275" y="945560"/>
                  </a:cubicBezTo>
                  <a:cubicBezTo>
                    <a:pt x="221146" y="959760"/>
                    <a:pt x="220102" y="961013"/>
                    <a:pt x="233258" y="971872"/>
                  </a:cubicBezTo>
                  <a:cubicBezTo>
                    <a:pt x="241193" y="978554"/>
                    <a:pt x="256855" y="991502"/>
                    <a:pt x="279826" y="1002987"/>
                  </a:cubicBezTo>
                  <a:cubicBezTo>
                    <a:pt x="293399" y="1009878"/>
                    <a:pt x="310523" y="1018231"/>
                    <a:pt x="334120" y="1021572"/>
                  </a:cubicBezTo>
                  <a:cubicBezTo>
                    <a:pt x="344144" y="1023034"/>
                    <a:pt x="370456" y="1026793"/>
                    <a:pt x="400944" y="1018440"/>
                  </a:cubicBezTo>
                  <a:cubicBezTo>
                    <a:pt x="413474" y="1015099"/>
                    <a:pt x="419321" y="1011758"/>
                    <a:pt x="428927" y="1013846"/>
                  </a:cubicBezTo>
                  <a:cubicBezTo>
                    <a:pt x="443962" y="1017187"/>
                    <a:pt x="446677" y="1029299"/>
                    <a:pt x="460042" y="1040158"/>
                  </a:cubicBezTo>
                  <a:cubicBezTo>
                    <a:pt x="482804" y="1058952"/>
                    <a:pt x="515172" y="1056237"/>
                    <a:pt x="540857" y="1054149"/>
                  </a:cubicBezTo>
                  <a:cubicBezTo>
                    <a:pt x="555475" y="1052896"/>
                    <a:pt x="573434" y="1051434"/>
                    <a:pt x="595152" y="1043290"/>
                  </a:cubicBezTo>
                  <a:cubicBezTo>
                    <a:pt x="612066" y="1037025"/>
                    <a:pt x="621672" y="1030343"/>
                    <a:pt x="633993" y="1033893"/>
                  </a:cubicBezTo>
                  <a:cubicBezTo>
                    <a:pt x="643599" y="1036817"/>
                    <a:pt x="644643" y="1042664"/>
                    <a:pt x="657381" y="1052479"/>
                  </a:cubicBezTo>
                  <a:cubicBezTo>
                    <a:pt x="658634" y="1053523"/>
                    <a:pt x="675132" y="1066052"/>
                    <a:pt x="696223" y="1071064"/>
                  </a:cubicBezTo>
                  <a:cubicBezTo>
                    <a:pt x="720238" y="1076911"/>
                    <a:pt x="744879" y="1071690"/>
                    <a:pt x="755320" y="1069602"/>
                  </a:cubicBezTo>
                  <a:cubicBezTo>
                    <a:pt x="767641" y="1067096"/>
                    <a:pt x="777665" y="1063546"/>
                    <a:pt x="789568" y="1068140"/>
                  </a:cubicBezTo>
                  <a:cubicBezTo>
                    <a:pt x="798756" y="1071690"/>
                    <a:pt x="798547" y="1076076"/>
                    <a:pt x="805021" y="1077538"/>
                  </a:cubicBezTo>
                  <a:cubicBezTo>
                    <a:pt x="822353" y="1080879"/>
                    <a:pt x="831750" y="1052061"/>
                    <a:pt x="851589" y="1052687"/>
                  </a:cubicBezTo>
                  <a:cubicBezTo>
                    <a:pt x="860359" y="1052896"/>
                    <a:pt x="858898" y="1058534"/>
                    <a:pt x="882704" y="1071273"/>
                  </a:cubicBezTo>
                  <a:cubicBezTo>
                    <a:pt x="899618" y="1080252"/>
                    <a:pt x="909851" y="1085682"/>
                    <a:pt x="920083" y="1082132"/>
                  </a:cubicBezTo>
                  <a:cubicBezTo>
                    <a:pt x="929272" y="1078790"/>
                    <a:pt x="931360" y="1070438"/>
                    <a:pt x="938669" y="1071273"/>
                  </a:cubicBezTo>
                  <a:cubicBezTo>
                    <a:pt x="945560" y="1071899"/>
                    <a:pt x="945769" y="1079626"/>
                    <a:pt x="954122" y="1082132"/>
                  </a:cubicBezTo>
                  <a:cubicBezTo>
                    <a:pt x="961013" y="1084220"/>
                    <a:pt x="967904" y="1081088"/>
                    <a:pt x="978972" y="1075867"/>
                  </a:cubicBezTo>
                  <a:cubicBezTo>
                    <a:pt x="989831" y="1070855"/>
                    <a:pt x="990666" y="1068140"/>
                    <a:pt x="996096" y="1068140"/>
                  </a:cubicBezTo>
                  <a:cubicBezTo>
                    <a:pt x="1005075" y="1068349"/>
                    <a:pt x="1006119" y="1076285"/>
                    <a:pt x="1014681" y="1077538"/>
                  </a:cubicBezTo>
                  <a:cubicBezTo>
                    <a:pt x="1026584" y="1079208"/>
                    <a:pt x="1030343" y="1064382"/>
                    <a:pt x="1045796" y="1063546"/>
                  </a:cubicBezTo>
                  <a:cubicBezTo>
                    <a:pt x="1052478" y="1063129"/>
                    <a:pt x="1058117" y="1065635"/>
                    <a:pt x="1067514" y="1069811"/>
                  </a:cubicBezTo>
                  <a:cubicBezTo>
                    <a:pt x="1079626" y="1075032"/>
                    <a:pt x="1079417" y="1078164"/>
                    <a:pt x="1086099" y="1079208"/>
                  </a:cubicBezTo>
                  <a:cubicBezTo>
                    <a:pt x="1097794" y="1080670"/>
                    <a:pt x="1102179" y="1071690"/>
                    <a:pt x="1110950" y="1074614"/>
                  </a:cubicBezTo>
                  <a:cubicBezTo>
                    <a:pt x="1118885" y="1077120"/>
                    <a:pt x="1118050" y="1085264"/>
                    <a:pt x="1124941" y="1087143"/>
                  </a:cubicBezTo>
                  <a:cubicBezTo>
                    <a:pt x="1133712" y="1089232"/>
                    <a:pt x="1138306" y="1076911"/>
                    <a:pt x="1151253" y="1073152"/>
                  </a:cubicBezTo>
                  <a:cubicBezTo>
                    <a:pt x="1163782" y="1069602"/>
                    <a:pt x="1167750" y="1078790"/>
                    <a:pt x="1188633" y="1082549"/>
                  </a:cubicBezTo>
                  <a:cubicBezTo>
                    <a:pt x="1208262" y="1086099"/>
                    <a:pt x="1226430" y="1081505"/>
                    <a:pt x="1241465" y="1077955"/>
                  </a:cubicBezTo>
                  <a:cubicBezTo>
                    <a:pt x="1261721" y="1072943"/>
                    <a:pt x="1267151" y="1067932"/>
                    <a:pt x="1275713" y="1071690"/>
                  </a:cubicBezTo>
                  <a:cubicBezTo>
                    <a:pt x="1286780" y="1076702"/>
                    <a:pt x="1285318" y="1088814"/>
                    <a:pt x="1297430" y="1093408"/>
                  </a:cubicBezTo>
                  <a:cubicBezTo>
                    <a:pt x="1303904" y="1095914"/>
                    <a:pt x="1310169" y="1094661"/>
                    <a:pt x="1322281" y="1091947"/>
                  </a:cubicBezTo>
                  <a:cubicBezTo>
                    <a:pt x="1338360" y="1088396"/>
                    <a:pt x="1341284" y="1083593"/>
                    <a:pt x="1351725" y="1084220"/>
                  </a:cubicBezTo>
                  <a:cubicBezTo>
                    <a:pt x="1360704" y="1084638"/>
                    <a:pt x="1360495" y="1088396"/>
                    <a:pt x="1370310" y="1090485"/>
                  </a:cubicBezTo>
                  <a:cubicBezTo>
                    <a:pt x="1388060" y="1094035"/>
                    <a:pt x="1393072" y="1083385"/>
                    <a:pt x="1416878" y="1082758"/>
                  </a:cubicBezTo>
                  <a:cubicBezTo>
                    <a:pt x="1431914" y="1082341"/>
                    <a:pt x="1434628" y="1086517"/>
                    <a:pt x="1443190" y="1082758"/>
                  </a:cubicBezTo>
                  <a:cubicBezTo>
                    <a:pt x="1453214" y="1078373"/>
                    <a:pt x="1455093" y="1070229"/>
                    <a:pt x="1463446" y="1068767"/>
                  </a:cubicBezTo>
                  <a:cubicBezTo>
                    <a:pt x="1469711" y="1067723"/>
                    <a:pt x="1471590" y="1073152"/>
                    <a:pt x="1483702" y="1078164"/>
                  </a:cubicBezTo>
                  <a:cubicBezTo>
                    <a:pt x="1489132" y="1080461"/>
                    <a:pt x="1493517" y="1081088"/>
                    <a:pt x="1502288" y="1082758"/>
                  </a:cubicBezTo>
                  <a:cubicBezTo>
                    <a:pt x="1522126" y="1086517"/>
                    <a:pt x="1524841" y="1083802"/>
                    <a:pt x="1539667" y="1087352"/>
                  </a:cubicBezTo>
                  <a:cubicBezTo>
                    <a:pt x="1553032" y="1090693"/>
                    <a:pt x="1551779" y="1093199"/>
                    <a:pt x="1559924" y="1093617"/>
                  </a:cubicBezTo>
                  <a:cubicBezTo>
                    <a:pt x="1573915" y="1094244"/>
                    <a:pt x="1577674" y="1086726"/>
                    <a:pt x="1589368" y="1089023"/>
                  </a:cubicBezTo>
                  <a:cubicBezTo>
                    <a:pt x="1598974" y="1090902"/>
                    <a:pt x="1600853" y="1096541"/>
                    <a:pt x="1607953" y="1095288"/>
                  </a:cubicBezTo>
                  <a:cubicBezTo>
                    <a:pt x="1615053" y="1094035"/>
                    <a:pt x="1614844" y="1087979"/>
                    <a:pt x="1621944" y="1085891"/>
                  </a:cubicBezTo>
                  <a:cubicBezTo>
                    <a:pt x="1632595" y="1082967"/>
                    <a:pt x="1638650" y="1095079"/>
                    <a:pt x="1648257" y="1092155"/>
                  </a:cubicBezTo>
                  <a:cubicBezTo>
                    <a:pt x="1656192" y="1089649"/>
                    <a:pt x="1654939" y="1080461"/>
                    <a:pt x="1663709" y="1078164"/>
                  </a:cubicBezTo>
                  <a:cubicBezTo>
                    <a:pt x="1671645" y="1076285"/>
                    <a:pt x="1682295" y="1081296"/>
                    <a:pt x="1682295" y="1081296"/>
                  </a:cubicBezTo>
                  <a:cubicBezTo>
                    <a:pt x="1687725" y="1081088"/>
                    <a:pt x="1695242" y="1080879"/>
                    <a:pt x="1704013" y="1081296"/>
                  </a:cubicBezTo>
                  <a:cubicBezTo>
                    <a:pt x="1721554" y="1082132"/>
                    <a:pt x="1734710" y="1084846"/>
                    <a:pt x="1739722" y="1085891"/>
                  </a:cubicBezTo>
                  <a:cubicBezTo>
                    <a:pt x="1754757" y="1089232"/>
                    <a:pt x="1754340" y="1090902"/>
                    <a:pt x="1766034" y="1093617"/>
                  </a:cubicBezTo>
                  <a:cubicBezTo>
                    <a:pt x="1778355" y="1096332"/>
                    <a:pt x="1814272" y="1104685"/>
                    <a:pt x="1832858" y="1087352"/>
                  </a:cubicBezTo>
                  <a:cubicBezTo>
                    <a:pt x="1838705" y="1081923"/>
                    <a:pt x="1839958" y="1076493"/>
                    <a:pt x="1846849" y="1074823"/>
                  </a:cubicBezTo>
                  <a:cubicBezTo>
                    <a:pt x="1855202" y="1072735"/>
                    <a:pt x="1859796" y="1078999"/>
                    <a:pt x="1870237" y="1082549"/>
                  </a:cubicBezTo>
                  <a:cubicBezTo>
                    <a:pt x="1889658" y="1089232"/>
                    <a:pt x="1896550" y="1075032"/>
                    <a:pt x="1916806" y="1079417"/>
                  </a:cubicBezTo>
                  <a:cubicBezTo>
                    <a:pt x="1936435" y="1083802"/>
                    <a:pt x="1937479" y="1098629"/>
                    <a:pt x="1952515" y="1098002"/>
                  </a:cubicBezTo>
                  <a:cubicBezTo>
                    <a:pt x="1967759" y="1097376"/>
                    <a:pt x="1972771" y="1081923"/>
                    <a:pt x="1985091" y="1084429"/>
                  </a:cubicBezTo>
                  <a:cubicBezTo>
                    <a:pt x="1996159" y="1086517"/>
                    <a:pt x="1995533" y="1099673"/>
                    <a:pt x="2005347" y="1101761"/>
                  </a:cubicBezTo>
                  <a:cubicBezTo>
                    <a:pt x="2021636" y="1105311"/>
                    <a:pt x="2034374" y="1072526"/>
                    <a:pt x="2053168" y="1075449"/>
                  </a:cubicBezTo>
                  <a:cubicBezTo>
                    <a:pt x="2063192" y="1076911"/>
                    <a:pt x="2063192" y="1086726"/>
                    <a:pt x="2074677" y="1088605"/>
                  </a:cubicBezTo>
                  <a:cubicBezTo>
                    <a:pt x="2087833" y="1090693"/>
                    <a:pt x="2091592" y="1078582"/>
                    <a:pt x="2108298" y="1077329"/>
                  </a:cubicBezTo>
                  <a:cubicBezTo>
                    <a:pt x="2122081" y="1076285"/>
                    <a:pt x="2121245" y="1084429"/>
                    <a:pt x="2142963" y="1087561"/>
                  </a:cubicBezTo>
                  <a:cubicBezTo>
                    <a:pt x="2159878" y="1089858"/>
                    <a:pt x="2166769" y="1085891"/>
                    <a:pt x="2177002" y="1092364"/>
                  </a:cubicBezTo>
                  <a:cubicBezTo>
                    <a:pt x="2184102" y="1096958"/>
                    <a:pt x="2185981" y="1101970"/>
                    <a:pt x="2190158" y="1101344"/>
                  </a:cubicBezTo>
                  <a:cubicBezTo>
                    <a:pt x="2198093" y="1100299"/>
                    <a:pt x="2196631" y="1082758"/>
                    <a:pt x="2206237" y="1078582"/>
                  </a:cubicBezTo>
                  <a:cubicBezTo>
                    <a:pt x="2214381" y="1075032"/>
                    <a:pt x="2220229" y="1085473"/>
                    <a:pt x="2237979" y="1090485"/>
                  </a:cubicBezTo>
                  <a:cubicBezTo>
                    <a:pt x="2252805" y="1094661"/>
                    <a:pt x="2265961" y="1092364"/>
                    <a:pt x="2281623" y="1089232"/>
                  </a:cubicBezTo>
                  <a:cubicBezTo>
                    <a:pt x="2306682" y="1084429"/>
                    <a:pt x="2309188" y="1077329"/>
                    <a:pt x="2321091" y="1080252"/>
                  </a:cubicBezTo>
                  <a:cubicBezTo>
                    <a:pt x="2336962" y="1084011"/>
                    <a:pt x="2338006" y="1097585"/>
                    <a:pt x="2352832" y="1098211"/>
                  </a:cubicBezTo>
                  <a:cubicBezTo>
                    <a:pt x="2364318" y="1098838"/>
                    <a:pt x="2368077" y="1090902"/>
                    <a:pt x="2379771" y="1093408"/>
                  </a:cubicBezTo>
                  <a:cubicBezTo>
                    <a:pt x="2389377" y="1095497"/>
                    <a:pt x="2390630" y="1101761"/>
                    <a:pt x="2397730" y="1101135"/>
                  </a:cubicBezTo>
                  <a:cubicBezTo>
                    <a:pt x="2406501" y="1100508"/>
                    <a:pt x="2407545" y="1090902"/>
                    <a:pt x="2417568" y="1087352"/>
                  </a:cubicBezTo>
                  <a:cubicBezTo>
                    <a:pt x="2426130" y="1084220"/>
                    <a:pt x="2431559" y="1089023"/>
                    <a:pt x="2444507" y="1092155"/>
                  </a:cubicBezTo>
                  <a:cubicBezTo>
                    <a:pt x="2463719" y="1096958"/>
                    <a:pt x="2480633" y="1093617"/>
                    <a:pt x="2490657" y="1091529"/>
                  </a:cubicBezTo>
                  <a:cubicBezTo>
                    <a:pt x="2514881" y="1086726"/>
                    <a:pt x="2522607" y="1076493"/>
                    <a:pt x="2534301" y="1081923"/>
                  </a:cubicBezTo>
                  <a:cubicBezTo>
                    <a:pt x="2541402" y="1085264"/>
                    <a:pt x="2540357" y="1089858"/>
                    <a:pt x="2549963" y="1094452"/>
                  </a:cubicBezTo>
                  <a:cubicBezTo>
                    <a:pt x="2551843" y="1095288"/>
                    <a:pt x="2563746" y="1100926"/>
                    <a:pt x="2577528" y="1097376"/>
                  </a:cubicBezTo>
                  <a:cubicBezTo>
                    <a:pt x="2588387" y="1094661"/>
                    <a:pt x="2589431" y="1088814"/>
                    <a:pt x="2596740" y="1089649"/>
                  </a:cubicBezTo>
                  <a:cubicBezTo>
                    <a:pt x="2605929" y="1090485"/>
                    <a:pt x="2609061" y="1100091"/>
                    <a:pt x="2615326" y="1098629"/>
                  </a:cubicBezTo>
                  <a:cubicBezTo>
                    <a:pt x="2620964" y="1097376"/>
                    <a:pt x="2621381" y="1088605"/>
                    <a:pt x="2626185" y="1088396"/>
                  </a:cubicBezTo>
                  <a:cubicBezTo>
                    <a:pt x="2630987" y="1088188"/>
                    <a:pt x="2632032" y="1097376"/>
                    <a:pt x="2638087" y="1098629"/>
                  </a:cubicBezTo>
                  <a:cubicBezTo>
                    <a:pt x="2645605" y="1100299"/>
                    <a:pt x="2648738" y="1086726"/>
                    <a:pt x="2661476" y="1083593"/>
                  </a:cubicBezTo>
                  <a:cubicBezTo>
                    <a:pt x="2672961" y="1080670"/>
                    <a:pt x="2678600" y="1089858"/>
                    <a:pt x="2688414" y="1085473"/>
                  </a:cubicBezTo>
                  <a:cubicBezTo>
                    <a:pt x="2695514" y="1082132"/>
                    <a:pt x="2695723" y="1075867"/>
                    <a:pt x="2701570" y="1075240"/>
                  </a:cubicBezTo>
                  <a:cubicBezTo>
                    <a:pt x="2708253" y="1074614"/>
                    <a:pt x="2709297" y="1082549"/>
                    <a:pt x="2717650" y="1084846"/>
                  </a:cubicBezTo>
                  <a:cubicBezTo>
                    <a:pt x="2729344" y="1087979"/>
                    <a:pt x="2736653" y="1075240"/>
                    <a:pt x="2747512" y="1078790"/>
                  </a:cubicBezTo>
                  <a:cubicBezTo>
                    <a:pt x="2753568" y="1080670"/>
                    <a:pt x="2752315" y="1084846"/>
                    <a:pt x="2758371" y="1088396"/>
                  </a:cubicBezTo>
                  <a:cubicBezTo>
                    <a:pt x="2772571" y="1096541"/>
                    <a:pt x="2787606" y="1077955"/>
                    <a:pt x="2805148" y="1083593"/>
                  </a:cubicBezTo>
                  <a:cubicBezTo>
                    <a:pt x="2818512" y="1087979"/>
                    <a:pt x="2816424" y="1100926"/>
                    <a:pt x="2828536" y="1103432"/>
                  </a:cubicBezTo>
                  <a:cubicBezTo>
                    <a:pt x="2842318" y="1106147"/>
                    <a:pt x="2847539" y="1089649"/>
                    <a:pt x="2868004" y="1088396"/>
                  </a:cubicBezTo>
                  <a:cubicBezTo>
                    <a:pt x="2882204" y="1087561"/>
                    <a:pt x="2882830" y="1095288"/>
                    <a:pt x="2895569" y="1093199"/>
                  </a:cubicBezTo>
                  <a:cubicBezTo>
                    <a:pt x="2912901" y="1090276"/>
                    <a:pt x="2920001" y="1074196"/>
                    <a:pt x="2931487" y="1077538"/>
                  </a:cubicBezTo>
                  <a:cubicBezTo>
                    <a:pt x="2936916" y="1079208"/>
                    <a:pt x="2937543" y="1083176"/>
                    <a:pt x="2943390" y="1083593"/>
                  </a:cubicBezTo>
                  <a:cubicBezTo>
                    <a:pt x="2951116" y="1084011"/>
                    <a:pt x="2954040" y="1077120"/>
                    <a:pt x="2959469" y="1078164"/>
                  </a:cubicBezTo>
                  <a:cubicBezTo>
                    <a:pt x="2965734" y="1079417"/>
                    <a:pt x="2964481" y="1089023"/>
                    <a:pt x="2971372" y="1094870"/>
                  </a:cubicBezTo>
                  <a:cubicBezTo>
                    <a:pt x="2979725" y="1101970"/>
                    <a:pt x="2988287" y="1094244"/>
                    <a:pt x="3009587" y="1096123"/>
                  </a:cubicBezTo>
                  <a:cubicBezTo>
                    <a:pt x="3030887" y="1098002"/>
                    <a:pt x="3036317" y="1106564"/>
                    <a:pt x="3046758" y="1101552"/>
                  </a:cubicBezTo>
                  <a:cubicBezTo>
                    <a:pt x="3054693" y="1097585"/>
                    <a:pt x="3056155" y="1090276"/>
                    <a:pt x="3064717" y="1089649"/>
                  </a:cubicBezTo>
                  <a:cubicBezTo>
                    <a:pt x="3070773" y="1089232"/>
                    <a:pt x="3072861" y="1092782"/>
                    <a:pt x="3079126" y="1091529"/>
                  </a:cubicBezTo>
                  <a:cubicBezTo>
                    <a:pt x="3085600" y="1090276"/>
                    <a:pt x="3086017" y="1085891"/>
                    <a:pt x="3091656" y="1084846"/>
                  </a:cubicBezTo>
                  <a:cubicBezTo>
                    <a:pt x="3097920" y="1083802"/>
                    <a:pt x="3099800" y="1088605"/>
                    <a:pt x="3107735" y="1090902"/>
                  </a:cubicBezTo>
                  <a:cubicBezTo>
                    <a:pt x="3116297" y="1093408"/>
                    <a:pt x="3124024" y="1090693"/>
                    <a:pt x="3138223" y="1086099"/>
                  </a:cubicBezTo>
                  <a:cubicBezTo>
                    <a:pt x="3149709" y="1082341"/>
                    <a:pt x="3149918" y="1080461"/>
                    <a:pt x="3156182" y="1080044"/>
                  </a:cubicBezTo>
                  <a:cubicBezTo>
                    <a:pt x="3164327" y="1079626"/>
                    <a:pt x="3165371" y="1082758"/>
                    <a:pt x="3178318" y="1085473"/>
                  </a:cubicBezTo>
                  <a:cubicBezTo>
                    <a:pt x="3189595" y="1087770"/>
                    <a:pt x="3190639" y="1085891"/>
                    <a:pt x="3203377" y="1088396"/>
                  </a:cubicBezTo>
                  <a:cubicBezTo>
                    <a:pt x="3215489" y="1090902"/>
                    <a:pt x="3213818" y="1092364"/>
                    <a:pt x="3221336" y="1093199"/>
                  </a:cubicBezTo>
                  <a:cubicBezTo>
                    <a:pt x="3234910" y="1094452"/>
                    <a:pt x="3240339" y="1089441"/>
                    <a:pt x="3248274" y="1093826"/>
                  </a:cubicBezTo>
                  <a:cubicBezTo>
                    <a:pt x="3253495" y="1096749"/>
                    <a:pt x="3252242" y="1099882"/>
                    <a:pt x="3256628" y="1101552"/>
                  </a:cubicBezTo>
                  <a:cubicBezTo>
                    <a:pt x="3265398" y="1105102"/>
                    <a:pt x="3272289" y="1093826"/>
                    <a:pt x="3288369" y="1089649"/>
                  </a:cubicBezTo>
                  <a:cubicBezTo>
                    <a:pt x="3299854" y="1086726"/>
                    <a:pt x="3299854" y="1091529"/>
                    <a:pt x="3321363" y="1090902"/>
                  </a:cubicBezTo>
                  <a:cubicBezTo>
                    <a:pt x="3333893" y="1090485"/>
                    <a:pt x="3333684" y="1088814"/>
                    <a:pt x="3354984" y="1086726"/>
                  </a:cubicBezTo>
                  <a:cubicBezTo>
                    <a:pt x="3370437" y="1085264"/>
                    <a:pt x="3377955" y="1084429"/>
                    <a:pt x="3385473" y="1085473"/>
                  </a:cubicBezTo>
                  <a:cubicBezTo>
                    <a:pt x="3397585" y="1087352"/>
                    <a:pt x="3397585" y="1090485"/>
                    <a:pt x="3414708" y="1094452"/>
                  </a:cubicBezTo>
                  <a:cubicBezTo>
                    <a:pt x="3428282" y="1097585"/>
                    <a:pt x="3435173" y="1099255"/>
                    <a:pt x="3443526" y="1097376"/>
                  </a:cubicBezTo>
                  <a:cubicBezTo>
                    <a:pt x="3456055" y="1094661"/>
                    <a:pt x="3458561" y="1087561"/>
                    <a:pt x="3466914" y="1089023"/>
                  </a:cubicBezTo>
                  <a:cubicBezTo>
                    <a:pt x="3476520" y="1090693"/>
                    <a:pt x="3476938" y="1100717"/>
                    <a:pt x="3485500" y="1102179"/>
                  </a:cubicBezTo>
                  <a:cubicBezTo>
                    <a:pt x="3496359" y="1104058"/>
                    <a:pt x="3499491" y="1088814"/>
                    <a:pt x="3515362" y="1084220"/>
                  </a:cubicBezTo>
                  <a:cubicBezTo>
                    <a:pt x="3532485" y="1079417"/>
                    <a:pt x="3541047" y="1093408"/>
                    <a:pt x="3557962" y="1087143"/>
                  </a:cubicBezTo>
                  <a:cubicBezTo>
                    <a:pt x="3568821" y="1083176"/>
                    <a:pt x="3567777" y="1076493"/>
                    <a:pt x="3577174" y="1074614"/>
                  </a:cubicBezTo>
                  <a:cubicBezTo>
                    <a:pt x="3589912" y="1072108"/>
                    <a:pt x="3596595" y="1083802"/>
                    <a:pt x="3615389" y="1090693"/>
                  </a:cubicBezTo>
                  <a:cubicBezTo>
                    <a:pt x="3621445" y="1092991"/>
                    <a:pt x="3633766" y="1093408"/>
                    <a:pt x="3658407" y="1094244"/>
                  </a:cubicBezTo>
                  <a:cubicBezTo>
                    <a:pt x="3685763" y="1095288"/>
                    <a:pt x="3699337" y="1095705"/>
                    <a:pt x="3714581" y="1093617"/>
                  </a:cubicBezTo>
                  <a:cubicBezTo>
                    <a:pt x="3731287" y="1091320"/>
                    <a:pt x="3733166" y="1089023"/>
                    <a:pt x="3743399" y="1090067"/>
                  </a:cubicBezTo>
                  <a:cubicBezTo>
                    <a:pt x="3753005" y="1090902"/>
                    <a:pt x="3762193" y="1094035"/>
                    <a:pt x="3768040" y="1088814"/>
                  </a:cubicBezTo>
                  <a:cubicBezTo>
                    <a:pt x="3770755" y="1086308"/>
                    <a:pt x="3770546" y="1084220"/>
                    <a:pt x="3773470" y="1082758"/>
                  </a:cubicBezTo>
                  <a:cubicBezTo>
                    <a:pt x="3778690" y="1080461"/>
                    <a:pt x="3783284" y="1086099"/>
                    <a:pt x="3790175" y="1087561"/>
                  </a:cubicBezTo>
                  <a:cubicBezTo>
                    <a:pt x="3802496" y="1090276"/>
                    <a:pt x="3807090" y="1076493"/>
                    <a:pt x="3820038" y="1076285"/>
                  </a:cubicBezTo>
                  <a:cubicBezTo>
                    <a:pt x="3836117" y="1075867"/>
                    <a:pt x="3839458" y="1096749"/>
                    <a:pt x="3856582" y="1097167"/>
                  </a:cubicBezTo>
                  <a:cubicBezTo>
                    <a:pt x="3869320" y="1097585"/>
                    <a:pt x="3872035" y="1086099"/>
                    <a:pt x="3885817" y="1087561"/>
                  </a:cubicBezTo>
                  <a:cubicBezTo>
                    <a:pt x="3896676" y="1088814"/>
                    <a:pt x="3899391" y="1096123"/>
                    <a:pt x="3909206" y="1094661"/>
                  </a:cubicBezTo>
                  <a:cubicBezTo>
                    <a:pt x="3917350" y="1093408"/>
                    <a:pt x="3918812" y="1087979"/>
                    <a:pt x="3926538" y="1087561"/>
                  </a:cubicBezTo>
                  <a:cubicBezTo>
                    <a:pt x="3934474" y="1087143"/>
                    <a:pt x="3937606" y="1092573"/>
                    <a:pt x="3944497" y="1095288"/>
                  </a:cubicBezTo>
                  <a:cubicBezTo>
                    <a:pt x="3965171" y="1103641"/>
                    <a:pt x="3983339" y="1073988"/>
                    <a:pt x="4004848" y="1080879"/>
                  </a:cubicBezTo>
                  <a:cubicBezTo>
                    <a:pt x="4016751" y="1084638"/>
                    <a:pt x="4016124" y="1095288"/>
                    <a:pt x="4028863" y="1098838"/>
                  </a:cubicBezTo>
                  <a:cubicBezTo>
                    <a:pt x="4042854" y="1102805"/>
                    <a:pt x="4048492" y="1086099"/>
                    <a:pt x="4066034" y="1087561"/>
                  </a:cubicBezTo>
                  <a:cubicBezTo>
                    <a:pt x="4076475" y="1088396"/>
                    <a:pt x="4077936" y="1094035"/>
                    <a:pt x="4091092" y="1094244"/>
                  </a:cubicBezTo>
                  <a:cubicBezTo>
                    <a:pt x="4098192" y="1094244"/>
                    <a:pt x="4098819" y="1092782"/>
                    <a:pt x="4110304" y="1092364"/>
                  </a:cubicBezTo>
                  <a:cubicBezTo>
                    <a:pt x="4120328" y="1092155"/>
                    <a:pt x="4121581" y="1093199"/>
                    <a:pt x="4128890" y="1092364"/>
                  </a:cubicBezTo>
                  <a:cubicBezTo>
                    <a:pt x="4137243" y="1091320"/>
                    <a:pt x="4137243" y="1089649"/>
                    <a:pt x="4145596" y="1088188"/>
                  </a:cubicBezTo>
                  <a:cubicBezTo>
                    <a:pt x="4152278" y="1087143"/>
                    <a:pt x="4157708" y="1087352"/>
                    <a:pt x="4168358" y="1088188"/>
                  </a:cubicBezTo>
                  <a:cubicBezTo>
                    <a:pt x="4184229" y="1089232"/>
                    <a:pt x="4184020" y="1090693"/>
                    <a:pt x="4189867" y="1090067"/>
                  </a:cubicBezTo>
                  <a:cubicBezTo>
                    <a:pt x="4201561" y="1088396"/>
                    <a:pt x="4202396" y="1082549"/>
                    <a:pt x="4212003" y="1080461"/>
                  </a:cubicBezTo>
                  <a:cubicBezTo>
                    <a:pt x="4224950" y="1077746"/>
                    <a:pt x="4228917" y="1087561"/>
                    <a:pt x="4249173" y="1092364"/>
                  </a:cubicBezTo>
                  <a:cubicBezTo>
                    <a:pt x="4259823" y="1094870"/>
                    <a:pt x="4258570" y="1092155"/>
                    <a:pt x="4288015" y="1092991"/>
                  </a:cubicBezTo>
                  <a:cubicBezTo>
                    <a:pt x="4314536" y="1093826"/>
                    <a:pt x="4315162" y="1096123"/>
                    <a:pt x="4326230" y="1094244"/>
                  </a:cubicBezTo>
                  <a:cubicBezTo>
                    <a:pt x="4345650" y="1090902"/>
                    <a:pt x="4344607" y="1083802"/>
                    <a:pt x="4359850" y="1083385"/>
                  </a:cubicBezTo>
                  <a:cubicBezTo>
                    <a:pt x="4375930" y="1083176"/>
                    <a:pt x="4394724" y="1090902"/>
                    <a:pt x="4399319" y="1092991"/>
                  </a:cubicBezTo>
                  <a:cubicBezTo>
                    <a:pt x="4407672" y="1096541"/>
                    <a:pt x="4409551" y="1098420"/>
                    <a:pt x="4413728" y="1097794"/>
                  </a:cubicBezTo>
                  <a:cubicBezTo>
                    <a:pt x="4426883" y="1095914"/>
                    <a:pt x="4428763" y="1075240"/>
                    <a:pt x="4438786" y="1074405"/>
                  </a:cubicBezTo>
                  <a:cubicBezTo>
                    <a:pt x="4449228" y="1073570"/>
                    <a:pt x="4453195" y="1094661"/>
                    <a:pt x="4466978" y="1095288"/>
                  </a:cubicBezTo>
                  <a:cubicBezTo>
                    <a:pt x="4475331" y="1095705"/>
                    <a:pt x="4476375" y="1087770"/>
                    <a:pt x="4487234" y="1086935"/>
                  </a:cubicBezTo>
                  <a:cubicBezTo>
                    <a:pt x="4494751" y="1086308"/>
                    <a:pt x="4497258" y="1089649"/>
                    <a:pt x="4515425" y="1095914"/>
                  </a:cubicBezTo>
                  <a:cubicBezTo>
                    <a:pt x="4525867" y="1099464"/>
                    <a:pt x="4531087" y="1101344"/>
                    <a:pt x="4534010" y="1101344"/>
                  </a:cubicBezTo>
                  <a:cubicBezTo>
                    <a:pt x="4552387" y="1101552"/>
                    <a:pt x="4559696" y="1083176"/>
                    <a:pt x="4572226" y="1086308"/>
                  </a:cubicBezTo>
                  <a:cubicBezTo>
                    <a:pt x="4580370" y="1088396"/>
                    <a:pt x="4580788" y="1096958"/>
                    <a:pt x="4587888" y="1097167"/>
                  </a:cubicBezTo>
                  <a:cubicBezTo>
                    <a:pt x="4597076" y="1097376"/>
                    <a:pt x="4598120" y="1082967"/>
                    <a:pt x="4609397" y="1079208"/>
                  </a:cubicBezTo>
                  <a:cubicBezTo>
                    <a:pt x="4624640" y="1073988"/>
                    <a:pt x="4634247" y="1096541"/>
                    <a:pt x="4655547" y="1092991"/>
                  </a:cubicBezTo>
                  <a:cubicBezTo>
                    <a:pt x="4664109" y="1091529"/>
                    <a:pt x="4669329" y="1086726"/>
                    <a:pt x="4678309" y="1089441"/>
                  </a:cubicBezTo>
                  <a:cubicBezTo>
                    <a:pt x="4684782" y="1091320"/>
                    <a:pt x="4684782" y="1094661"/>
                    <a:pt x="4690838" y="1096123"/>
                  </a:cubicBezTo>
                  <a:cubicBezTo>
                    <a:pt x="4700653" y="1098211"/>
                    <a:pt x="4705456" y="1090693"/>
                    <a:pt x="4715480" y="1091320"/>
                  </a:cubicBezTo>
                  <a:cubicBezTo>
                    <a:pt x="4723832" y="1091947"/>
                    <a:pt x="4727592" y="1098002"/>
                    <a:pt x="4732812" y="1101552"/>
                  </a:cubicBezTo>
                  <a:cubicBezTo>
                    <a:pt x="4758080" y="1118676"/>
                    <a:pt x="4803604" y="1066261"/>
                    <a:pt x="4838686" y="1080670"/>
                  </a:cubicBezTo>
                  <a:cubicBezTo>
                    <a:pt x="4857063" y="1088188"/>
                    <a:pt x="4861449" y="1109488"/>
                    <a:pt x="4875231" y="1106982"/>
                  </a:cubicBezTo>
                  <a:cubicBezTo>
                    <a:pt x="4884837" y="1105311"/>
                    <a:pt x="4884419" y="1094661"/>
                    <a:pt x="4896740" y="1090276"/>
                  </a:cubicBezTo>
                  <a:cubicBezTo>
                    <a:pt x="4910105" y="1085473"/>
                    <a:pt x="4915743" y="1095497"/>
                    <a:pt x="4936834" y="1093826"/>
                  </a:cubicBezTo>
                  <a:cubicBezTo>
                    <a:pt x="4951034" y="1092573"/>
                    <a:pt x="4950617" y="1087979"/>
                    <a:pt x="4963773" y="1087770"/>
                  </a:cubicBezTo>
                  <a:cubicBezTo>
                    <a:pt x="4977973" y="1087770"/>
                    <a:pt x="4981105" y="1093199"/>
                    <a:pt x="4996140" y="1094452"/>
                  </a:cubicBezTo>
                  <a:cubicBezTo>
                    <a:pt x="5003449" y="1095079"/>
                    <a:pt x="5005538" y="1093826"/>
                    <a:pt x="5025376" y="1090276"/>
                  </a:cubicBezTo>
                  <a:cubicBezTo>
                    <a:pt x="5049391" y="1085891"/>
                    <a:pt x="5061294" y="1083802"/>
                    <a:pt x="5070900" y="1083593"/>
                  </a:cubicBezTo>
                  <a:cubicBezTo>
                    <a:pt x="5088232" y="1083593"/>
                    <a:pt x="5084891" y="1087979"/>
                    <a:pt x="5112247" y="1091320"/>
                  </a:cubicBezTo>
                  <a:cubicBezTo>
                    <a:pt x="5134383" y="1094035"/>
                    <a:pt x="5151089" y="1096332"/>
                    <a:pt x="5170927" y="1091320"/>
                  </a:cubicBezTo>
                  <a:cubicBezTo>
                    <a:pt x="5177401" y="1089649"/>
                    <a:pt x="5182204" y="1087770"/>
                    <a:pt x="5190766" y="1087770"/>
                  </a:cubicBezTo>
                  <a:cubicBezTo>
                    <a:pt x="5203922" y="1087561"/>
                    <a:pt x="5207263" y="1092155"/>
                    <a:pt x="5220001" y="1093826"/>
                  </a:cubicBezTo>
                  <a:cubicBezTo>
                    <a:pt x="5232322" y="1095288"/>
                    <a:pt x="5241928" y="1092573"/>
                    <a:pt x="5254666" y="1089023"/>
                  </a:cubicBezTo>
                  <a:cubicBezTo>
                    <a:pt x="5275340" y="1083176"/>
                    <a:pt x="5274087" y="1078582"/>
                    <a:pt x="5283901" y="1078164"/>
                  </a:cubicBezTo>
                  <a:cubicBezTo>
                    <a:pt x="5304784" y="1077538"/>
                    <a:pt x="5308752" y="1098838"/>
                    <a:pt x="5329425" y="1099673"/>
                  </a:cubicBezTo>
                  <a:cubicBezTo>
                    <a:pt x="5348637" y="1100508"/>
                    <a:pt x="5354275" y="1082341"/>
                    <a:pt x="5372026" y="1086517"/>
                  </a:cubicBezTo>
                  <a:cubicBezTo>
                    <a:pt x="5383302" y="1089232"/>
                    <a:pt x="5386644" y="1098002"/>
                    <a:pt x="5397711" y="1096749"/>
                  </a:cubicBezTo>
                  <a:cubicBezTo>
                    <a:pt x="5405229" y="1095914"/>
                    <a:pt x="5407108" y="1091529"/>
                    <a:pt x="5415670" y="1091320"/>
                  </a:cubicBezTo>
                  <a:cubicBezTo>
                    <a:pt x="5425067" y="1091111"/>
                    <a:pt x="5426738" y="1096332"/>
                    <a:pt x="5433003" y="1094870"/>
                  </a:cubicBezTo>
                  <a:cubicBezTo>
                    <a:pt x="5442191" y="1092782"/>
                    <a:pt x="5441982" y="1080461"/>
                    <a:pt x="5450335" y="1078790"/>
                  </a:cubicBezTo>
                  <a:cubicBezTo>
                    <a:pt x="5457227" y="1077329"/>
                    <a:pt x="5459106" y="1084846"/>
                    <a:pt x="5470174" y="1087143"/>
                  </a:cubicBezTo>
                  <a:cubicBezTo>
                    <a:pt x="5483330" y="1090067"/>
                    <a:pt x="5487506" y="1081088"/>
                    <a:pt x="5499409" y="1084220"/>
                  </a:cubicBezTo>
                  <a:cubicBezTo>
                    <a:pt x="5508597" y="1086517"/>
                    <a:pt x="5507345" y="1091947"/>
                    <a:pt x="5520292" y="1096749"/>
                  </a:cubicBezTo>
                  <a:cubicBezTo>
                    <a:pt x="5525930" y="1098838"/>
                    <a:pt x="5533239" y="1101344"/>
                    <a:pt x="5540130" y="1098629"/>
                  </a:cubicBezTo>
                  <a:cubicBezTo>
                    <a:pt x="5546395" y="1095914"/>
                    <a:pt x="5547021" y="1090902"/>
                    <a:pt x="5551406" y="1090902"/>
                  </a:cubicBezTo>
                  <a:cubicBezTo>
                    <a:pt x="5558089" y="1090693"/>
                    <a:pt x="5561013" y="1101761"/>
                    <a:pt x="5566442" y="1101135"/>
                  </a:cubicBezTo>
                  <a:cubicBezTo>
                    <a:pt x="5570828" y="1100508"/>
                    <a:pt x="5569992" y="1093408"/>
                    <a:pt x="5575421" y="1090902"/>
                  </a:cubicBezTo>
                  <a:cubicBezTo>
                    <a:pt x="5582522" y="1087770"/>
                    <a:pt x="5588786" y="1097376"/>
                    <a:pt x="5597557" y="1094452"/>
                  </a:cubicBezTo>
                  <a:cubicBezTo>
                    <a:pt x="5602360" y="1092782"/>
                    <a:pt x="5602360" y="1089232"/>
                    <a:pt x="5606536" y="1089023"/>
                  </a:cubicBezTo>
                  <a:cubicBezTo>
                    <a:pt x="5613010" y="1088605"/>
                    <a:pt x="5615098" y="1096958"/>
                    <a:pt x="5620945" y="1096749"/>
                  </a:cubicBezTo>
                  <a:cubicBezTo>
                    <a:pt x="5627419" y="1096541"/>
                    <a:pt x="5630342" y="1085055"/>
                    <a:pt x="5634102" y="1085891"/>
                  </a:cubicBezTo>
                  <a:cubicBezTo>
                    <a:pt x="5637860" y="1086726"/>
                    <a:pt x="5636816" y="1099047"/>
                    <a:pt x="5640157" y="1099673"/>
                  </a:cubicBezTo>
                  <a:cubicBezTo>
                    <a:pt x="5643707" y="1100299"/>
                    <a:pt x="5646004" y="1085473"/>
                    <a:pt x="5654566" y="1083593"/>
                  </a:cubicBezTo>
                  <a:cubicBezTo>
                    <a:pt x="5661039" y="1082132"/>
                    <a:pt x="5663128" y="1089858"/>
                    <a:pt x="5675448" y="1091320"/>
                  </a:cubicBezTo>
                  <a:cubicBezTo>
                    <a:pt x="5676701" y="1091529"/>
                    <a:pt x="5677119" y="1091529"/>
                    <a:pt x="5692155" y="1090693"/>
                  </a:cubicBezTo>
                  <a:cubicBezTo>
                    <a:pt x="5696540" y="1090485"/>
                    <a:pt x="5700716" y="1090276"/>
                    <a:pt x="5704057" y="1090067"/>
                  </a:cubicBezTo>
                </a:path>
              </a:pathLst>
            </a:custGeom>
            <a:noFill/>
            <a:ln w="20193" cap="flat">
              <a:solidFill>
                <a:srgbClr val="0460A9"/>
              </a:solidFill>
              <a:prstDash val="solid"/>
              <a:round/>
            </a:ln>
          </p:spPr>
          <p:txBody>
            <a:bodyPr rtlCol="0" anchor="ctr"/>
            <a:lstStyle/>
            <a:p>
              <a:pPr defTabSz="914378">
                <a:defRPr/>
              </a:pPr>
              <a:endParaRPr lang="en-GB" sz="675" dirty="0">
                <a:solidFill>
                  <a:srgbClr val="000000"/>
                </a:solidFill>
                <a:latin typeface="Arial" panose="020B0604020202020204"/>
              </a:endParaRPr>
            </a:p>
          </p:txBody>
        </p:sp>
      </p:grpSp>
      <p:sp>
        <p:nvSpPr>
          <p:cNvPr id="190" name="TextBox 189">
            <a:extLst>
              <a:ext uri="{FF2B5EF4-FFF2-40B4-BE49-F238E27FC236}">
                <a16:creationId xmlns:a16="http://schemas.microsoft.com/office/drawing/2014/main" id="{E6746D48-5B1D-4FC6-B8A0-99F8D5A13491}"/>
              </a:ext>
            </a:extLst>
          </p:cNvPr>
          <p:cNvSpPr txBox="1"/>
          <p:nvPr/>
        </p:nvSpPr>
        <p:spPr>
          <a:xfrm>
            <a:off x="3646024" y="3082708"/>
            <a:ext cx="5441860" cy="705321"/>
          </a:xfrm>
          <a:prstGeom prst="rect">
            <a:avLst/>
          </a:prstGeom>
          <a:noFill/>
        </p:spPr>
        <p:txBody>
          <a:bodyPr wrap="square" rtlCol="0">
            <a:spAutoFit/>
          </a:bodyPr>
          <a:lstStyle/>
          <a:p>
            <a:pPr marL="171446" indent="-171446" defTabSz="914378">
              <a:spcBef>
                <a:spcPts val="450"/>
              </a:spcBef>
              <a:buFont typeface="Wingdings" panose="05000000000000000000" pitchFamily="2" charset="2"/>
              <a:buChar char="§"/>
              <a:defRPr/>
            </a:pPr>
            <a:r>
              <a:rPr lang="en-US" sz="1050" dirty="0">
                <a:solidFill>
                  <a:srgbClr val="000000"/>
                </a:solidFill>
                <a:highlight>
                  <a:srgbClr val="FFFF00"/>
                </a:highlight>
                <a:latin typeface="Arial" panose="020B0604020202020204"/>
                <a:cs typeface="Arial" panose="020B0604020202020204"/>
              </a:rPr>
              <a:t>Monthly dosing maintained consistent levels of B-cell depletion with 20 mg dose</a:t>
            </a:r>
            <a:endParaRPr lang="en-GB" sz="1050" dirty="0">
              <a:solidFill>
                <a:srgbClr val="000000"/>
              </a:solidFill>
              <a:highlight>
                <a:srgbClr val="FFFF00"/>
              </a:highlight>
              <a:latin typeface="Arial" panose="020B0604020202020204"/>
            </a:endParaRPr>
          </a:p>
          <a:p>
            <a:pPr marL="171446" indent="-171446" defTabSz="914378">
              <a:spcBef>
                <a:spcPts val="450"/>
              </a:spcBef>
              <a:buFont typeface="Wingdings" panose="05000000000000000000" pitchFamily="2" charset="2"/>
              <a:buChar char="§"/>
              <a:defRPr/>
            </a:pPr>
            <a:r>
              <a:rPr lang="en-GB" sz="1050" dirty="0">
                <a:solidFill>
                  <a:srgbClr val="000000"/>
                </a:solidFill>
                <a:latin typeface="Arial" panose="020B0604020202020204"/>
              </a:rPr>
              <a:t>Median B-cell </a:t>
            </a:r>
            <a:r>
              <a:rPr lang="en-GB" sz="1050" b="1" dirty="0">
                <a:solidFill>
                  <a:srgbClr val="5191DD"/>
                </a:solidFill>
                <a:latin typeface="Arial" panose="020B0604020202020204"/>
              </a:rPr>
              <a:t>depletion</a:t>
            </a:r>
            <a:r>
              <a:rPr lang="en-GB" sz="1050" dirty="0">
                <a:solidFill>
                  <a:srgbClr val="000000"/>
                </a:solidFill>
                <a:latin typeface="Arial" panose="020B0604020202020204"/>
              </a:rPr>
              <a:t> to </a:t>
            </a:r>
            <a:r>
              <a:rPr lang="en-GB" sz="1050" b="1" dirty="0">
                <a:solidFill>
                  <a:srgbClr val="5191DD"/>
                </a:solidFill>
                <a:latin typeface="Arial" panose="020B0604020202020204"/>
              </a:rPr>
              <a:t>&lt;10 cells / µL </a:t>
            </a:r>
            <a:r>
              <a:rPr lang="en-GB" sz="1050" dirty="0">
                <a:solidFill>
                  <a:srgbClr val="000000"/>
                </a:solidFill>
                <a:latin typeface="Arial" panose="020B0604020202020204"/>
              </a:rPr>
              <a:t>was achieved in </a:t>
            </a:r>
            <a:r>
              <a:rPr lang="en-GB" sz="1050" b="1" dirty="0">
                <a:solidFill>
                  <a:srgbClr val="5191DD"/>
                </a:solidFill>
                <a:latin typeface="Arial" panose="020B0604020202020204"/>
              </a:rPr>
              <a:t>8.75 days</a:t>
            </a:r>
          </a:p>
          <a:p>
            <a:pPr marL="171446" indent="-171446" defTabSz="914378">
              <a:spcBef>
                <a:spcPts val="450"/>
              </a:spcBef>
              <a:buFont typeface="Wingdings" panose="05000000000000000000" pitchFamily="2" charset="2"/>
              <a:buChar char="§"/>
              <a:defRPr/>
            </a:pPr>
            <a:r>
              <a:rPr lang="en-GB" sz="1050" dirty="0">
                <a:solidFill>
                  <a:srgbClr val="000000"/>
                </a:solidFill>
                <a:latin typeface="Arial" panose="020B0604020202020204"/>
              </a:rPr>
              <a:t>Negligible signs of B-cell repletion between doses</a:t>
            </a:r>
          </a:p>
        </p:txBody>
      </p:sp>
      <p:sp>
        <p:nvSpPr>
          <p:cNvPr id="194" name="object 2429">
            <a:extLst>
              <a:ext uri="{FF2B5EF4-FFF2-40B4-BE49-F238E27FC236}">
                <a16:creationId xmlns:a16="http://schemas.microsoft.com/office/drawing/2014/main" id="{CC785318-9EFF-4B4D-B958-664D9BC10FDD}"/>
              </a:ext>
            </a:extLst>
          </p:cNvPr>
          <p:cNvSpPr/>
          <p:nvPr/>
        </p:nvSpPr>
        <p:spPr>
          <a:xfrm>
            <a:off x="3952562" y="3900644"/>
            <a:ext cx="4559759" cy="408779"/>
          </a:xfrm>
          <a:prstGeom prst="roundRect">
            <a:avLst>
              <a:gd name="adj" fmla="val 50000"/>
            </a:avLst>
          </a:prstGeom>
          <a:solidFill>
            <a:srgbClr val="045FA9"/>
          </a:solidFill>
        </p:spPr>
        <p:txBody>
          <a:bodyPr wrap="square" lIns="0" tIns="0" rIns="0" bIns="0" rtlCol="0" anchor="ctr" anchorCtr="0"/>
          <a:lstStyle/>
          <a:p>
            <a:pPr algn="ctr" defTabSz="914378">
              <a:defRPr/>
            </a:pPr>
            <a:r>
              <a:rPr lang="en-GB" sz="900" b="1" dirty="0">
                <a:solidFill>
                  <a:srgbClr val="FFFFFF"/>
                </a:solidFill>
                <a:latin typeface="Arial" panose="020B0604020202020204" pitchFamily="34" charset="0"/>
                <a:cs typeface="Arial" panose="020B0604020202020204" pitchFamily="34" charset="0"/>
              </a:rPr>
              <a:t>More than 94% of patients had &lt;10 cells / µL at B-cell steady state and pre-dose</a:t>
            </a:r>
          </a:p>
        </p:txBody>
      </p:sp>
      <p:sp>
        <p:nvSpPr>
          <p:cNvPr id="224" name="TextBox 223">
            <a:extLst>
              <a:ext uri="{FF2B5EF4-FFF2-40B4-BE49-F238E27FC236}">
                <a16:creationId xmlns:a16="http://schemas.microsoft.com/office/drawing/2014/main" id="{03E82CB9-A608-408F-AFAB-8020F5D5D236}"/>
              </a:ext>
            </a:extLst>
          </p:cNvPr>
          <p:cNvSpPr txBox="1"/>
          <p:nvPr/>
        </p:nvSpPr>
        <p:spPr>
          <a:xfrm>
            <a:off x="397382" y="4412981"/>
            <a:ext cx="8432771" cy="369332"/>
          </a:xfrm>
          <a:prstGeom prst="rect">
            <a:avLst/>
          </a:prstGeom>
          <a:noFill/>
        </p:spPr>
        <p:txBody>
          <a:bodyPr wrap="square" rtlCol="0" anchor="b" anchorCtr="0">
            <a:spAutoFit/>
          </a:bodyPr>
          <a:lstStyle/>
          <a:p>
            <a:pPr defTabSz="685783">
              <a:spcAft>
                <a:spcPts val="300"/>
              </a:spcAft>
              <a:defRPr/>
            </a:pPr>
            <a:r>
              <a:rPr lang="en-GB" sz="600" dirty="0">
                <a:solidFill>
                  <a:srgbClr val="9D9D9C">
                    <a:lumMod val="75000"/>
                  </a:srgbClr>
                </a:solidFill>
                <a:latin typeface="Arial" panose="020B0604020202020204" pitchFamily="34" charset="0"/>
                <a:cs typeface="Arial" panose="020B0604020202020204" pitchFamily="34" charset="0"/>
              </a:rPr>
              <a:t>LH graphs: Data shown from the APLIOS trial. Arrows, dose administration; grey shading, 5</a:t>
            </a:r>
            <a:r>
              <a:rPr lang="en-GB" sz="600" baseline="30000" dirty="0">
                <a:solidFill>
                  <a:srgbClr val="9D9D9C">
                    <a:lumMod val="75000"/>
                  </a:srgbClr>
                </a:solidFill>
                <a:latin typeface="Arial" panose="020B0604020202020204" pitchFamily="34" charset="0"/>
                <a:cs typeface="Arial" panose="020B0604020202020204" pitchFamily="34" charset="0"/>
              </a:rPr>
              <a:t>th</a:t>
            </a:r>
            <a:r>
              <a:rPr lang="en-GB" sz="600" dirty="0">
                <a:solidFill>
                  <a:srgbClr val="9D9D9C">
                    <a:lumMod val="75000"/>
                  </a:srgbClr>
                </a:solidFill>
                <a:latin typeface="Arial" panose="020B0604020202020204" pitchFamily="34" charset="0"/>
                <a:cs typeface="Arial" panose="020B0604020202020204" pitchFamily="34" charset="0"/>
              </a:rPr>
              <a:t>–95</a:t>
            </a:r>
            <a:r>
              <a:rPr lang="en-GB" sz="600" baseline="30000" dirty="0">
                <a:solidFill>
                  <a:srgbClr val="9D9D9C">
                    <a:lumMod val="75000"/>
                  </a:srgbClr>
                </a:solidFill>
                <a:latin typeface="Arial" panose="020B0604020202020204" pitchFamily="34" charset="0"/>
                <a:cs typeface="Arial" panose="020B0604020202020204" pitchFamily="34" charset="0"/>
              </a:rPr>
              <a:t>th</a:t>
            </a:r>
            <a:r>
              <a:rPr lang="en-GB" sz="600" dirty="0">
                <a:solidFill>
                  <a:srgbClr val="9D9D9C">
                    <a:lumMod val="75000"/>
                  </a:srgbClr>
                </a:solidFill>
                <a:latin typeface="Arial" panose="020B0604020202020204" pitchFamily="34" charset="0"/>
                <a:cs typeface="Arial" panose="020B0604020202020204" pitchFamily="34" charset="0"/>
              </a:rPr>
              <a:t> percentile range of observations (top graph) and 95% confidence interval calculated using the Clopper–Pearson method at each time point marked on the X-axis (lower graph). RH graph: *Simulation is for subcutaneous route with PFS and using Phase III dosage regimen. Simulated median</a:t>
            </a:r>
            <a:br>
              <a:rPr lang="en-GB" sz="600" dirty="0">
                <a:solidFill>
                  <a:srgbClr val="9D9D9C">
                    <a:lumMod val="75000"/>
                  </a:srgbClr>
                </a:solidFill>
                <a:latin typeface="Arial" panose="020B0604020202020204" pitchFamily="34" charset="0"/>
                <a:cs typeface="Arial" panose="020B0604020202020204" pitchFamily="34" charset="0"/>
              </a:rPr>
            </a:br>
            <a:r>
              <a:rPr lang="en-GB" sz="600" dirty="0">
                <a:solidFill>
                  <a:srgbClr val="9D9D9C">
                    <a:lumMod val="75000"/>
                  </a:srgbClr>
                </a:solidFill>
                <a:latin typeface="Arial" panose="020B0604020202020204" pitchFamily="34" charset="0"/>
                <a:cs typeface="Arial" panose="020B0604020202020204" pitchFamily="34" charset="0"/>
              </a:rPr>
              <a:t>and 90% prediction interval.</a:t>
            </a:r>
          </a:p>
        </p:txBody>
      </p:sp>
      <p:sp>
        <p:nvSpPr>
          <p:cNvPr id="4" name="Rectangle 3"/>
          <p:cNvSpPr/>
          <p:nvPr/>
        </p:nvSpPr>
        <p:spPr>
          <a:xfrm>
            <a:off x="386020" y="4899127"/>
            <a:ext cx="5291573" cy="196208"/>
          </a:xfrm>
          <a:prstGeom prst="rect">
            <a:avLst/>
          </a:prstGeom>
        </p:spPr>
        <p:txBody>
          <a:bodyPr wrap="square">
            <a:spAutoFit/>
          </a:bodyPr>
          <a:lstStyle/>
          <a:p>
            <a:pPr marL="171450" indent="-171450" defTabSz="685783">
              <a:spcAft>
                <a:spcPts val="300"/>
              </a:spcAft>
              <a:buFont typeface="+mj-lt"/>
              <a:buAutoNum type="arabicPeriod"/>
              <a:defRPr/>
            </a:pPr>
            <a:r>
              <a:rPr lang="en-GB" sz="675" dirty="0" err="1">
                <a:solidFill>
                  <a:srgbClr val="9D9D9C">
                    <a:lumMod val="75000"/>
                  </a:srgbClr>
                </a:solidFill>
                <a:cs typeface="Arial" panose="020B0604020202020204" pitchFamily="34" charset="0"/>
              </a:rPr>
              <a:t>Wiendl</a:t>
            </a:r>
            <a:r>
              <a:rPr lang="en-GB" sz="675" dirty="0">
                <a:solidFill>
                  <a:srgbClr val="9D9D9C">
                    <a:lumMod val="75000"/>
                  </a:srgbClr>
                </a:solidFill>
                <a:cs typeface="Arial" panose="020B0604020202020204" pitchFamily="34" charset="0"/>
              </a:rPr>
              <a:t> H et al. </a:t>
            </a:r>
            <a:r>
              <a:rPr lang="en-GB" sz="675" dirty="0" err="1">
                <a:solidFill>
                  <a:srgbClr val="9D9D9C">
                    <a:lumMod val="75000"/>
                  </a:srgbClr>
                </a:solidFill>
                <a:cs typeface="Arial" panose="020B0604020202020204" pitchFamily="34" charset="0"/>
              </a:rPr>
              <a:t>ePresentation</a:t>
            </a:r>
            <a:r>
              <a:rPr lang="en-GB" sz="675" dirty="0">
                <a:solidFill>
                  <a:srgbClr val="9D9D9C">
                    <a:lumMod val="75000"/>
                  </a:srgbClr>
                </a:solidFill>
                <a:cs typeface="Arial" panose="020B0604020202020204" pitchFamily="34" charset="0"/>
              </a:rPr>
              <a:t> EPR3102 presented at EAN 2020. - Graham G et al. </a:t>
            </a:r>
            <a:r>
              <a:rPr lang="en-GB" sz="675" dirty="0" err="1">
                <a:solidFill>
                  <a:srgbClr val="9D9D9C">
                    <a:lumMod val="75000"/>
                  </a:srgbClr>
                </a:solidFill>
                <a:cs typeface="Arial" panose="020B0604020202020204" pitchFamily="34" charset="0"/>
              </a:rPr>
              <a:t>ePoster</a:t>
            </a:r>
            <a:r>
              <a:rPr lang="en-GB" sz="675" dirty="0">
                <a:solidFill>
                  <a:srgbClr val="9D9D9C">
                    <a:lumMod val="75000"/>
                  </a:srgbClr>
                </a:solidFill>
                <a:cs typeface="Arial" panose="020B0604020202020204" pitchFamily="34" charset="0"/>
              </a:rPr>
              <a:t> P0396 presented at ACTRIMS-ECTRIMS 2020.</a:t>
            </a:r>
          </a:p>
        </p:txBody>
      </p:sp>
      <p:sp>
        <p:nvSpPr>
          <p:cNvPr id="6" name="Rectangle 5"/>
          <p:cNvSpPr/>
          <p:nvPr/>
        </p:nvSpPr>
        <p:spPr>
          <a:xfrm>
            <a:off x="5892475" y="4782313"/>
            <a:ext cx="2986715" cy="253916"/>
          </a:xfrm>
          <a:prstGeom prst="rect">
            <a:avLst/>
          </a:prstGeom>
        </p:spPr>
        <p:txBody>
          <a:bodyPr wrap="none">
            <a:spAutoFit/>
          </a:bodyPr>
          <a:lstStyle/>
          <a:p>
            <a:pPr defTabSz="685783">
              <a:spcAft>
                <a:spcPts val="300"/>
              </a:spcAft>
              <a:defRPr/>
            </a:pPr>
            <a:r>
              <a:rPr lang="en-GB" sz="1050" dirty="0">
                <a:solidFill>
                  <a:srgbClr val="9D9D9C">
                    <a:lumMod val="75000"/>
                  </a:srgbClr>
                </a:solidFill>
                <a:cs typeface="Arial" panose="020B0604020202020204" pitchFamily="34" charset="0"/>
              </a:rPr>
              <a:t>LH, left-hand; PFS, prefilled syringe; RH, right-hand.</a:t>
            </a:r>
          </a:p>
        </p:txBody>
      </p:sp>
    </p:spTree>
    <p:extLst>
      <p:ext uri="{BB962C8B-B14F-4D97-AF65-F5344CB8AC3E}">
        <p14:creationId xmlns:p14="http://schemas.microsoft.com/office/powerpoint/2010/main" val="190182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0518" y="979833"/>
            <a:ext cx="8191727" cy="3717099"/>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2" name="Title 1">
            <a:extLst>
              <a:ext uri="{FF2B5EF4-FFF2-40B4-BE49-F238E27FC236}">
                <a16:creationId xmlns:a16="http://schemas.microsoft.com/office/drawing/2014/main" id="{99C73921-E731-44DD-A6C2-AC4EA0D88E71}"/>
              </a:ext>
            </a:extLst>
          </p:cNvPr>
          <p:cNvSpPr>
            <a:spLocks noGrp="1"/>
          </p:cNvSpPr>
          <p:nvPr>
            <p:ph type="title"/>
          </p:nvPr>
        </p:nvSpPr>
        <p:spPr>
          <a:xfrm>
            <a:off x="289737" y="195416"/>
            <a:ext cx="8229600" cy="650947"/>
          </a:xfrm>
        </p:spPr>
        <p:txBody>
          <a:bodyPr vert="horz" wrap="square" lIns="68580" tIns="34290" rIns="68580" bIns="34290" rtlCol="0" anchor="ctr">
            <a:spAutoFit/>
          </a:bodyPr>
          <a:lstStyle/>
          <a:p>
            <a:r>
              <a:rPr lang="en-US" sz="2100" b="1" dirty="0">
                <a:solidFill>
                  <a:srgbClr val="002060"/>
                </a:solidFill>
                <a:latin typeface="+mn-lt"/>
                <a:ea typeface="+mn-ea"/>
                <a:cs typeface="+mn-cs"/>
              </a:rPr>
              <a:t>Ofatumumab 20 mg </a:t>
            </a:r>
            <a:r>
              <a:rPr lang="en-US" sz="2100" b="1" dirty="0" err="1">
                <a:solidFill>
                  <a:srgbClr val="002060"/>
                </a:solidFill>
                <a:latin typeface="+mn-lt"/>
                <a:ea typeface="+mn-ea"/>
                <a:cs typeface="+mn-cs"/>
              </a:rPr>
              <a:t>s.c.</a:t>
            </a:r>
            <a:r>
              <a:rPr lang="en-US" sz="2100" b="1" dirty="0">
                <a:solidFill>
                  <a:srgbClr val="002060"/>
                </a:solidFill>
                <a:latin typeface="+mn-lt"/>
                <a:ea typeface="+mn-ea"/>
                <a:cs typeface="+mn-cs"/>
              </a:rPr>
              <a:t> demonstrated rapid B-cell depletion and repletion after treatment interruption</a:t>
            </a:r>
            <a:endParaRPr lang="it-IT" sz="2100" b="1" dirty="0">
              <a:solidFill>
                <a:srgbClr val="002060"/>
              </a:solidFill>
              <a:latin typeface="+mn-lt"/>
              <a:ea typeface="+mn-ea"/>
              <a:cs typeface="+mn-cs"/>
            </a:endParaRPr>
          </a:p>
        </p:txBody>
      </p:sp>
      <p:pic>
        <p:nvPicPr>
          <p:cNvPr id="5" name="Picture 4">
            <a:extLst>
              <a:ext uri="{FF2B5EF4-FFF2-40B4-BE49-F238E27FC236}">
                <a16:creationId xmlns:a16="http://schemas.microsoft.com/office/drawing/2014/main" id="{9D0DA996-2DDC-4DDC-BEA6-2C02305636AC}"/>
              </a:ext>
            </a:extLst>
          </p:cNvPr>
          <p:cNvPicPr>
            <a:picLocks noChangeAspect="1"/>
          </p:cNvPicPr>
          <p:nvPr/>
        </p:nvPicPr>
        <p:blipFill>
          <a:blip r:embed="rId2"/>
          <a:stretch>
            <a:fillRect/>
          </a:stretch>
        </p:blipFill>
        <p:spPr>
          <a:xfrm>
            <a:off x="772455" y="1092987"/>
            <a:ext cx="7567852" cy="3162766"/>
          </a:xfrm>
          <a:prstGeom prst="rect">
            <a:avLst/>
          </a:prstGeom>
        </p:spPr>
      </p:pic>
      <p:sp>
        <p:nvSpPr>
          <p:cNvPr id="9" name="TextBox 8">
            <a:extLst>
              <a:ext uri="{FF2B5EF4-FFF2-40B4-BE49-F238E27FC236}">
                <a16:creationId xmlns:a16="http://schemas.microsoft.com/office/drawing/2014/main" id="{7D82B21C-1861-4C2A-963F-F9EAE7C96FA2}"/>
              </a:ext>
            </a:extLst>
          </p:cNvPr>
          <p:cNvSpPr txBox="1"/>
          <p:nvPr/>
        </p:nvSpPr>
        <p:spPr>
          <a:xfrm>
            <a:off x="460518" y="4830402"/>
            <a:ext cx="4723040" cy="196208"/>
          </a:xfrm>
          <a:prstGeom prst="rect">
            <a:avLst/>
          </a:prstGeom>
          <a:noFill/>
        </p:spPr>
        <p:txBody>
          <a:bodyPr wrap="square">
            <a:spAutoFit/>
          </a:bodyPr>
          <a:lstStyle/>
          <a:p>
            <a:r>
              <a:rPr lang="en-US" sz="675" dirty="0">
                <a:solidFill>
                  <a:srgbClr val="002060"/>
                </a:solidFill>
              </a:rPr>
              <a:t>Graham G et al. Poster P0396 presented at ACTRIMS- ECTRIMS 2020</a:t>
            </a:r>
            <a:endParaRPr lang="it-IT" sz="1500" dirty="0">
              <a:solidFill>
                <a:srgbClr val="002060"/>
              </a:solidFill>
            </a:endParaRPr>
          </a:p>
        </p:txBody>
      </p:sp>
      <p:sp>
        <p:nvSpPr>
          <p:cNvPr id="10" name="Footer Placeholder 3">
            <a:extLst>
              <a:ext uri="{FF2B5EF4-FFF2-40B4-BE49-F238E27FC236}">
                <a16:creationId xmlns:a16="http://schemas.microsoft.com/office/drawing/2014/main" id="{C606B519-14E5-46CD-951B-D5731BE99339}"/>
              </a:ext>
            </a:extLst>
          </p:cNvPr>
          <p:cNvSpPr txBox="1">
            <a:spLocks/>
          </p:cNvSpPr>
          <p:nvPr/>
        </p:nvSpPr>
        <p:spPr>
          <a:xfrm>
            <a:off x="1226162" y="4368906"/>
            <a:ext cx="6899771" cy="328027"/>
          </a:xfrm>
          <a:prstGeom prst="rect">
            <a:avLst/>
          </a:prstGeom>
          <a:noFill/>
        </p:spPr>
        <p:txBody>
          <a:bodyPr wrap="square" lIns="0" tIns="0" rIns="0" bIns="0" rtlCol="0" anchor="t" anchorCtr="0">
            <a:noAutofit/>
          </a:bodyPr>
          <a:lstStyle>
            <a:defPPr>
              <a:defRPr lang="en-US"/>
            </a:defPPr>
            <a:lvl1pPr marL="0" algn="l" defTabSz="914400" rtl="0" eaLnBrk="1" latinLnBrk="0" hangingPunct="1">
              <a:defRPr lang="en-US" sz="1200" b="0" i="0" kern="1200" spc="0" baseline="0" dirty="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947">
              <a:defRPr/>
            </a:pPr>
            <a:r>
              <a:rPr lang="en-US" sz="788" dirty="0">
                <a:latin typeface="Arial" panose="020B0604020202020204" pitchFamily="34" charset="0"/>
                <a:cs typeface="Arial" panose="020B0604020202020204" pitchFamily="34" charset="0"/>
              </a:rPr>
              <a:t>B cell counts simulated below 0 cells/µL were left censored at 0. *Simulation is for subcutaneous route with PFS and using Phase 3 dosage regimen</a:t>
            </a:r>
          </a:p>
          <a:p>
            <a:pPr defTabSz="573947">
              <a:defRPr/>
            </a:pPr>
            <a:r>
              <a:rPr lang="en-US" sz="788" dirty="0">
                <a:latin typeface="Arial" panose="020B0604020202020204" pitchFamily="34" charset="0"/>
                <a:cs typeface="Arial" panose="020B0604020202020204" pitchFamily="34" charset="0"/>
              </a:rPr>
              <a:t>LLN. Lower limit of normal; PFS, prefilled syringe; </a:t>
            </a:r>
            <a:r>
              <a:rPr lang="en-US" sz="788" dirty="0" err="1">
                <a:latin typeface="Arial" panose="020B0604020202020204" pitchFamily="34" charset="0"/>
                <a:cs typeface="Arial" panose="020B0604020202020204" pitchFamily="34" charset="0"/>
              </a:rPr>
              <a:t>s.c.</a:t>
            </a:r>
            <a:r>
              <a:rPr lang="en-US" sz="788" dirty="0">
                <a:latin typeface="Arial" panose="020B0604020202020204" pitchFamily="34" charset="0"/>
                <a:cs typeface="Arial" panose="020B0604020202020204" pitchFamily="34" charset="0"/>
              </a:rPr>
              <a:t> subcutaneous</a:t>
            </a:r>
          </a:p>
        </p:txBody>
      </p:sp>
    </p:spTree>
    <p:extLst>
      <p:ext uri="{BB962C8B-B14F-4D97-AF65-F5344CB8AC3E}">
        <p14:creationId xmlns:p14="http://schemas.microsoft.com/office/powerpoint/2010/main" val="252133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30298" y="872601"/>
            <a:ext cx="7727902" cy="1128224"/>
          </a:xfrm>
          <a:prstGeom prst="roundRect">
            <a:avLst>
              <a:gd name="adj" fmla="val 3244"/>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171450" lvl="0" indent="-171450">
              <a:spcAft>
                <a:spcPts val="300"/>
              </a:spcAft>
              <a:buFont typeface="Arial" panose="020B0604020202020204" pitchFamily="34" charset="0"/>
              <a:buChar char="•"/>
              <a:defRPr/>
            </a:pPr>
            <a:r>
              <a:rPr lang="en-GB" sz="1200" dirty="0">
                <a:solidFill>
                  <a:srgbClr val="000000"/>
                </a:solidFill>
              </a:rPr>
              <a:t>Ofatumumab has a high capacity to suppress new brain MRI lesions 12 weeks after treatment initiation</a:t>
            </a:r>
          </a:p>
          <a:p>
            <a:pPr marL="171450" lvl="0" indent="-171450">
              <a:spcAft>
                <a:spcPts val="300"/>
              </a:spcAft>
              <a:buFont typeface="Arial" panose="020B0604020202020204" pitchFamily="34" charset="0"/>
              <a:buChar char="•"/>
              <a:defRPr/>
            </a:pPr>
            <a:r>
              <a:rPr lang="en-GB" sz="1200" dirty="0">
                <a:solidFill>
                  <a:srgbClr val="000000"/>
                </a:solidFill>
              </a:rPr>
              <a:t>Gd+: 65% reduction at all doses tested between Weeks 0 and 12 (RR: 0.35, 95% CI: 0.221–0.548; p&lt;0.001)</a:t>
            </a:r>
          </a:p>
          <a:p>
            <a:pPr marL="171450" lvl="0" indent="-171450">
              <a:spcAft>
                <a:spcPts val="300"/>
              </a:spcAft>
              <a:buFont typeface="Arial" panose="020B0604020202020204" pitchFamily="34" charset="0"/>
              <a:buChar char="•"/>
              <a:defRPr/>
            </a:pPr>
            <a:r>
              <a:rPr lang="en-GB" sz="1200" dirty="0">
                <a:solidFill>
                  <a:srgbClr val="000000"/>
                </a:solidFill>
              </a:rPr>
              <a:t>A post hoc analysis showed &gt;90% suppression of new lesions at all cumulative doses ≥30 mg from Weeks 4 and every 12 weeks thereafter</a:t>
            </a:r>
          </a:p>
        </p:txBody>
      </p:sp>
      <p:grpSp>
        <p:nvGrpSpPr>
          <p:cNvPr id="2" name="Group 1"/>
          <p:cNvGrpSpPr/>
          <p:nvPr/>
        </p:nvGrpSpPr>
        <p:grpSpPr>
          <a:xfrm>
            <a:off x="638858" y="745621"/>
            <a:ext cx="2286000" cy="400296"/>
            <a:chOff x="638858" y="677885"/>
            <a:chExt cx="2286000" cy="400296"/>
          </a:xfrm>
        </p:grpSpPr>
        <p:sp>
          <p:nvSpPr>
            <p:cNvPr id="25" name="Right Triangle 24"/>
            <p:cNvSpPr/>
            <p:nvPr/>
          </p:nvSpPr>
          <p:spPr>
            <a:xfrm flipH="1" flipV="1">
              <a:off x="638858" y="947730"/>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Round Single Corner Rectangle 25"/>
            <p:cNvSpPr/>
            <p:nvPr/>
          </p:nvSpPr>
          <p:spPr>
            <a:xfrm>
              <a:off x="638858" y="677885"/>
              <a:ext cx="2286000" cy="274320"/>
            </a:xfrm>
            <a:prstGeom prst="round1Rect">
              <a:avLst>
                <a:gd name="adj" fmla="val 2131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MRI</a:t>
              </a:r>
            </a:p>
          </p:txBody>
        </p:sp>
      </p:grpSp>
      <p:sp>
        <p:nvSpPr>
          <p:cNvPr id="3" name="Footer Placeholder 2"/>
          <p:cNvSpPr>
            <a:spLocks noGrp="1"/>
          </p:cNvSpPr>
          <p:nvPr>
            <p:ph type="ftr" sz="quarter" idx="11"/>
          </p:nvPr>
        </p:nvSpPr>
        <p:spPr>
          <a:xfrm>
            <a:off x="713754" y="4692295"/>
            <a:ext cx="3086100" cy="319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lumMod val="50000"/>
                  </a:schemeClr>
                </a:solidFill>
                <a:effectLst/>
                <a:uLnTx/>
                <a:uFillTx/>
                <a:ea typeface="+mn-ea"/>
                <a:cs typeface="+mn-cs"/>
              </a:rPr>
              <a:t>Bar-Or A, et al. </a:t>
            </a:r>
            <a:r>
              <a:rPr kumimoji="0" lang="en-GB" b="0" i="1" u="none" strike="noStrike" kern="1200" cap="none" spc="0" normalizeH="0" baseline="0" noProof="0" dirty="0">
                <a:ln>
                  <a:noFill/>
                </a:ln>
                <a:solidFill>
                  <a:schemeClr val="bg1">
                    <a:lumMod val="50000"/>
                  </a:schemeClr>
                </a:solidFill>
                <a:effectLst/>
                <a:uLnTx/>
                <a:uFillTx/>
                <a:ea typeface="+mn-ea"/>
                <a:cs typeface="+mn-cs"/>
              </a:rPr>
              <a:t>Neurology</a:t>
            </a:r>
            <a:r>
              <a:rPr kumimoji="0" lang="en-GB" b="0" i="0" u="none" strike="noStrike" kern="1200" cap="none" spc="0" normalizeH="0" baseline="0" noProof="0" dirty="0">
                <a:ln>
                  <a:noFill/>
                </a:ln>
                <a:solidFill>
                  <a:schemeClr val="bg1">
                    <a:lumMod val="50000"/>
                  </a:schemeClr>
                </a:solidFill>
                <a:effectLst/>
                <a:uLnTx/>
                <a:uFillTx/>
                <a:ea typeface="+mn-ea"/>
                <a:cs typeface="+mn-cs"/>
              </a:rPr>
              <a:t> 2018;90:e1805–14.</a:t>
            </a:r>
          </a:p>
        </p:txBody>
      </p:sp>
      <p:sp>
        <p:nvSpPr>
          <p:cNvPr id="43" name="Content Placeholder 2">
            <a:extLst>
              <a:ext uri="{FF2B5EF4-FFF2-40B4-BE49-F238E27FC236}">
                <a16:creationId xmlns:a16="http://schemas.microsoft.com/office/drawing/2014/main" id="{A5321AA5-56D7-4165-90B0-5F920EA606DF}"/>
              </a:ext>
            </a:extLst>
          </p:cNvPr>
          <p:cNvSpPr txBox="1">
            <a:spLocks/>
          </p:cNvSpPr>
          <p:nvPr/>
        </p:nvSpPr>
        <p:spPr>
          <a:xfrm>
            <a:off x="13089" y="248198"/>
            <a:ext cx="3021082" cy="26801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defPPr>
              <a:defRPr lang="en-US"/>
            </a:defPPr>
            <a:lvl1pPr algn="ctr" defTabSz="450056">
              <a:defRPr sz="1100" b="1">
                <a:solidFill>
                  <a:schemeClr val="accent2"/>
                </a:solidFill>
              </a:defRPr>
            </a:lvl1pPr>
          </a:lstStyle>
          <a:p>
            <a:pPr marL="0" marR="0" lvl="0" indent="0" algn="ctr" defTabSz="450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002060"/>
                </a:solidFill>
                <a:effectLst/>
                <a:uLnTx/>
                <a:uFillTx/>
                <a:latin typeface="Arial Black" panose="020B0A04020102020204" pitchFamily="34" charset="0"/>
                <a:ea typeface="+mn-ea"/>
                <a:cs typeface="+mn-cs"/>
              </a:rPr>
              <a:t>Summary</a:t>
            </a:r>
            <a:endParaRPr kumimoji="0" lang="en-GB" sz="2400" b="1" i="0" u="none" strike="noStrike" kern="1200" cap="none" spc="0" normalizeH="0" baseline="30000" noProof="0" dirty="0">
              <a:ln>
                <a:noFill/>
              </a:ln>
              <a:solidFill>
                <a:srgbClr val="002060"/>
              </a:solidFill>
              <a:effectLst/>
              <a:uLnTx/>
              <a:uFillTx/>
              <a:latin typeface="Arial Black" panose="020B0A04020102020204" pitchFamily="34" charset="0"/>
              <a:ea typeface="+mn-ea"/>
              <a:cs typeface="+mn-cs"/>
            </a:endParaRPr>
          </a:p>
        </p:txBody>
      </p:sp>
      <p:sp>
        <p:nvSpPr>
          <p:cNvPr id="62" name="Rectangle 61">
            <a:hlinkClick r:id="rId4" action="ppaction://hlinksldjump"/>
          </p:cNvPr>
          <p:cNvSpPr/>
          <p:nvPr/>
        </p:nvSpPr>
        <p:spPr>
          <a:xfrm>
            <a:off x="8704264" y="12314"/>
            <a:ext cx="439736" cy="466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4" name="Rounded Rectangle 33"/>
          <p:cNvSpPr/>
          <p:nvPr/>
        </p:nvSpPr>
        <p:spPr>
          <a:xfrm>
            <a:off x="745097" y="3393000"/>
            <a:ext cx="7727902" cy="1128224"/>
          </a:xfrm>
          <a:prstGeom prst="roundRect">
            <a:avLst>
              <a:gd name="adj" fmla="val 3244"/>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171450" lvl="0" indent="-171450">
              <a:spcAft>
                <a:spcPts val="300"/>
              </a:spcAft>
              <a:buFont typeface="Arial" panose="020B0604020202020204" pitchFamily="34" charset="0"/>
              <a:buChar char="•"/>
              <a:defRPr/>
            </a:pPr>
            <a:r>
              <a:rPr lang="en-US" sz="1200" dirty="0">
                <a:solidFill>
                  <a:srgbClr val="000000"/>
                </a:solidFill>
              </a:rPr>
              <a:t>Subcutaneous ofatumumab had a good safety and tolerability profile</a:t>
            </a:r>
          </a:p>
          <a:p>
            <a:pPr marL="171450" lvl="0" indent="-171450">
              <a:spcAft>
                <a:spcPts val="300"/>
              </a:spcAft>
              <a:buFont typeface="Arial" panose="020B0604020202020204" pitchFamily="34" charset="0"/>
              <a:buChar char="•"/>
              <a:defRPr/>
            </a:pPr>
            <a:r>
              <a:rPr lang="en-US" sz="1200" dirty="0">
                <a:solidFill>
                  <a:srgbClr val="000000"/>
                </a:solidFill>
              </a:rPr>
              <a:t>Injection-related reactions were the most common AEs; most were associated with the first dose of ofatumumab and resolved within 1 day of onset</a:t>
            </a:r>
          </a:p>
          <a:p>
            <a:pPr marL="171450" lvl="0" indent="-171450">
              <a:spcAft>
                <a:spcPts val="300"/>
              </a:spcAft>
              <a:buFont typeface="Arial" panose="020B0604020202020204" pitchFamily="34" charset="0"/>
              <a:buChar char="•"/>
              <a:defRPr/>
            </a:pPr>
            <a:r>
              <a:rPr lang="en-US" sz="1200" dirty="0">
                <a:solidFill>
                  <a:srgbClr val="000000"/>
                </a:solidFill>
              </a:rPr>
              <a:t>Very low-titer HAHAs were reported in four patients</a:t>
            </a:r>
          </a:p>
        </p:txBody>
      </p:sp>
      <p:grpSp>
        <p:nvGrpSpPr>
          <p:cNvPr id="35" name="Group 34"/>
          <p:cNvGrpSpPr/>
          <p:nvPr/>
        </p:nvGrpSpPr>
        <p:grpSpPr>
          <a:xfrm>
            <a:off x="653657" y="3266020"/>
            <a:ext cx="2286000" cy="400296"/>
            <a:chOff x="638858" y="677885"/>
            <a:chExt cx="2286000" cy="400296"/>
          </a:xfrm>
        </p:grpSpPr>
        <p:sp>
          <p:nvSpPr>
            <p:cNvPr id="36" name="Right Triangle 35"/>
            <p:cNvSpPr/>
            <p:nvPr/>
          </p:nvSpPr>
          <p:spPr>
            <a:xfrm flipH="1" flipV="1">
              <a:off x="638858" y="947730"/>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7" name="Round Single Corner Rectangle 36"/>
            <p:cNvSpPr/>
            <p:nvPr/>
          </p:nvSpPr>
          <p:spPr>
            <a:xfrm>
              <a:off x="638858" y="677885"/>
              <a:ext cx="2286000" cy="274320"/>
            </a:xfrm>
            <a:prstGeom prst="round1Rect">
              <a:avLst>
                <a:gd name="adj" fmla="val 2131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200" b="1" dirty="0">
                  <a:solidFill>
                    <a:srgbClr val="FFFFFF"/>
                  </a:solidFill>
                </a:rPr>
                <a:t>Safety and tolerability</a:t>
              </a:r>
            </a:p>
          </p:txBody>
        </p:sp>
      </p:grpSp>
      <p:sp>
        <p:nvSpPr>
          <p:cNvPr id="38" name="Rounded Rectangle 37"/>
          <p:cNvSpPr/>
          <p:nvPr/>
        </p:nvSpPr>
        <p:spPr>
          <a:xfrm>
            <a:off x="730298" y="2185687"/>
            <a:ext cx="7727902" cy="992098"/>
          </a:xfrm>
          <a:prstGeom prst="roundRect">
            <a:avLst>
              <a:gd name="adj" fmla="val 3244"/>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171450" lvl="0" indent="-171450">
              <a:spcAft>
                <a:spcPts val="300"/>
              </a:spcAft>
              <a:buFont typeface="Arial" panose="020B0604020202020204" pitchFamily="34" charset="0"/>
              <a:buChar char="•"/>
              <a:defRPr/>
            </a:pPr>
            <a:r>
              <a:rPr lang="en-US" sz="1200" dirty="0">
                <a:solidFill>
                  <a:srgbClr val="000000"/>
                </a:solidFill>
              </a:rPr>
              <a:t>There was no complete depletion of circulating B cells and the treatment effects were robust</a:t>
            </a:r>
          </a:p>
          <a:p>
            <a:pPr marL="171450" lvl="0" indent="-171450">
              <a:spcAft>
                <a:spcPts val="300"/>
              </a:spcAft>
              <a:buFont typeface="Arial" panose="020B0604020202020204" pitchFamily="34" charset="0"/>
              <a:buChar char="•"/>
              <a:defRPr/>
            </a:pPr>
            <a:r>
              <a:rPr lang="en-US" sz="1200" dirty="0">
                <a:solidFill>
                  <a:srgbClr val="000000"/>
                </a:solidFill>
              </a:rPr>
              <a:t>Faster repletion with all ofatumumab doses than with other anti-CD20 therapies</a:t>
            </a:r>
          </a:p>
          <a:p>
            <a:pPr marL="171450" lvl="0" indent="-171450">
              <a:spcAft>
                <a:spcPts val="300"/>
              </a:spcAft>
              <a:buFont typeface="Arial" panose="020B0604020202020204" pitchFamily="34" charset="0"/>
              <a:buChar char="•"/>
              <a:defRPr/>
            </a:pPr>
            <a:r>
              <a:rPr lang="en-US" sz="1200" dirty="0">
                <a:solidFill>
                  <a:srgbClr val="000000"/>
                </a:solidFill>
              </a:rPr>
              <a:t>Higher dose/higher frequency regimens result in a greater depth of B-cell depletion in the tissues of patients</a:t>
            </a:r>
          </a:p>
        </p:txBody>
      </p:sp>
      <p:grpSp>
        <p:nvGrpSpPr>
          <p:cNvPr id="39" name="Group 38"/>
          <p:cNvGrpSpPr/>
          <p:nvPr/>
        </p:nvGrpSpPr>
        <p:grpSpPr>
          <a:xfrm>
            <a:off x="638858" y="2058707"/>
            <a:ext cx="2286000" cy="400296"/>
            <a:chOff x="638858" y="677885"/>
            <a:chExt cx="2286000" cy="400296"/>
          </a:xfrm>
        </p:grpSpPr>
        <p:sp>
          <p:nvSpPr>
            <p:cNvPr id="40" name="Right Triangle 39"/>
            <p:cNvSpPr/>
            <p:nvPr/>
          </p:nvSpPr>
          <p:spPr>
            <a:xfrm flipH="1" flipV="1">
              <a:off x="638858" y="947730"/>
              <a:ext cx="91440" cy="1304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endParaRPr lang="en-GB" sz="1200" b="1" dirty="0">
                <a:solidFill>
                  <a:srgbClr val="FFFFFF"/>
                </a:solidFill>
                <a:latin typeface="Arial" panose="020B0604020202020204"/>
              </a:endParaRPr>
            </a:p>
          </p:txBody>
        </p:sp>
        <p:sp>
          <p:nvSpPr>
            <p:cNvPr id="41" name="Round Single Corner Rectangle 40"/>
            <p:cNvSpPr/>
            <p:nvPr/>
          </p:nvSpPr>
          <p:spPr>
            <a:xfrm>
              <a:off x="638858" y="677885"/>
              <a:ext cx="2286000" cy="274320"/>
            </a:xfrm>
            <a:prstGeom prst="round1Rect">
              <a:avLst>
                <a:gd name="adj" fmla="val 213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GB" sz="1200" b="1" dirty="0">
                  <a:solidFill>
                    <a:srgbClr val="FFFFFF"/>
                  </a:solidFill>
                </a:rPr>
                <a:t>B-cell depletion and repletion</a:t>
              </a:r>
            </a:p>
          </p:txBody>
        </p:sp>
      </p:grpSp>
      <p:sp>
        <p:nvSpPr>
          <p:cNvPr id="22" name="Rectangle 21">
            <a:hlinkClick r:id="rId5" action="ppaction://hlinksldjump"/>
          </p:cNvPr>
          <p:cNvSpPr/>
          <p:nvPr/>
        </p:nvSpPr>
        <p:spPr>
          <a:xfrm>
            <a:off x="968457" y="38100"/>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4" name="Rectangle 23">
            <a:hlinkClick r:id="" action="ppaction://noaction"/>
          </p:cNvPr>
          <p:cNvSpPr/>
          <p:nvPr/>
        </p:nvSpPr>
        <p:spPr>
          <a:xfrm>
            <a:off x="0" y="880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7" name="Rectangle 26">
            <a:hlinkClick r:id="" action="ppaction://noaction"/>
          </p:cNvPr>
          <p:cNvSpPr/>
          <p:nvPr/>
        </p:nvSpPr>
        <p:spPr>
          <a:xfrm>
            <a:off x="6897378" y="1520"/>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8" name="Rectangle 27">
            <a:hlinkClick r:id="rId5" action="ppaction://hlinksldjump"/>
          </p:cNvPr>
          <p:cNvSpPr/>
          <p:nvPr/>
        </p:nvSpPr>
        <p:spPr>
          <a:xfrm>
            <a:off x="8779131" y="1520"/>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5" name="Rounded Rectangle 44"/>
          <p:cNvSpPr/>
          <p:nvPr/>
        </p:nvSpPr>
        <p:spPr>
          <a:xfrm>
            <a:off x="7748805" y="49448"/>
            <a:ext cx="769317"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MIRROR study</a:t>
            </a:r>
            <a:endParaRPr lang="en-GB" sz="1200" b="1" dirty="0">
              <a:ln w="0"/>
              <a:solidFill>
                <a:srgbClr val="D2A000"/>
              </a:solidFill>
              <a:effectLst/>
            </a:endParaRPr>
          </a:p>
        </p:txBody>
      </p:sp>
    </p:spTree>
    <p:custDataLst>
      <p:tags r:id="rId1"/>
    </p:custDataLst>
    <p:extLst>
      <p:ext uri="{BB962C8B-B14F-4D97-AF65-F5344CB8AC3E}">
        <p14:creationId xmlns:p14="http://schemas.microsoft.com/office/powerpoint/2010/main" val="131689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ounded Rectangle 121"/>
          <p:cNvSpPr/>
          <p:nvPr/>
        </p:nvSpPr>
        <p:spPr>
          <a:xfrm>
            <a:off x="457199" y="558517"/>
            <a:ext cx="8254263" cy="3959747"/>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grpSp>
        <p:nvGrpSpPr>
          <p:cNvPr id="104" name="Group 103"/>
          <p:cNvGrpSpPr/>
          <p:nvPr/>
        </p:nvGrpSpPr>
        <p:grpSpPr>
          <a:xfrm>
            <a:off x="619027" y="1066674"/>
            <a:ext cx="7828017" cy="2477300"/>
            <a:chOff x="607132" y="1809750"/>
            <a:chExt cx="7872941" cy="2819400"/>
          </a:xfrm>
        </p:grpSpPr>
        <p:sp>
          <p:nvSpPr>
            <p:cNvPr id="105" name="Rectangle 104"/>
            <p:cNvSpPr/>
            <p:nvPr/>
          </p:nvSpPr>
          <p:spPr>
            <a:xfrm>
              <a:off x="2269427" y="1809750"/>
              <a:ext cx="5312020" cy="2355123"/>
            </a:xfrm>
            <a:prstGeom prst="rect">
              <a:avLst/>
            </a:prstGeom>
            <a:noFill/>
            <a:ln w="22225" cap="rnd" cmpd="sng" algn="ctr">
              <a:solidFill>
                <a:schemeClr val="accent1"/>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p:txBody>
        </p:sp>
        <p:sp>
          <p:nvSpPr>
            <p:cNvPr id="106" name="Rectangle 105"/>
            <p:cNvSpPr/>
            <p:nvPr/>
          </p:nvSpPr>
          <p:spPr>
            <a:xfrm>
              <a:off x="1619602" y="4352151"/>
              <a:ext cx="1299650" cy="276999"/>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Arial"/>
                  <a:ea typeface="+mn-ea"/>
                  <a:cs typeface="+mn-cs"/>
                </a:rPr>
                <a:t>Randomization</a:t>
              </a:r>
            </a:p>
          </p:txBody>
        </p:sp>
        <p:sp>
          <p:nvSpPr>
            <p:cNvPr id="107" name="Rectangle 106"/>
            <p:cNvSpPr/>
            <p:nvPr/>
          </p:nvSpPr>
          <p:spPr>
            <a:xfrm>
              <a:off x="6938796" y="4352151"/>
              <a:ext cx="1311757" cy="276999"/>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Arial"/>
                  <a:ea typeface="+mn-ea"/>
                  <a:cs typeface="+mn-cs"/>
                </a:rPr>
                <a:t>EOS </a:t>
              </a:r>
              <a:r>
                <a:rPr kumimoji="0" lang="en-GB" sz="1100" b="0" i="1" u="none" strike="noStrike" kern="0" cap="none" spc="0" normalizeH="0" baseline="0" noProof="0" dirty="0">
                  <a:ln>
                    <a:noFill/>
                  </a:ln>
                  <a:solidFill>
                    <a:srgbClr val="000000"/>
                  </a:solidFill>
                  <a:effectLst/>
                  <a:uLnTx/>
                  <a:uFillTx/>
                  <a:latin typeface="Arial"/>
                  <a:ea typeface="+mn-ea"/>
                  <a:cs typeface="+mn-cs"/>
                </a:rPr>
                <a:t>(</a:t>
              </a:r>
              <a:r>
                <a:rPr kumimoji="0" lang="en-GB" sz="1100" b="1" i="1" u="none" strike="noStrike" kern="0" cap="none" spc="0" normalizeH="0" baseline="0" noProof="0" dirty="0">
                  <a:ln>
                    <a:noFill/>
                  </a:ln>
                  <a:solidFill>
                    <a:srgbClr val="000000"/>
                  </a:solidFill>
                  <a:effectLst/>
                  <a:uLnTx/>
                  <a:uFillTx/>
                  <a:latin typeface="Arial"/>
                  <a:ea typeface="+mn-ea"/>
                  <a:cs typeface="+mn-cs"/>
                </a:rPr>
                <a:t>Flexible</a:t>
              </a:r>
              <a:r>
                <a:rPr kumimoji="0" lang="en-GB" sz="1100" b="1" i="1" u="none" strike="noStrike" kern="0" cap="none" spc="0" normalizeH="0" baseline="30000" noProof="0" dirty="0">
                  <a:ln>
                    <a:noFill/>
                  </a:ln>
                  <a:solidFill>
                    <a:srgbClr val="000000"/>
                  </a:solidFill>
                  <a:effectLst/>
                  <a:uLnTx/>
                  <a:uFillTx/>
                  <a:latin typeface="Arial"/>
                  <a:ea typeface="+mn-ea"/>
                  <a:cs typeface="+mn-cs"/>
                </a:rPr>
                <a:t>†</a:t>
              </a:r>
              <a:r>
                <a:rPr kumimoji="0" lang="en-GB" sz="1100" b="0" i="1" u="none" strike="noStrike" kern="0" cap="none" spc="0" normalizeH="0" baseline="0" noProof="0" dirty="0">
                  <a:ln>
                    <a:noFill/>
                  </a:ln>
                  <a:solidFill>
                    <a:srgbClr val="000000"/>
                  </a:solidFill>
                  <a:effectLst/>
                  <a:uLnTx/>
                  <a:uFillTx/>
                  <a:latin typeface="Arial"/>
                  <a:ea typeface="+mn-ea"/>
                  <a:cs typeface="+mn-cs"/>
                </a:rPr>
                <a:t>)</a:t>
              </a:r>
            </a:p>
          </p:txBody>
        </p:sp>
        <p:sp>
          <p:nvSpPr>
            <p:cNvPr id="108" name="Rectangle 107"/>
            <p:cNvSpPr/>
            <p:nvPr/>
          </p:nvSpPr>
          <p:spPr>
            <a:xfrm>
              <a:off x="7612912" y="1809750"/>
              <a:ext cx="867161" cy="2355123"/>
            </a:xfrm>
            <a:prstGeom prst="rect">
              <a:avLst/>
            </a:prstGeom>
            <a:solidFill>
              <a:schemeClr val="bg1">
                <a:alpha val="54902"/>
              </a:schemeClr>
            </a:solidFill>
            <a:ln w="22225" cap="rnd" cmpd="sng" algn="ctr">
              <a:solidFill>
                <a:schemeClr val="accent1"/>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p:txBody>
        </p:sp>
        <p:sp>
          <p:nvSpPr>
            <p:cNvPr id="109" name="Rectangle 108"/>
            <p:cNvSpPr/>
            <p:nvPr/>
          </p:nvSpPr>
          <p:spPr>
            <a:xfrm>
              <a:off x="7575880" y="1810955"/>
              <a:ext cx="881610" cy="2300698"/>
            </a:xfrm>
            <a:prstGeom prst="rect">
              <a:avLst/>
            </a:prstGeom>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Arial"/>
                  <a:ea typeface="+mn-ea"/>
                  <a:cs typeface="+mn-cs"/>
                </a:rPr>
                <a:t>Safety follow-up epoch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Arial"/>
                  <a:ea typeface="+mn-ea"/>
                  <a:cs typeface="+mn-cs"/>
                </a:rPr>
                <a:t>extension study* (ongoing, for up to </a:t>
              </a:r>
              <a:br>
                <a:rPr kumimoji="0" lang="en-GB" sz="1100" b="1" i="0" u="none" strike="noStrike" kern="0" cap="none" spc="0" normalizeH="0" baseline="0" noProof="0" dirty="0">
                  <a:ln>
                    <a:noFill/>
                  </a:ln>
                  <a:solidFill>
                    <a:srgbClr val="000000"/>
                  </a:solidFill>
                  <a:effectLst/>
                  <a:uLnTx/>
                  <a:uFillTx/>
                  <a:latin typeface="Arial"/>
                  <a:ea typeface="+mn-ea"/>
                  <a:cs typeface="+mn-cs"/>
                </a:rPr>
              </a:br>
              <a:r>
                <a:rPr kumimoji="0" lang="en-GB" sz="1100" b="1" i="0" u="none" strike="noStrike" kern="0" cap="none" spc="0" normalizeH="0" baseline="0" noProof="0" dirty="0">
                  <a:ln>
                    <a:noFill/>
                  </a:ln>
                  <a:solidFill>
                    <a:srgbClr val="000000"/>
                  </a:solidFill>
                  <a:effectLst/>
                  <a:uLnTx/>
                  <a:uFillTx/>
                  <a:latin typeface="Arial"/>
                  <a:ea typeface="+mn-ea"/>
                  <a:cs typeface="+mn-cs"/>
                </a:rPr>
                <a:t>5 years)</a:t>
              </a:r>
            </a:p>
          </p:txBody>
        </p:sp>
        <p:sp>
          <p:nvSpPr>
            <p:cNvPr id="110" name="Rectangle 109"/>
            <p:cNvSpPr/>
            <p:nvPr/>
          </p:nvSpPr>
          <p:spPr>
            <a:xfrm>
              <a:off x="2251234" y="1810955"/>
              <a:ext cx="5324645" cy="24503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a:ea typeface="+mn-ea"/>
                  <a:cs typeface="+mn-cs"/>
                </a:rPr>
                <a:t>Treatment epoch </a:t>
              </a:r>
            </a:p>
          </p:txBody>
        </p:sp>
        <p:cxnSp>
          <p:nvCxnSpPr>
            <p:cNvPr id="111" name="Straight Arrow Connector 110"/>
            <p:cNvCxnSpPr/>
            <p:nvPr/>
          </p:nvCxnSpPr>
          <p:spPr>
            <a:xfrm>
              <a:off x="2288552" y="2637065"/>
              <a:ext cx="5241991" cy="716"/>
            </a:xfrm>
            <a:prstGeom prst="straightConnector1">
              <a:avLst/>
            </a:prstGeom>
            <a:noFill/>
            <a:ln w="38100" cap="rnd" cmpd="sng" algn="ctr">
              <a:solidFill>
                <a:srgbClr val="006BB1"/>
              </a:solidFill>
              <a:prstDash val="solid"/>
              <a:bevel/>
              <a:headEnd type="none" w="med" len="med"/>
              <a:tailEnd type="oval" w="med" len="med"/>
            </a:ln>
            <a:effectLst/>
          </p:spPr>
        </p:cxnSp>
        <p:sp>
          <p:nvSpPr>
            <p:cNvPr id="114" name="Rectangle 113"/>
            <p:cNvSpPr/>
            <p:nvPr/>
          </p:nvSpPr>
          <p:spPr>
            <a:xfrm>
              <a:off x="2700726" y="2477403"/>
              <a:ext cx="4395916" cy="320040"/>
            </a:xfrm>
            <a:prstGeom prst="rect">
              <a:avLst/>
            </a:prstGeom>
            <a:solidFill>
              <a:srgbClr val="03599E"/>
            </a:solidFill>
            <a:ln>
              <a:noFill/>
            </a:ln>
            <a:effectLst/>
            <a:scene3d>
              <a:camera prst="orthographicFront">
                <a:rot lat="0" lon="0" rev="0"/>
              </a:camera>
              <a:lightRig rig="contrasting" dir="t">
                <a:rot lat="0" lon="0" rev="7800000"/>
              </a:lightRig>
            </a:scene3d>
            <a:sp3d>
              <a:bevelT w="139700" h="139700"/>
            </a:sp3d>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mn-cs"/>
                </a:rPr>
                <a:t>Ofatumumab 20 mg SC </a:t>
              </a:r>
              <a:r>
                <a:rPr lang="en-GB" sz="1200" b="1" kern="0" dirty="0">
                  <a:solidFill>
                    <a:srgbClr val="FFFFFF"/>
                  </a:solidFill>
                  <a:latin typeface="Arial"/>
                </a:rPr>
                <a:t>(</a:t>
              </a:r>
              <a:r>
                <a:rPr kumimoji="0" lang="en-GB" sz="1200" b="1" i="0" u="none" strike="noStrike" kern="0" cap="none" spc="0" normalizeH="0" baseline="0" noProof="0" dirty="0">
                  <a:ln>
                    <a:noFill/>
                  </a:ln>
                  <a:solidFill>
                    <a:srgbClr val="FFFFFF"/>
                  </a:solidFill>
                  <a:effectLst/>
                  <a:uLnTx/>
                  <a:uFillTx/>
                  <a:latin typeface="Arial"/>
                  <a:ea typeface="+mn-ea"/>
                  <a:cs typeface="+mn-cs"/>
                </a:rPr>
                <a:t>0.4 mL)</a:t>
              </a:r>
              <a:r>
                <a:rPr kumimoji="0" lang="en-GB" sz="1200" b="1" i="0" u="none" strike="noStrike" kern="0" cap="none" spc="0" normalizeH="0" baseline="30000" noProof="0" dirty="0">
                  <a:ln>
                    <a:noFill/>
                  </a:ln>
                  <a:solidFill>
                    <a:srgbClr val="FFFFFF"/>
                  </a:solidFill>
                  <a:effectLst/>
                  <a:uLnTx/>
                  <a:uFillTx/>
                  <a:latin typeface="Arial"/>
                  <a:ea typeface="+mn-ea"/>
                  <a:cs typeface="+mn-cs"/>
                </a:rPr>
                <a:t>‡</a:t>
              </a:r>
              <a:r>
                <a:rPr kumimoji="0" lang="en-GB" sz="1200" b="1" i="0" u="none" strike="noStrike" kern="0" cap="none" spc="0" normalizeH="0" baseline="0" noProof="0" dirty="0">
                  <a:ln>
                    <a:noFill/>
                  </a:ln>
                  <a:solidFill>
                    <a:srgbClr val="FFFFFF"/>
                  </a:solidFill>
                  <a:effectLst/>
                  <a:uLnTx/>
                  <a:uFillTx/>
                  <a:latin typeface="Arial"/>
                  <a:ea typeface="+mn-ea"/>
                  <a:cs typeface="+mn-cs"/>
                </a:rPr>
                <a:t> + PBO oral once daily</a:t>
              </a:r>
            </a:p>
          </p:txBody>
        </p:sp>
        <p:cxnSp>
          <p:nvCxnSpPr>
            <p:cNvPr id="211" name="Straight Arrow Connector 210"/>
            <p:cNvCxnSpPr/>
            <p:nvPr/>
          </p:nvCxnSpPr>
          <p:spPr>
            <a:xfrm>
              <a:off x="2298046" y="2226158"/>
              <a:ext cx="5214402" cy="0"/>
            </a:xfrm>
            <a:prstGeom prst="straightConnector1">
              <a:avLst/>
            </a:prstGeom>
            <a:ln w="38100">
              <a:solidFill>
                <a:srgbClr val="D03B32"/>
              </a:solidFill>
              <a:headEnd type="none" w="med" len="med"/>
              <a:tailEnd type="oval" w="med" len="med"/>
            </a:ln>
          </p:spPr>
          <p:style>
            <a:lnRef idx="1">
              <a:schemeClr val="accent2"/>
            </a:lnRef>
            <a:fillRef idx="0">
              <a:schemeClr val="accent2"/>
            </a:fillRef>
            <a:effectRef idx="0">
              <a:schemeClr val="accent2"/>
            </a:effectRef>
            <a:fontRef idx="minor">
              <a:schemeClr val="tx1"/>
            </a:fontRef>
          </p:style>
        </p:cxnSp>
        <p:sp>
          <p:nvSpPr>
            <p:cNvPr id="212" name="Rectangle 211"/>
            <p:cNvSpPr/>
            <p:nvPr/>
          </p:nvSpPr>
          <p:spPr>
            <a:xfrm>
              <a:off x="2701973" y="2082857"/>
              <a:ext cx="4393422" cy="317264"/>
            </a:xfrm>
            <a:prstGeom prst="rect">
              <a:avLst/>
            </a:prstGeom>
            <a:solidFill>
              <a:srgbClr val="D03B32"/>
            </a:solidFill>
            <a:ln>
              <a:noFill/>
            </a:ln>
            <a:effectLst/>
            <a:scene3d>
              <a:camera prst="orthographicFront">
                <a:rot lat="0" lon="0" rev="0"/>
              </a:camera>
              <a:lightRig rig="contrasting" dir="t">
                <a:rot lat="0" lon="0" rev="7800000"/>
              </a:lightRig>
            </a:scene3d>
            <a:sp3d>
              <a:bevelT w="139700" h="139700"/>
            </a:sp3d>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a:ea typeface="+mn-ea"/>
                  <a:cs typeface="+mn-cs"/>
                </a:rPr>
                <a:t>Teriflunomide 14 mg oral once daily + PBO SC</a:t>
              </a:r>
            </a:p>
          </p:txBody>
        </p:sp>
        <p:sp>
          <p:nvSpPr>
            <p:cNvPr id="213" name="Rectangle 212"/>
            <p:cNvSpPr/>
            <p:nvPr/>
          </p:nvSpPr>
          <p:spPr>
            <a:xfrm>
              <a:off x="668061" y="1810954"/>
              <a:ext cx="1566061" cy="2353919"/>
            </a:xfrm>
            <a:prstGeom prst="rect">
              <a:avLst/>
            </a:prstGeom>
            <a:noFill/>
            <a:ln w="22225" cap="rnd" cmpd="sng" algn="ctr">
              <a:solidFill>
                <a:schemeClr val="accent1"/>
              </a:solidFill>
              <a:prstDash val="solid"/>
            </a:ln>
            <a:effectLst>
              <a:glow>
                <a:schemeClr val="accent2">
                  <a:satMod val="175000"/>
                  <a:alpha val="40000"/>
                </a:schemeClr>
              </a:glow>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ea typeface="+mn-ea"/>
                <a:cs typeface="+mn-cs"/>
              </a:endParaRPr>
            </a:p>
          </p:txBody>
        </p:sp>
        <p:sp>
          <p:nvSpPr>
            <p:cNvPr id="214" name="TextBox 213"/>
            <p:cNvSpPr txBox="1"/>
            <p:nvPr/>
          </p:nvSpPr>
          <p:spPr>
            <a:xfrm>
              <a:off x="1487600" y="2110445"/>
              <a:ext cx="783079" cy="231425"/>
            </a:xfrm>
            <a:prstGeom prst="rect">
              <a:avLst/>
            </a:prstGeom>
            <a:no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a:ea typeface="+mn-ea"/>
                  <a:cs typeface="+mn-cs"/>
                </a:rPr>
                <a:t>Baseline</a:t>
              </a:r>
            </a:p>
          </p:txBody>
        </p:sp>
        <p:sp>
          <p:nvSpPr>
            <p:cNvPr id="215" name="TextBox 214"/>
            <p:cNvSpPr txBox="1"/>
            <p:nvPr/>
          </p:nvSpPr>
          <p:spPr>
            <a:xfrm>
              <a:off x="607132" y="2110445"/>
              <a:ext cx="919647" cy="231425"/>
            </a:xfrm>
            <a:prstGeom prst="rect">
              <a:avLst/>
            </a:prstGeom>
            <a:no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a:ea typeface="+mn-ea"/>
                  <a:cs typeface="+mn-cs"/>
                </a:rPr>
                <a:t>Screening</a:t>
              </a:r>
            </a:p>
          </p:txBody>
        </p:sp>
        <p:sp>
          <p:nvSpPr>
            <p:cNvPr id="216" name="Rectangle 215"/>
            <p:cNvSpPr/>
            <p:nvPr/>
          </p:nvSpPr>
          <p:spPr>
            <a:xfrm>
              <a:off x="667436" y="1810955"/>
              <a:ext cx="1565371" cy="24503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a:ea typeface="+mn-ea"/>
                  <a:cs typeface="+mn-cs"/>
                </a:rPr>
                <a:t>Screening epoch</a:t>
              </a:r>
            </a:p>
          </p:txBody>
        </p:sp>
        <p:sp>
          <p:nvSpPr>
            <p:cNvPr id="217" name="Up Arrow 216"/>
            <p:cNvSpPr/>
            <p:nvPr/>
          </p:nvSpPr>
          <p:spPr>
            <a:xfrm>
              <a:off x="2152972" y="4202809"/>
              <a:ext cx="201168" cy="173736"/>
            </a:xfrm>
            <a:prstGeom prst="upArrow">
              <a:avLst>
                <a:gd name="adj1" fmla="val 36249"/>
                <a:gd name="adj2" fmla="val 36681"/>
              </a:avLst>
            </a:prstGeom>
            <a:solidFill>
              <a:srgbClr val="006B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18" name="Straight Connector 217"/>
            <p:cNvCxnSpPr/>
            <p:nvPr/>
          </p:nvCxnSpPr>
          <p:spPr>
            <a:xfrm>
              <a:off x="1450122" y="2119190"/>
              <a:ext cx="6802" cy="2057400"/>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19" name="Pentagon 218"/>
            <p:cNvSpPr/>
            <p:nvPr/>
          </p:nvSpPr>
          <p:spPr>
            <a:xfrm>
              <a:off x="746635" y="2561438"/>
              <a:ext cx="1405183" cy="954222"/>
            </a:xfrm>
            <a:prstGeom prst="homePlate">
              <a:avLst>
                <a:gd name="adj" fmla="val 20421"/>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Population:</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&gt;900 RMS patients/study</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Age: 18–55 years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EDSS score: 0–5.5</a:t>
              </a:r>
            </a:p>
          </p:txBody>
        </p:sp>
        <p:grpSp>
          <p:nvGrpSpPr>
            <p:cNvPr id="220" name="Group 219"/>
            <p:cNvGrpSpPr/>
            <p:nvPr/>
          </p:nvGrpSpPr>
          <p:grpSpPr>
            <a:xfrm>
              <a:off x="2278911" y="2860137"/>
              <a:ext cx="5276863" cy="579753"/>
              <a:chOff x="1958341" y="3610635"/>
              <a:chExt cx="5988016" cy="806164"/>
            </a:xfrm>
          </p:grpSpPr>
          <p:grpSp>
            <p:nvGrpSpPr>
              <p:cNvPr id="228" name="Group 227"/>
              <p:cNvGrpSpPr/>
              <p:nvPr/>
            </p:nvGrpSpPr>
            <p:grpSpPr>
              <a:xfrm>
                <a:off x="2029080" y="4114800"/>
                <a:ext cx="273930" cy="288522"/>
                <a:chOff x="4712257" y="6126466"/>
                <a:chExt cx="273930" cy="288522"/>
              </a:xfrm>
              <a:solidFill>
                <a:schemeClr val="accent1"/>
              </a:solidFill>
            </p:grpSpPr>
            <p:sp>
              <p:nvSpPr>
                <p:cNvPr id="294"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95" name="Group 294"/>
                <p:cNvGrpSpPr/>
                <p:nvPr/>
              </p:nvGrpSpPr>
              <p:grpSpPr>
                <a:xfrm>
                  <a:off x="4719178" y="6126466"/>
                  <a:ext cx="267009" cy="231797"/>
                  <a:chOff x="4719178" y="6126466"/>
                  <a:chExt cx="267009" cy="231797"/>
                </a:xfrm>
                <a:grpFill/>
              </p:grpSpPr>
              <p:sp>
                <p:nvSpPr>
                  <p:cNvPr id="296"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7"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cxnSp>
            <p:nvCxnSpPr>
              <p:cNvPr id="229" name="Straight Connector 228"/>
              <p:cNvCxnSpPr/>
              <p:nvPr/>
            </p:nvCxnSpPr>
            <p:spPr>
              <a:xfrm>
                <a:off x="1958341" y="3721769"/>
                <a:ext cx="4409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6308946" y="3621597"/>
                <a:ext cx="197541" cy="190500"/>
              </a:xfrm>
              <a:prstGeom prst="line">
                <a:avLst/>
              </a:prstGeom>
              <a:ln w="38100">
                <a:solidFill>
                  <a:schemeClr val="tx1"/>
                </a:solidFill>
              </a:ln>
              <a:scene3d>
                <a:camera prst="orthographicFront">
                  <a:rot lat="0" lon="2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6422334" y="3610635"/>
                <a:ext cx="197541" cy="190500"/>
              </a:xfrm>
              <a:prstGeom prst="line">
                <a:avLst/>
              </a:prstGeom>
              <a:ln w="38100">
                <a:solidFill>
                  <a:schemeClr val="tx1"/>
                </a:solidFill>
              </a:ln>
              <a:scene3d>
                <a:camera prst="orthographicFront">
                  <a:rot lat="0" lon="2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6529037" y="3723401"/>
                <a:ext cx="1417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661178" y="3721769"/>
                <a:ext cx="262" cy="14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218504" y="3721769"/>
                <a:ext cx="262" cy="14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832087" y="3721769"/>
                <a:ext cx="262" cy="14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5445408" y="3721769"/>
                <a:ext cx="262" cy="14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6058992" y="3721769"/>
                <a:ext cx="262" cy="14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3406800" y="3829235"/>
                <a:ext cx="502261"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W4</a:t>
                </a:r>
                <a:r>
                  <a:rPr kumimoji="0" lang="en-GB" sz="10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239" name="Rectangle 238"/>
              <p:cNvSpPr/>
              <p:nvPr/>
            </p:nvSpPr>
            <p:spPr>
              <a:xfrm>
                <a:off x="3990863" y="3829235"/>
                <a:ext cx="443108"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W8</a:t>
                </a:r>
              </a:p>
            </p:txBody>
          </p:sp>
          <p:sp>
            <p:nvSpPr>
              <p:cNvPr id="240" name="Rectangle 239"/>
              <p:cNvSpPr/>
              <p:nvPr/>
            </p:nvSpPr>
            <p:spPr>
              <a:xfrm>
                <a:off x="4566300" y="3829235"/>
                <a:ext cx="530942"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W12</a:t>
                </a:r>
              </a:p>
            </p:txBody>
          </p:sp>
          <p:sp>
            <p:nvSpPr>
              <p:cNvPr id="241" name="Rectangle 240"/>
              <p:cNvSpPr/>
              <p:nvPr/>
            </p:nvSpPr>
            <p:spPr>
              <a:xfrm>
                <a:off x="5179883" y="3829235"/>
                <a:ext cx="530942"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W16</a:t>
                </a:r>
              </a:p>
            </p:txBody>
          </p:sp>
          <p:sp>
            <p:nvSpPr>
              <p:cNvPr id="242" name="Rectangle 241"/>
              <p:cNvSpPr/>
              <p:nvPr/>
            </p:nvSpPr>
            <p:spPr>
              <a:xfrm>
                <a:off x="5793520" y="3829235"/>
                <a:ext cx="530942"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W20</a:t>
                </a:r>
              </a:p>
            </p:txBody>
          </p:sp>
          <p:grpSp>
            <p:nvGrpSpPr>
              <p:cNvPr id="243" name="Group 242"/>
              <p:cNvGrpSpPr/>
              <p:nvPr/>
            </p:nvGrpSpPr>
            <p:grpSpPr>
              <a:xfrm>
                <a:off x="2386140" y="4114800"/>
                <a:ext cx="273930" cy="288522"/>
                <a:chOff x="4712257" y="6126466"/>
                <a:chExt cx="273930" cy="288522"/>
              </a:xfrm>
              <a:solidFill>
                <a:schemeClr val="accent1"/>
              </a:solidFill>
            </p:grpSpPr>
            <p:sp>
              <p:nvSpPr>
                <p:cNvPr id="290"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91" name="Group 290"/>
                <p:cNvGrpSpPr/>
                <p:nvPr/>
              </p:nvGrpSpPr>
              <p:grpSpPr>
                <a:xfrm>
                  <a:off x="4719178" y="6126466"/>
                  <a:ext cx="267009" cy="231797"/>
                  <a:chOff x="4719178" y="6126466"/>
                  <a:chExt cx="267009" cy="231797"/>
                </a:xfrm>
                <a:grpFill/>
              </p:grpSpPr>
              <p:sp>
                <p:nvSpPr>
                  <p:cNvPr id="292"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3"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44" name="Group 243"/>
              <p:cNvGrpSpPr/>
              <p:nvPr/>
            </p:nvGrpSpPr>
            <p:grpSpPr>
              <a:xfrm>
                <a:off x="3520966" y="4114800"/>
                <a:ext cx="273930" cy="288522"/>
                <a:chOff x="4712257" y="6126466"/>
                <a:chExt cx="273930" cy="288522"/>
              </a:xfrm>
              <a:solidFill>
                <a:schemeClr val="accent1"/>
              </a:solidFill>
            </p:grpSpPr>
            <p:sp>
              <p:nvSpPr>
                <p:cNvPr id="286"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87" name="Group 286"/>
                <p:cNvGrpSpPr/>
                <p:nvPr/>
              </p:nvGrpSpPr>
              <p:grpSpPr>
                <a:xfrm>
                  <a:off x="4719178" y="6126466"/>
                  <a:ext cx="267009" cy="231797"/>
                  <a:chOff x="4719178" y="6126466"/>
                  <a:chExt cx="267009" cy="231797"/>
                </a:xfrm>
                <a:grpFill/>
              </p:grpSpPr>
              <p:sp>
                <p:nvSpPr>
                  <p:cNvPr id="288"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9"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45" name="Group 244"/>
              <p:cNvGrpSpPr/>
              <p:nvPr/>
            </p:nvGrpSpPr>
            <p:grpSpPr>
              <a:xfrm>
                <a:off x="4081801" y="4114800"/>
                <a:ext cx="273930" cy="288522"/>
                <a:chOff x="4712257" y="6126466"/>
                <a:chExt cx="273930" cy="288522"/>
              </a:xfrm>
              <a:solidFill>
                <a:schemeClr val="accent1"/>
              </a:solidFill>
            </p:grpSpPr>
            <p:sp>
              <p:nvSpPr>
                <p:cNvPr id="282"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83" name="Group 282"/>
                <p:cNvGrpSpPr/>
                <p:nvPr/>
              </p:nvGrpSpPr>
              <p:grpSpPr>
                <a:xfrm>
                  <a:off x="4719178" y="6126466"/>
                  <a:ext cx="267009" cy="231797"/>
                  <a:chOff x="4719178" y="6126466"/>
                  <a:chExt cx="267009" cy="231797"/>
                </a:xfrm>
                <a:grpFill/>
              </p:grpSpPr>
              <p:sp>
                <p:nvSpPr>
                  <p:cNvPr id="284"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5"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46" name="Group 245"/>
              <p:cNvGrpSpPr/>
              <p:nvPr/>
            </p:nvGrpSpPr>
            <p:grpSpPr>
              <a:xfrm>
                <a:off x="4709131" y="4114800"/>
                <a:ext cx="273930" cy="288522"/>
                <a:chOff x="4712257" y="6126466"/>
                <a:chExt cx="273930" cy="288522"/>
              </a:xfrm>
              <a:solidFill>
                <a:schemeClr val="accent1"/>
              </a:solidFill>
            </p:grpSpPr>
            <p:sp>
              <p:nvSpPr>
                <p:cNvPr id="278"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79" name="Group 278"/>
                <p:cNvGrpSpPr/>
                <p:nvPr/>
              </p:nvGrpSpPr>
              <p:grpSpPr>
                <a:xfrm>
                  <a:off x="4719178" y="6126466"/>
                  <a:ext cx="267009" cy="231797"/>
                  <a:chOff x="4719178" y="6126466"/>
                  <a:chExt cx="267009" cy="231797"/>
                </a:xfrm>
                <a:grpFill/>
              </p:grpSpPr>
              <p:sp>
                <p:nvSpPr>
                  <p:cNvPr id="280"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1"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47" name="Group 246"/>
              <p:cNvGrpSpPr/>
              <p:nvPr/>
            </p:nvGrpSpPr>
            <p:grpSpPr>
              <a:xfrm>
                <a:off x="5293251" y="4114800"/>
                <a:ext cx="273930" cy="288522"/>
                <a:chOff x="4712257" y="6126466"/>
                <a:chExt cx="273930" cy="288522"/>
              </a:xfrm>
              <a:solidFill>
                <a:schemeClr val="accent1"/>
              </a:solidFill>
            </p:grpSpPr>
            <p:sp>
              <p:nvSpPr>
                <p:cNvPr id="274"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75" name="Group 274"/>
                <p:cNvGrpSpPr/>
                <p:nvPr/>
              </p:nvGrpSpPr>
              <p:grpSpPr>
                <a:xfrm>
                  <a:off x="4719178" y="6126466"/>
                  <a:ext cx="267009" cy="231797"/>
                  <a:chOff x="4719178" y="6126466"/>
                  <a:chExt cx="267009" cy="231797"/>
                </a:xfrm>
                <a:grpFill/>
              </p:grpSpPr>
              <p:sp>
                <p:nvSpPr>
                  <p:cNvPr id="276"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7"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48" name="Group 247"/>
              <p:cNvGrpSpPr/>
              <p:nvPr/>
            </p:nvGrpSpPr>
            <p:grpSpPr>
              <a:xfrm>
                <a:off x="5922027" y="4114800"/>
                <a:ext cx="273930" cy="288522"/>
                <a:chOff x="4712257" y="6126466"/>
                <a:chExt cx="273930" cy="288522"/>
              </a:xfrm>
              <a:solidFill>
                <a:schemeClr val="accent1"/>
              </a:solidFill>
            </p:grpSpPr>
            <p:sp>
              <p:nvSpPr>
                <p:cNvPr id="270"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71" name="Group 270"/>
                <p:cNvGrpSpPr/>
                <p:nvPr/>
              </p:nvGrpSpPr>
              <p:grpSpPr>
                <a:xfrm>
                  <a:off x="4719178" y="6126466"/>
                  <a:ext cx="267009" cy="231797"/>
                  <a:chOff x="4719178" y="6126466"/>
                  <a:chExt cx="267009" cy="231797"/>
                </a:xfrm>
                <a:grpFill/>
              </p:grpSpPr>
              <p:sp>
                <p:nvSpPr>
                  <p:cNvPr id="272"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3"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49" name="Group 248"/>
              <p:cNvGrpSpPr/>
              <p:nvPr/>
            </p:nvGrpSpPr>
            <p:grpSpPr>
              <a:xfrm>
                <a:off x="6867525" y="4114800"/>
                <a:ext cx="273930" cy="288522"/>
                <a:chOff x="4712257" y="6126466"/>
                <a:chExt cx="273930" cy="288522"/>
              </a:xfrm>
              <a:solidFill>
                <a:schemeClr val="accent1"/>
              </a:solidFill>
            </p:grpSpPr>
            <p:sp>
              <p:nvSpPr>
                <p:cNvPr id="266"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67" name="Group 266"/>
                <p:cNvGrpSpPr/>
                <p:nvPr/>
              </p:nvGrpSpPr>
              <p:grpSpPr>
                <a:xfrm>
                  <a:off x="4719178" y="6126466"/>
                  <a:ext cx="267009" cy="231797"/>
                  <a:chOff x="4719178" y="6126466"/>
                  <a:chExt cx="267009" cy="231797"/>
                </a:xfrm>
                <a:grpFill/>
              </p:grpSpPr>
              <p:sp>
                <p:nvSpPr>
                  <p:cNvPr id="268"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9"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50" name="Group 249"/>
              <p:cNvGrpSpPr/>
              <p:nvPr/>
            </p:nvGrpSpPr>
            <p:grpSpPr>
              <a:xfrm>
                <a:off x="7419401" y="4114800"/>
                <a:ext cx="273930" cy="288522"/>
                <a:chOff x="4712257" y="6126466"/>
                <a:chExt cx="273930" cy="288522"/>
              </a:xfrm>
              <a:solidFill>
                <a:schemeClr val="accent1"/>
              </a:solidFill>
            </p:grpSpPr>
            <p:sp>
              <p:nvSpPr>
                <p:cNvPr id="262"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63" name="Group 262"/>
                <p:cNvGrpSpPr/>
                <p:nvPr/>
              </p:nvGrpSpPr>
              <p:grpSpPr>
                <a:xfrm>
                  <a:off x="4719178" y="6126466"/>
                  <a:ext cx="267009" cy="231797"/>
                  <a:chOff x="4719178" y="6126466"/>
                  <a:chExt cx="267009" cy="231797"/>
                </a:xfrm>
                <a:grpFill/>
              </p:grpSpPr>
              <p:sp>
                <p:nvSpPr>
                  <p:cNvPr id="264"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5"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251" name="Group 250"/>
              <p:cNvGrpSpPr/>
              <p:nvPr/>
            </p:nvGrpSpPr>
            <p:grpSpPr>
              <a:xfrm>
                <a:off x="2743200" y="4128277"/>
                <a:ext cx="273930" cy="288522"/>
                <a:chOff x="4712257" y="6126466"/>
                <a:chExt cx="273930" cy="288522"/>
              </a:xfrm>
              <a:solidFill>
                <a:schemeClr val="accent1"/>
              </a:solidFill>
            </p:grpSpPr>
            <p:sp>
              <p:nvSpPr>
                <p:cNvPr id="258" name="Freeform 21"/>
                <p:cNvSpPr>
                  <a:spLocks/>
                </p:cNvSpPr>
                <p:nvPr/>
              </p:nvSpPr>
              <p:spPr bwMode="auto">
                <a:xfrm rot="19984181">
                  <a:off x="4712257" y="6334265"/>
                  <a:ext cx="52514" cy="80723"/>
                </a:xfrm>
                <a:custGeom>
                  <a:avLst/>
                  <a:gdLst>
                    <a:gd name="T0" fmla="*/ 39 w 78"/>
                    <a:gd name="T1" fmla="*/ 78 h 109"/>
                    <a:gd name="T2" fmla="*/ 78 w 78"/>
                    <a:gd name="T3" fmla="*/ 63 h 109"/>
                    <a:gd name="T4" fmla="*/ 58 w 78"/>
                    <a:gd name="T5" fmla="*/ 12 h 109"/>
                    <a:gd name="T6" fmla="*/ 19 w 78"/>
                    <a:gd name="T7" fmla="*/ 25 h 109"/>
                    <a:gd name="T8" fmla="*/ 19 w 78"/>
                    <a:gd name="T9" fmla="*/ 25 h 109"/>
                    <a:gd name="T10" fmla="*/ 14 w 78"/>
                    <a:gd name="T11" fmla="*/ 12 h 109"/>
                    <a:gd name="T12" fmla="*/ 9 w 78"/>
                    <a:gd name="T13" fmla="*/ 3 h 109"/>
                    <a:gd name="T14" fmla="*/ 5 w 78"/>
                    <a:gd name="T15" fmla="*/ 2 h 109"/>
                    <a:gd name="T16" fmla="*/ 2 w 78"/>
                    <a:gd name="T17" fmla="*/ 0 h 109"/>
                    <a:gd name="T18" fmla="*/ 2 w 78"/>
                    <a:gd name="T19" fmla="*/ 0 h 109"/>
                    <a:gd name="T20" fmla="*/ 0 w 78"/>
                    <a:gd name="T21" fmla="*/ 3 h 109"/>
                    <a:gd name="T22" fmla="*/ 0 w 78"/>
                    <a:gd name="T23" fmla="*/ 7 h 109"/>
                    <a:gd name="T24" fmla="*/ 2 w 78"/>
                    <a:gd name="T25" fmla="*/ 19 h 109"/>
                    <a:gd name="T26" fmla="*/ 5 w 78"/>
                    <a:gd name="T27" fmla="*/ 36 h 109"/>
                    <a:gd name="T28" fmla="*/ 12 w 78"/>
                    <a:gd name="T29" fmla="*/ 54 h 109"/>
                    <a:gd name="T30" fmla="*/ 12 w 78"/>
                    <a:gd name="T31" fmla="*/ 54 h 109"/>
                    <a:gd name="T32" fmla="*/ 26 w 78"/>
                    <a:gd name="T33" fmla="*/ 92 h 109"/>
                    <a:gd name="T34" fmla="*/ 34 w 78"/>
                    <a:gd name="T35" fmla="*/ 104 h 109"/>
                    <a:gd name="T36" fmla="*/ 38 w 78"/>
                    <a:gd name="T37" fmla="*/ 107 h 109"/>
                    <a:gd name="T38" fmla="*/ 39 w 78"/>
                    <a:gd name="T39" fmla="*/ 109 h 109"/>
                    <a:gd name="T40" fmla="*/ 39 w 78"/>
                    <a:gd name="T41" fmla="*/ 109 h 109"/>
                    <a:gd name="T42" fmla="*/ 43 w 78"/>
                    <a:gd name="T43" fmla="*/ 106 h 109"/>
                    <a:gd name="T44" fmla="*/ 43 w 78"/>
                    <a:gd name="T45" fmla="*/ 102 h 109"/>
                    <a:gd name="T46" fmla="*/ 43 w 78"/>
                    <a:gd name="T47" fmla="*/ 92 h 109"/>
                    <a:gd name="T48" fmla="*/ 39 w 78"/>
                    <a:gd name="T49" fmla="*/ 78 h 109"/>
                    <a:gd name="T50" fmla="*/ 39 w 78"/>
                    <a:gd name="T5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09">
                      <a:moveTo>
                        <a:pt x="39" y="78"/>
                      </a:moveTo>
                      <a:lnTo>
                        <a:pt x="78" y="63"/>
                      </a:lnTo>
                      <a:lnTo>
                        <a:pt x="58" y="12"/>
                      </a:lnTo>
                      <a:lnTo>
                        <a:pt x="19" y="25"/>
                      </a:lnTo>
                      <a:lnTo>
                        <a:pt x="19" y="25"/>
                      </a:lnTo>
                      <a:lnTo>
                        <a:pt x="14" y="12"/>
                      </a:lnTo>
                      <a:lnTo>
                        <a:pt x="9" y="3"/>
                      </a:lnTo>
                      <a:lnTo>
                        <a:pt x="5" y="2"/>
                      </a:lnTo>
                      <a:lnTo>
                        <a:pt x="2" y="0"/>
                      </a:lnTo>
                      <a:lnTo>
                        <a:pt x="2" y="0"/>
                      </a:lnTo>
                      <a:lnTo>
                        <a:pt x="0" y="3"/>
                      </a:lnTo>
                      <a:lnTo>
                        <a:pt x="0" y="7"/>
                      </a:lnTo>
                      <a:lnTo>
                        <a:pt x="2" y="19"/>
                      </a:lnTo>
                      <a:lnTo>
                        <a:pt x="5" y="36"/>
                      </a:lnTo>
                      <a:lnTo>
                        <a:pt x="12" y="54"/>
                      </a:lnTo>
                      <a:lnTo>
                        <a:pt x="12" y="54"/>
                      </a:lnTo>
                      <a:lnTo>
                        <a:pt x="26" y="92"/>
                      </a:lnTo>
                      <a:lnTo>
                        <a:pt x="34" y="104"/>
                      </a:lnTo>
                      <a:lnTo>
                        <a:pt x="38" y="107"/>
                      </a:lnTo>
                      <a:lnTo>
                        <a:pt x="39" y="109"/>
                      </a:lnTo>
                      <a:lnTo>
                        <a:pt x="39" y="109"/>
                      </a:lnTo>
                      <a:lnTo>
                        <a:pt x="43" y="106"/>
                      </a:lnTo>
                      <a:lnTo>
                        <a:pt x="43" y="102"/>
                      </a:lnTo>
                      <a:lnTo>
                        <a:pt x="43" y="92"/>
                      </a:lnTo>
                      <a:lnTo>
                        <a:pt x="39" y="78"/>
                      </a:lnTo>
                      <a:lnTo>
                        <a:pt x="3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59" name="Group 258"/>
                <p:cNvGrpSpPr/>
                <p:nvPr/>
              </p:nvGrpSpPr>
              <p:grpSpPr>
                <a:xfrm>
                  <a:off x="4719178" y="6126466"/>
                  <a:ext cx="267009" cy="231797"/>
                  <a:chOff x="4719178" y="6126466"/>
                  <a:chExt cx="267009" cy="231797"/>
                </a:xfrm>
                <a:grpFill/>
              </p:grpSpPr>
              <p:sp>
                <p:nvSpPr>
                  <p:cNvPr id="260" name="Freeform 24"/>
                  <p:cNvSpPr>
                    <a:spLocks/>
                  </p:cNvSpPr>
                  <p:nvPr/>
                </p:nvSpPr>
                <p:spPr bwMode="auto">
                  <a:xfrm rot="19984181">
                    <a:off x="4719178" y="6210146"/>
                    <a:ext cx="198610" cy="148117"/>
                  </a:xfrm>
                  <a:custGeom>
                    <a:avLst/>
                    <a:gdLst>
                      <a:gd name="T0" fmla="*/ 17 w 295"/>
                      <a:gd name="T1" fmla="*/ 133 h 200"/>
                      <a:gd name="T2" fmla="*/ 17 w 295"/>
                      <a:gd name="T3" fmla="*/ 133 h 200"/>
                      <a:gd name="T4" fmla="*/ 27 w 295"/>
                      <a:gd name="T5" fmla="*/ 161 h 200"/>
                      <a:gd name="T6" fmla="*/ 38 w 295"/>
                      <a:gd name="T7" fmla="*/ 181 h 200"/>
                      <a:gd name="T8" fmla="*/ 46 w 295"/>
                      <a:gd name="T9" fmla="*/ 195 h 200"/>
                      <a:gd name="T10" fmla="*/ 48 w 295"/>
                      <a:gd name="T11" fmla="*/ 198 h 200"/>
                      <a:gd name="T12" fmla="*/ 51 w 295"/>
                      <a:gd name="T13" fmla="*/ 200 h 200"/>
                      <a:gd name="T14" fmla="*/ 51 w 295"/>
                      <a:gd name="T15" fmla="*/ 200 h 200"/>
                      <a:gd name="T16" fmla="*/ 53 w 295"/>
                      <a:gd name="T17" fmla="*/ 196 h 200"/>
                      <a:gd name="T18" fmla="*/ 53 w 295"/>
                      <a:gd name="T19" fmla="*/ 190 h 200"/>
                      <a:gd name="T20" fmla="*/ 48 w 295"/>
                      <a:gd name="T21" fmla="*/ 166 h 200"/>
                      <a:gd name="T22" fmla="*/ 295 w 295"/>
                      <a:gd name="T23" fmla="*/ 75 h 200"/>
                      <a:gd name="T24" fmla="*/ 268 w 295"/>
                      <a:gd name="T25" fmla="*/ 0 h 200"/>
                      <a:gd name="T26" fmla="*/ 246 w 295"/>
                      <a:gd name="T27" fmla="*/ 7 h 200"/>
                      <a:gd name="T28" fmla="*/ 261 w 295"/>
                      <a:gd name="T29" fmla="*/ 48 h 200"/>
                      <a:gd name="T30" fmla="*/ 254 w 295"/>
                      <a:gd name="T31" fmla="*/ 50 h 200"/>
                      <a:gd name="T32" fmla="*/ 241 w 295"/>
                      <a:gd name="T33" fmla="*/ 10 h 200"/>
                      <a:gd name="T34" fmla="*/ 227 w 295"/>
                      <a:gd name="T35" fmla="*/ 14 h 200"/>
                      <a:gd name="T36" fmla="*/ 242 w 295"/>
                      <a:gd name="T37" fmla="*/ 55 h 200"/>
                      <a:gd name="T38" fmla="*/ 237 w 295"/>
                      <a:gd name="T39" fmla="*/ 57 h 200"/>
                      <a:gd name="T40" fmla="*/ 222 w 295"/>
                      <a:gd name="T41" fmla="*/ 16 h 200"/>
                      <a:gd name="T42" fmla="*/ 210 w 295"/>
                      <a:gd name="T43" fmla="*/ 21 h 200"/>
                      <a:gd name="T44" fmla="*/ 224 w 295"/>
                      <a:gd name="T45" fmla="*/ 62 h 200"/>
                      <a:gd name="T46" fmla="*/ 218 w 295"/>
                      <a:gd name="T47" fmla="*/ 63 h 200"/>
                      <a:gd name="T48" fmla="*/ 203 w 295"/>
                      <a:gd name="T49" fmla="*/ 22 h 200"/>
                      <a:gd name="T50" fmla="*/ 191 w 295"/>
                      <a:gd name="T51" fmla="*/ 28 h 200"/>
                      <a:gd name="T52" fmla="*/ 206 w 295"/>
                      <a:gd name="T53" fmla="*/ 69 h 200"/>
                      <a:gd name="T54" fmla="*/ 200 w 295"/>
                      <a:gd name="T55" fmla="*/ 70 h 200"/>
                      <a:gd name="T56" fmla="*/ 186 w 295"/>
                      <a:gd name="T57" fmla="*/ 29 h 200"/>
                      <a:gd name="T58" fmla="*/ 172 w 295"/>
                      <a:gd name="T59" fmla="*/ 34 h 200"/>
                      <a:gd name="T60" fmla="*/ 188 w 295"/>
                      <a:gd name="T61" fmla="*/ 75 h 200"/>
                      <a:gd name="T62" fmla="*/ 183 w 295"/>
                      <a:gd name="T63" fmla="*/ 77 h 200"/>
                      <a:gd name="T64" fmla="*/ 167 w 295"/>
                      <a:gd name="T65" fmla="*/ 36 h 200"/>
                      <a:gd name="T66" fmla="*/ 155 w 295"/>
                      <a:gd name="T67" fmla="*/ 41 h 200"/>
                      <a:gd name="T68" fmla="*/ 169 w 295"/>
                      <a:gd name="T69" fmla="*/ 82 h 200"/>
                      <a:gd name="T70" fmla="*/ 164 w 295"/>
                      <a:gd name="T71" fmla="*/ 84 h 200"/>
                      <a:gd name="T72" fmla="*/ 148 w 295"/>
                      <a:gd name="T73" fmla="*/ 43 h 200"/>
                      <a:gd name="T74" fmla="*/ 136 w 295"/>
                      <a:gd name="T75" fmla="*/ 48 h 200"/>
                      <a:gd name="T76" fmla="*/ 152 w 295"/>
                      <a:gd name="T77" fmla="*/ 87 h 200"/>
                      <a:gd name="T78" fmla="*/ 145 w 295"/>
                      <a:gd name="T79" fmla="*/ 91 h 200"/>
                      <a:gd name="T80" fmla="*/ 131 w 295"/>
                      <a:gd name="T81" fmla="*/ 50 h 200"/>
                      <a:gd name="T82" fmla="*/ 118 w 295"/>
                      <a:gd name="T83" fmla="*/ 53 h 200"/>
                      <a:gd name="T84" fmla="*/ 133 w 295"/>
                      <a:gd name="T85" fmla="*/ 94 h 200"/>
                      <a:gd name="T86" fmla="*/ 128 w 295"/>
                      <a:gd name="T87" fmla="*/ 96 h 200"/>
                      <a:gd name="T88" fmla="*/ 113 w 295"/>
                      <a:gd name="T89" fmla="*/ 57 h 200"/>
                      <a:gd name="T90" fmla="*/ 101 w 295"/>
                      <a:gd name="T91" fmla="*/ 60 h 200"/>
                      <a:gd name="T92" fmla="*/ 114 w 295"/>
                      <a:gd name="T93" fmla="*/ 101 h 200"/>
                      <a:gd name="T94" fmla="*/ 109 w 295"/>
                      <a:gd name="T95" fmla="*/ 103 h 200"/>
                      <a:gd name="T96" fmla="*/ 96 w 295"/>
                      <a:gd name="T97" fmla="*/ 63 h 200"/>
                      <a:gd name="T98" fmla="*/ 19 w 295"/>
                      <a:gd name="T99" fmla="*/ 91 h 200"/>
                      <a:gd name="T100" fmla="*/ 19 w 295"/>
                      <a:gd name="T101" fmla="*/ 91 h 200"/>
                      <a:gd name="T102" fmla="*/ 9 w 295"/>
                      <a:gd name="T103" fmla="*/ 69 h 200"/>
                      <a:gd name="T104" fmla="*/ 3 w 295"/>
                      <a:gd name="T105" fmla="*/ 63 h 200"/>
                      <a:gd name="T106" fmla="*/ 0 w 295"/>
                      <a:gd name="T107" fmla="*/ 62 h 200"/>
                      <a:gd name="T108" fmla="*/ 0 w 295"/>
                      <a:gd name="T109" fmla="*/ 62 h 200"/>
                      <a:gd name="T110" fmla="*/ 0 w 295"/>
                      <a:gd name="T111" fmla="*/ 63 h 200"/>
                      <a:gd name="T112" fmla="*/ 0 w 295"/>
                      <a:gd name="T113" fmla="*/ 69 h 200"/>
                      <a:gd name="T114" fmla="*/ 2 w 295"/>
                      <a:gd name="T115" fmla="*/ 84 h 200"/>
                      <a:gd name="T116" fmla="*/ 7 w 295"/>
                      <a:gd name="T117" fmla="*/ 108 h 200"/>
                      <a:gd name="T118" fmla="*/ 17 w 295"/>
                      <a:gd name="T119" fmla="*/ 133 h 200"/>
                      <a:gd name="T120" fmla="*/ 17 w 295"/>
                      <a:gd name="T121" fmla="*/ 1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00">
                        <a:moveTo>
                          <a:pt x="17" y="133"/>
                        </a:moveTo>
                        <a:lnTo>
                          <a:pt x="17" y="133"/>
                        </a:lnTo>
                        <a:lnTo>
                          <a:pt x="27" y="161"/>
                        </a:lnTo>
                        <a:lnTo>
                          <a:pt x="38" y="181"/>
                        </a:lnTo>
                        <a:lnTo>
                          <a:pt x="46" y="195"/>
                        </a:lnTo>
                        <a:lnTo>
                          <a:pt x="48" y="198"/>
                        </a:lnTo>
                        <a:lnTo>
                          <a:pt x="51" y="200"/>
                        </a:lnTo>
                        <a:lnTo>
                          <a:pt x="51" y="200"/>
                        </a:lnTo>
                        <a:lnTo>
                          <a:pt x="53" y="196"/>
                        </a:lnTo>
                        <a:lnTo>
                          <a:pt x="53" y="190"/>
                        </a:lnTo>
                        <a:lnTo>
                          <a:pt x="48" y="166"/>
                        </a:lnTo>
                        <a:lnTo>
                          <a:pt x="295" y="75"/>
                        </a:lnTo>
                        <a:lnTo>
                          <a:pt x="268" y="0"/>
                        </a:lnTo>
                        <a:lnTo>
                          <a:pt x="246" y="7"/>
                        </a:lnTo>
                        <a:lnTo>
                          <a:pt x="261" y="48"/>
                        </a:lnTo>
                        <a:lnTo>
                          <a:pt x="254" y="50"/>
                        </a:lnTo>
                        <a:lnTo>
                          <a:pt x="241" y="10"/>
                        </a:lnTo>
                        <a:lnTo>
                          <a:pt x="227" y="14"/>
                        </a:lnTo>
                        <a:lnTo>
                          <a:pt x="242" y="55"/>
                        </a:lnTo>
                        <a:lnTo>
                          <a:pt x="237" y="57"/>
                        </a:lnTo>
                        <a:lnTo>
                          <a:pt x="222" y="16"/>
                        </a:lnTo>
                        <a:lnTo>
                          <a:pt x="210" y="21"/>
                        </a:lnTo>
                        <a:lnTo>
                          <a:pt x="224" y="62"/>
                        </a:lnTo>
                        <a:lnTo>
                          <a:pt x="218" y="63"/>
                        </a:lnTo>
                        <a:lnTo>
                          <a:pt x="203" y="22"/>
                        </a:lnTo>
                        <a:lnTo>
                          <a:pt x="191" y="28"/>
                        </a:lnTo>
                        <a:lnTo>
                          <a:pt x="206" y="69"/>
                        </a:lnTo>
                        <a:lnTo>
                          <a:pt x="200" y="70"/>
                        </a:lnTo>
                        <a:lnTo>
                          <a:pt x="186" y="29"/>
                        </a:lnTo>
                        <a:lnTo>
                          <a:pt x="172" y="34"/>
                        </a:lnTo>
                        <a:lnTo>
                          <a:pt x="188" y="75"/>
                        </a:lnTo>
                        <a:lnTo>
                          <a:pt x="183" y="77"/>
                        </a:lnTo>
                        <a:lnTo>
                          <a:pt x="167" y="36"/>
                        </a:lnTo>
                        <a:lnTo>
                          <a:pt x="155" y="41"/>
                        </a:lnTo>
                        <a:lnTo>
                          <a:pt x="169" y="82"/>
                        </a:lnTo>
                        <a:lnTo>
                          <a:pt x="164" y="84"/>
                        </a:lnTo>
                        <a:lnTo>
                          <a:pt x="148" y="43"/>
                        </a:lnTo>
                        <a:lnTo>
                          <a:pt x="136" y="48"/>
                        </a:lnTo>
                        <a:lnTo>
                          <a:pt x="152" y="87"/>
                        </a:lnTo>
                        <a:lnTo>
                          <a:pt x="145" y="91"/>
                        </a:lnTo>
                        <a:lnTo>
                          <a:pt x="131" y="50"/>
                        </a:lnTo>
                        <a:lnTo>
                          <a:pt x="118" y="53"/>
                        </a:lnTo>
                        <a:lnTo>
                          <a:pt x="133" y="94"/>
                        </a:lnTo>
                        <a:lnTo>
                          <a:pt x="128" y="96"/>
                        </a:lnTo>
                        <a:lnTo>
                          <a:pt x="113" y="57"/>
                        </a:lnTo>
                        <a:lnTo>
                          <a:pt x="101" y="60"/>
                        </a:lnTo>
                        <a:lnTo>
                          <a:pt x="114" y="101"/>
                        </a:lnTo>
                        <a:lnTo>
                          <a:pt x="109" y="103"/>
                        </a:lnTo>
                        <a:lnTo>
                          <a:pt x="96" y="63"/>
                        </a:lnTo>
                        <a:lnTo>
                          <a:pt x="19" y="91"/>
                        </a:lnTo>
                        <a:lnTo>
                          <a:pt x="19" y="91"/>
                        </a:lnTo>
                        <a:lnTo>
                          <a:pt x="9" y="69"/>
                        </a:lnTo>
                        <a:lnTo>
                          <a:pt x="3" y="63"/>
                        </a:lnTo>
                        <a:lnTo>
                          <a:pt x="0" y="62"/>
                        </a:lnTo>
                        <a:lnTo>
                          <a:pt x="0" y="62"/>
                        </a:lnTo>
                        <a:lnTo>
                          <a:pt x="0" y="63"/>
                        </a:lnTo>
                        <a:lnTo>
                          <a:pt x="0" y="69"/>
                        </a:lnTo>
                        <a:lnTo>
                          <a:pt x="2" y="84"/>
                        </a:lnTo>
                        <a:lnTo>
                          <a:pt x="7" y="108"/>
                        </a:lnTo>
                        <a:lnTo>
                          <a:pt x="17" y="133"/>
                        </a:lnTo>
                        <a:lnTo>
                          <a:pt x="1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1" name="Freeform 23"/>
                  <p:cNvSpPr>
                    <a:spLocks/>
                  </p:cNvSpPr>
                  <p:nvPr/>
                </p:nvSpPr>
                <p:spPr bwMode="auto">
                  <a:xfrm rot="19984181">
                    <a:off x="4860962" y="6126466"/>
                    <a:ext cx="125225" cy="62208"/>
                  </a:xfrm>
                  <a:custGeom>
                    <a:avLst/>
                    <a:gdLst>
                      <a:gd name="T0" fmla="*/ 36 w 186"/>
                      <a:gd name="T1" fmla="*/ 76 h 84"/>
                      <a:gd name="T2" fmla="*/ 36 w 186"/>
                      <a:gd name="T3" fmla="*/ 76 h 84"/>
                      <a:gd name="T4" fmla="*/ 46 w 186"/>
                      <a:gd name="T5" fmla="*/ 70 h 84"/>
                      <a:gd name="T6" fmla="*/ 67 w 186"/>
                      <a:gd name="T7" fmla="*/ 62 h 84"/>
                      <a:gd name="T8" fmla="*/ 85 w 186"/>
                      <a:gd name="T9" fmla="*/ 50 h 84"/>
                      <a:gd name="T10" fmla="*/ 92 w 186"/>
                      <a:gd name="T11" fmla="*/ 43 h 84"/>
                      <a:gd name="T12" fmla="*/ 97 w 186"/>
                      <a:gd name="T13" fmla="*/ 38 h 84"/>
                      <a:gd name="T14" fmla="*/ 186 w 186"/>
                      <a:gd name="T15" fmla="*/ 6 h 84"/>
                      <a:gd name="T16" fmla="*/ 174 w 186"/>
                      <a:gd name="T17" fmla="*/ 0 h 84"/>
                      <a:gd name="T18" fmla="*/ 96 w 186"/>
                      <a:gd name="T19" fmla="*/ 29 h 84"/>
                      <a:gd name="T20" fmla="*/ 96 w 186"/>
                      <a:gd name="T21" fmla="*/ 29 h 84"/>
                      <a:gd name="T22" fmla="*/ 89 w 186"/>
                      <a:gd name="T23" fmla="*/ 28 h 84"/>
                      <a:gd name="T24" fmla="*/ 80 w 186"/>
                      <a:gd name="T25" fmla="*/ 28 h 84"/>
                      <a:gd name="T26" fmla="*/ 58 w 186"/>
                      <a:gd name="T27" fmla="*/ 31 h 84"/>
                      <a:gd name="T28" fmla="*/ 36 w 186"/>
                      <a:gd name="T29" fmla="*/ 36 h 84"/>
                      <a:gd name="T30" fmla="*/ 22 w 186"/>
                      <a:gd name="T31" fmla="*/ 40 h 84"/>
                      <a:gd name="T32" fmla="*/ 22 w 186"/>
                      <a:gd name="T33" fmla="*/ 40 h 84"/>
                      <a:gd name="T34" fmla="*/ 0 w 186"/>
                      <a:gd name="T35" fmla="*/ 48 h 84"/>
                      <a:gd name="T36" fmla="*/ 14 w 186"/>
                      <a:gd name="T37" fmla="*/ 84 h 84"/>
                      <a:gd name="T38" fmla="*/ 14 w 186"/>
                      <a:gd name="T39" fmla="*/ 84 h 84"/>
                      <a:gd name="T40" fmla="*/ 36 w 186"/>
                      <a:gd name="T41" fmla="*/ 76 h 84"/>
                      <a:gd name="T42" fmla="*/ 36 w 186"/>
                      <a:gd name="T4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84">
                        <a:moveTo>
                          <a:pt x="36" y="76"/>
                        </a:moveTo>
                        <a:lnTo>
                          <a:pt x="36" y="76"/>
                        </a:lnTo>
                        <a:lnTo>
                          <a:pt x="46" y="70"/>
                        </a:lnTo>
                        <a:lnTo>
                          <a:pt x="67" y="62"/>
                        </a:lnTo>
                        <a:lnTo>
                          <a:pt x="85" y="50"/>
                        </a:lnTo>
                        <a:lnTo>
                          <a:pt x="92" y="43"/>
                        </a:lnTo>
                        <a:lnTo>
                          <a:pt x="97" y="38"/>
                        </a:lnTo>
                        <a:lnTo>
                          <a:pt x="186" y="6"/>
                        </a:lnTo>
                        <a:lnTo>
                          <a:pt x="174" y="0"/>
                        </a:lnTo>
                        <a:lnTo>
                          <a:pt x="96" y="29"/>
                        </a:lnTo>
                        <a:lnTo>
                          <a:pt x="96" y="29"/>
                        </a:lnTo>
                        <a:lnTo>
                          <a:pt x="89" y="28"/>
                        </a:lnTo>
                        <a:lnTo>
                          <a:pt x="80" y="28"/>
                        </a:lnTo>
                        <a:lnTo>
                          <a:pt x="58" y="31"/>
                        </a:lnTo>
                        <a:lnTo>
                          <a:pt x="36" y="36"/>
                        </a:lnTo>
                        <a:lnTo>
                          <a:pt x="22" y="40"/>
                        </a:lnTo>
                        <a:lnTo>
                          <a:pt x="22" y="40"/>
                        </a:lnTo>
                        <a:lnTo>
                          <a:pt x="0" y="48"/>
                        </a:lnTo>
                        <a:lnTo>
                          <a:pt x="14" y="84"/>
                        </a:lnTo>
                        <a:lnTo>
                          <a:pt x="14" y="84"/>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sp>
            <p:nvSpPr>
              <p:cNvPr id="252" name="Rectangle 251"/>
              <p:cNvSpPr/>
              <p:nvPr/>
            </p:nvSpPr>
            <p:spPr>
              <a:xfrm>
                <a:off x="2006623" y="3843713"/>
                <a:ext cx="415105"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D1</a:t>
                </a:r>
              </a:p>
            </p:txBody>
          </p:sp>
          <p:cxnSp>
            <p:nvCxnSpPr>
              <p:cNvPr id="253" name="Straight Connector 252"/>
              <p:cNvCxnSpPr/>
              <p:nvPr/>
            </p:nvCxnSpPr>
            <p:spPr>
              <a:xfrm>
                <a:off x="2211665" y="3721769"/>
                <a:ext cx="262" cy="130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2336536" y="3843713"/>
                <a:ext cx="415105"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D7</a:t>
                </a:r>
              </a:p>
            </p:txBody>
          </p:sp>
          <p:cxnSp>
            <p:nvCxnSpPr>
              <p:cNvPr id="255" name="Straight Connector 254"/>
              <p:cNvCxnSpPr/>
              <p:nvPr/>
            </p:nvCxnSpPr>
            <p:spPr>
              <a:xfrm>
                <a:off x="2541576" y="3721769"/>
                <a:ext cx="262" cy="130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a:xfrm>
                <a:off x="2621881" y="3843713"/>
                <a:ext cx="504238" cy="321803"/>
              </a:xfrm>
              <a:prstGeom prst="rect">
                <a:avLst/>
              </a:prstGeom>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D14</a:t>
                </a:r>
              </a:p>
            </p:txBody>
          </p:sp>
          <p:cxnSp>
            <p:nvCxnSpPr>
              <p:cNvPr id="257" name="Straight Connector 256"/>
              <p:cNvCxnSpPr/>
              <p:nvPr/>
            </p:nvCxnSpPr>
            <p:spPr>
              <a:xfrm>
                <a:off x="2871489" y="3721769"/>
                <a:ext cx="262" cy="130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1" name="Straight Arrow Connector 220"/>
            <p:cNvCxnSpPr/>
            <p:nvPr/>
          </p:nvCxnSpPr>
          <p:spPr>
            <a:xfrm flipV="1">
              <a:off x="5953861" y="3796901"/>
              <a:ext cx="1601888" cy="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22" name="Pentagon 221"/>
            <p:cNvSpPr/>
            <p:nvPr/>
          </p:nvSpPr>
          <p:spPr>
            <a:xfrm>
              <a:off x="2340962" y="3493869"/>
              <a:ext cx="1260382" cy="617784"/>
            </a:xfrm>
            <a:prstGeom prst="homePlate">
              <a:avLst>
                <a:gd name="adj" fmla="val 37241"/>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Ofatumumab</a:t>
              </a:r>
            </a:p>
            <a:p>
              <a:pPr marL="0" marR="0" lvl="0" indent="0" algn="ctr" defTabSz="914400" rtl="0" eaLnBrk="1" fontAlgn="auto" latinLnBrk="0" hangingPunct="1">
                <a:lnSpc>
                  <a:spcPct val="85000"/>
                </a:lnSpc>
                <a:spcBef>
                  <a:spcPts val="0"/>
                </a:spcBef>
                <a:spcAft>
                  <a:spcPts val="0"/>
                </a:spcAft>
                <a:buClrTx/>
                <a:buSzTx/>
                <a:buFontTx/>
                <a:buNone/>
                <a:tabLst/>
                <a:defRPr/>
              </a:pPr>
              <a:r>
                <a:rPr lang="en-GB" sz="900" dirty="0">
                  <a:solidFill>
                    <a:srgbClr val="000000"/>
                  </a:solidFill>
                  <a:latin typeface="Arial" panose="020B0604020202020204"/>
                </a:rPr>
                <a:t>Initial </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dose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60 mg SC </a:t>
              </a:r>
              <a:b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 × 20 mg)</a:t>
              </a:r>
            </a:p>
          </p:txBody>
        </p:sp>
        <p:sp>
          <p:nvSpPr>
            <p:cNvPr id="223" name="Flowchart: Alternate Process 222"/>
            <p:cNvSpPr/>
            <p:nvPr/>
          </p:nvSpPr>
          <p:spPr>
            <a:xfrm>
              <a:off x="3641041" y="3493871"/>
              <a:ext cx="2301620" cy="617785"/>
            </a:xfrm>
            <a:prstGeom prst="flowChartAlternateProcess">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Ofatumumab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subsequent dose</a:t>
              </a:r>
              <a:b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20 mg SC every 4 weeks</a:t>
              </a:r>
            </a:p>
          </p:txBody>
        </p:sp>
        <p:sp>
          <p:nvSpPr>
            <p:cNvPr id="224" name="Up Arrow 223"/>
            <p:cNvSpPr/>
            <p:nvPr/>
          </p:nvSpPr>
          <p:spPr>
            <a:xfrm>
              <a:off x="7493152" y="4202810"/>
              <a:ext cx="203047" cy="175789"/>
            </a:xfrm>
            <a:prstGeom prst="upArrow">
              <a:avLst>
                <a:gd name="adj1" fmla="val 36249"/>
                <a:gd name="adj2" fmla="val 36681"/>
              </a:avLst>
            </a:prstGeom>
            <a:solidFill>
              <a:srgbClr val="006B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25" name="Straight Connector 224"/>
            <p:cNvCxnSpPr/>
            <p:nvPr/>
          </p:nvCxnSpPr>
          <p:spPr>
            <a:xfrm>
              <a:off x="675690" y="2084951"/>
              <a:ext cx="1554204" cy="0"/>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a:off x="6729279" y="2940059"/>
              <a:ext cx="231" cy="103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222019" y="2940059"/>
              <a:ext cx="231" cy="103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8" name="Content Placeholder 2"/>
          <p:cNvSpPr txBox="1">
            <a:spLocks/>
          </p:cNvSpPr>
          <p:nvPr/>
        </p:nvSpPr>
        <p:spPr>
          <a:xfrm>
            <a:off x="457199" y="590550"/>
            <a:ext cx="8229601" cy="523008"/>
          </a:xfrm>
          <a:prstGeom prst="rect">
            <a:avLst/>
          </a:prstGeom>
          <a:noFill/>
          <a:ln w="19050">
            <a:noFill/>
            <a:miter lim="800000"/>
            <a:headEnd/>
            <a:tailEnd/>
          </a:ln>
        </p:spPr>
        <p:txBody>
          <a:bodyPr vert="horz" wrap="square" lIns="48252" tIns="24126" rIns="48252" bIns="24126" numCol="1" anchor="t" anchorCtr="0" compatLnSpc="1">
            <a:prstTxWarp prst="textNoShape">
              <a:avLst/>
            </a:prstTxWarp>
            <a:noAutofit/>
          </a:bodyPr>
          <a:lstStyle>
            <a:defPPr>
              <a:defRPr lang="en-US"/>
            </a:defPPr>
            <a:lvl1pPr indent="0" algn="ctr" defTabSz="482529" eaLnBrk="0" fontAlgn="base" hangingPunct="0">
              <a:lnSpc>
                <a:spcPct val="100000"/>
              </a:lnSpc>
              <a:spcBef>
                <a:spcPts val="0"/>
              </a:spcBef>
              <a:spcAft>
                <a:spcPts val="0"/>
              </a:spcAft>
              <a:buClr>
                <a:srgbClr val="FCAF17"/>
              </a:buClr>
              <a:buSzPct val="110000"/>
              <a:buFont typeface="Wingdings" pitchFamily="2" charset="2"/>
              <a:buNone/>
              <a:defRPr sz="1200" b="1" i="0">
                <a:solidFill>
                  <a:schemeClr val="accent2"/>
                </a:solidFill>
                <a:latin typeface="Arial" charset="0"/>
              </a:defRPr>
            </a:lvl1pPr>
            <a:lvl2pPr marL="398463" indent="-163513" eaLnBrk="0" fontAlgn="base" hangingPunct="0">
              <a:lnSpc>
                <a:spcPct val="90000"/>
              </a:lnSpc>
              <a:spcBef>
                <a:spcPts val="600"/>
              </a:spcBef>
              <a:spcAft>
                <a:spcPts val="600"/>
              </a:spcAft>
              <a:buClr>
                <a:srgbClr val="917B69"/>
              </a:buClr>
              <a:buFont typeface="Arial" charset="0"/>
              <a:buChar char="•"/>
              <a:defRPr sz="2000"/>
            </a:lvl2pPr>
            <a:lvl3pPr marL="577850" indent="-177800" eaLnBrk="0" fontAlgn="base" hangingPunct="0">
              <a:lnSpc>
                <a:spcPct val="90000"/>
              </a:lnSpc>
              <a:spcBef>
                <a:spcPts val="600"/>
              </a:spcBef>
              <a:spcAft>
                <a:spcPts val="600"/>
              </a:spcAft>
              <a:buClr>
                <a:schemeClr val="tx1"/>
              </a:buClr>
              <a:buFont typeface="Arial" charset="0"/>
              <a:buChar char="-"/>
            </a:lvl3pPr>
            <a:lvl4pPr marL="752475" indent="-173038" eaLnBrk="0" fontAlgn="base" hangingPunct="0">
              <a:lnSpc>
                <a:spcPct val="90000"/>
              </a:lnSpc>
              <a:spcBef>
                <a:spcPts val="600"/>
              </a:spcBef>
              <a:spcAft>
                <a:spcPts val="600"/>
              </a:spcAft>
              <a:buClr>
                <a:schemeClr val="tx1"/>
              </a:buClr>
              <a:buFont typeface="Arial" charset="0"/>
              <a:buChar char="•"/>
              <a:defRPr sz="1600"/>
            </a:lvl4pPr>
            <a:lvl5pPr marL="917575" indent="-163513" eaLnBrk="0" fontAlgn="base" hangingPunct="0">
              <a:lnSpc>
                <a:spcPct val="90000"/>
              </a:lnSpc>
              <a:spcBef>
                <a:spcPts val="600"/>
              </a:spcBef>
              <a:spcAft>
                <a:spcPts val="600"/>
              </a:spcAft>
              <a:buChar char="»"/>
              <a:defRPr sz="1400"/>
            </a:lvl5pPr>
            <a:lvl6pPr marL="1374775" indent="-163513" fontAlgn="base">
              <a:spcBef>
                <a:spcPct val="20000"/>
              </a:spcBef>
              <a:spcAft>
                <a:spcPct val="0"/>
              </a:spcAft>
              <a:buChar char="»"/>
              <a:defRPr sz="1400"/>
            </a:lvl6pPr>
            <a:lvl7pPr marL="1831975" indent="-163513" fontAlgn="base">
              <a:spcBef>
                <a:spcPct val="20000"/>
              </a:spcBef>
              <a:spcAft>
                <a:spcPct val="0"/>
              </a:spcAft>
              <a:buChar char="»"/>
              <a:defRPr sz="1400"/>
            </a:lvl7pPr>
            <a:lvl8pPr marL="2289175" indent="-163513" fontAlgn="base">
              <a:spcBef>
                <a:spcPct val="20000"/>
              </a:spcBef>
              <a:spcAft>
                <a:spcPct val="0"/>
              </a:spcAft>
              <a:buChar char="»"/>
              <a:defRPr sz="1400"/>
            </a:lvl8pPr>
            <a:lvl9pPr marL="2746375" indent="-163513" fontAlgn="base">
              <a:spcBef>
                <a:spcPct val="20000"/>
              </a:spcBef>
              <a:spcAft>
                <a:spcPct val="0"/>
              </a:spcAft>
              <a:buChar char="»"/>
              <a:defRPr sz="1400"/>
            </a:lvl9pPr>
          </a:lstStyle>
          <a:p>
            <a:pPr marL="0" marR="0" lvl="0" indent="0" algn="ctr" defTabSz="482529" rtl="0" eaLnBrk="0" fontAlgn="base" latinLnBrk="0" hangingPunct="0">
              <a:lnSpc>
                <a:spcPct val="100000"/>
              </a:lnSpc>
              <a:spcBef>
                <a:spcPts val="0"/>
              </a:spcBef>
              <a:spcAft>
                <a:spcPts val="0"/>
              </a:spcAft>
              <a:buClr>
                <a:srgbClr val="FCAF17"/>
              </a:buClr>
              <a:buSzPct val="110000"/>
              <a:buFont typeface="Wingdings" pitchFamily="2" charset="2"/>
              <a:buNone/>
              <a:tabLst/>
              <a:defRPr/>
            </a:pPr>
            <a:r>
              <a:rPr kumimoji="0" lang="en-GB" sz="1200" b="1" i="0" u="none" strike="noStrike" kern="1200" cap="none" spc="0" normalizeH="0" baseline="0" noProof="0" dirty="0">
                <a:ln>
                  <a:noFill/>
                </a:ln>
                <a:solidFill>
                  <a:srgbClr val="0460A9"/>
                </a:solidFill>
                <a:effectLst/>
                <a:uLnTx/>
                <a:uFillTx/>
                <a:latin typeface="Arial" charset="0"/>
                <a:ea typeface="+mn-ea"/>
                <a:cs typeface="+mn-cs"/>
              </a:rPr>
              <a:t>Double-blind, double-dummy, active comparator-controlled, parallel-group, multicenter adaptive and </a:t>
            </a:r>
            <a:br>
              <a:rPr kumimoji="0" lang="en-GB" sz="1200" b="1" i="0" u="none" strike="noStrike" kern="1200" cap="none" spc="0" normalizeH="0" baseline="0" noProof="0" dirty="0">
                <a:ln>
                  <a:noFill/>
                </a:ln>
                <a:solidFill>
                  <a:srgbClr val="0460A9"/>
                </a:solidFill>
                <a:effectLst/>
                <a:uLnTx/>
                <a:uFillTx/>
                <a:latin typeface="Arial" charset="0"/>
                <a:ea typeface="+mn-ea"/>
                <a:cs typeface="+mn-cs"/>
              </a:rPr>
            </a:br>
            <a:r>
              <a:rPr kumimoji="0" lang="en-GB" sz="1200" b="1" i="0" u="none" strike="noStrike" kern="1200" cap="none" spc="0" normalizeH="0" baseline="0" noProof="0" dirty="0">
                <a:ln>
                  <a:noFill/>
                </a:ln>
                <a:solidFill>
                  <a:srgbClr val="0460A9"/>
                </a:solidFill>
                <a:effectLst/>
                <a:uLnTx/>
                <a:uFillTx/>
                <a:latin typeface="Arial" charset="0"/>
                <a:ea typeface="+mn-ea"/>
                <a:cs typeface="+mn-cs"/>
              </a:rPr>
              <a:t>flexible duration design trials (maximum duration of up to 30 months) </a:t>
            </a:r>
          </a:p>
        </p:txBody>
      </p:sp>
      <p:sp>
        <p:nvSpPr>
          <p:cNvPr id="113" name="Footer Placeholder 2"/>
          <p:cNvSpPr txBox="1">
            <a:spLocks/>
          </p:cNvSpPr>
          <p:nvPr/>
        </p:nvSpPr>
        <p:spPr>
          <a:xfrm>
            <a:off x="638858" y="3586184"/>
            <a:ext cx="7979059" cy="814908"/>
          </a:xfrm>
          <a:prstGeom prst="rect">
            <a:avLst/>
          </a:prstGeom>
          <a:noFill/>
        </p:spPr>
        <p:txBody>
          <a:bodyPr wrap="square" lIns="0" tIns="0" rIns="0" bIns="0" rtlCol="0" anchor="t" anchorCtr="0">
            <a:noAutofit/>
          </a:bodyPr>
          <a:lstStyle>
            <a:defPPr>
              <a:defRPr lang="en-US"/>
            </a:defPPr>
            <a:lvl1pPr marL="0" algn="l" defTabSz="914400" rtl="0" eaLnBrk="1" latinLnBrk="0" hangingPunct="1">
              <a:defRPr lang="en-US" sz="700" b="0" i="0" kern="1200" spc="0" baseline="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800" dirty="0"/>
              <a:t>*Open-label extension study (up to 5 years) via a separate protocol. Patients who complete the treatment epoch while on the study drug may be eligible to participate. The safety FU epoch is included to ensure all patients not entering the extension can have ≥9 months’ FU after the last dose of the study drug. </a:t>
            </a:r>
          </a:p>
          <a:p>
            <a:pPr lvl="0">
              <a:defRPr/>
            </a:pPr>
            <a:r>
              <a:rPr lang="en-GB" sz="800" baseline="30000" dirty="0"/>
              <a:t>†</a:t>
            </a:r>
            <a:r>
              <a:rPr lang="en-GB" sz="800" dirty="0"/>
              <a:t>The EOS was projected based on a prospectively planned analysis of blinded data to provide 90% power for the primary endpoint, and 90% and 80% power for 3- and 6-month confirmed disability worsening. EOS was defined by the amount of statistical information collected in the trial (relapses and disability events) instead of relying on a fixed time after the last patient has been randomized.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dirty="0">
                <a:ln>
                  <a:noFill/>
                </a:ln>
                <a:effectLst/>
                <a:uLnTx/>
                <a:uFillTx/>
                <a:latin typeface="Arial" panose="020B0604020202020204"/>
                <a:ea typeface="+mn-ea"/>
                <a:cs typeface="+mn-cs"/>
              </a:rPr>
              <a:t>‡</a:t>
            </a:r>
            <a:r>
              <a:rPr kumimoji="0" lang="en-GB" sz="800" b="0" i="0" u="none" strike="noStrike" kern="1200" cap="none" spc="0" normalizeH="0" baseline="0" noProof="0" dirty="0">
                <a:ln>
                  <a:noFill/>
                </a:ln>
                <a:effectLst/>
                <a:uLnTx/>
                <a:uFillTx/>
                <a:latin typeface="Arial" panose="020B0604020202020204"/>
                <a:ea typeface="+mn-ea"/>
                <a:cs typeface="+mn-cs"/>
              </a:rPr>
              <a:t>20 mg of ofatumumab was administered in an injection volume of 0.4 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dirty="0">
                <a:ln>
                  <a:noFill/>
                </a:ln>
                <a:effectLst/>
                <a:uLnTx/>
                <a:uFillTx/>
                <a:latin typeface="Arial" panose="020B0604020202020204"/>
                <a:ea typeface="+mn-ea"/>
                <a:cs typeface="+mn-cs"/>
              </a:rPr>
              <a:t>§</a:t>
            </a:r>
            <a:r>
              <a:rPr kumimoji="0" lang="en-GB" sz="800" b="0" i="0" u="none" strike="noStrike" kern="1200" cap="none" spc="0" normalizeH="0" baseline="0" noProof="0" dirty="0">
                <a:ln>
                  <a:noFill/>
                </a:ln>
                <a:effectLst/>
                <a:uLnTx/>
                <a:uFillTx/>
                <a:latin typeface="Arial" panose="020B0604020202020204"/>
                <a:ea typeface="+mn-ea"/>
                <a:cs typeface="+mn-cs"/>
              </a:rPr>
              <a:t>Week 4 (Month 1) and every 4 weeks thereafter.</a:t>
            </a:r>
          </a:p>
        </p:txBody>
      </p:sp>
      <p:sp>
        <p:nvSpPr>
          <p:cNvPr id="2" name="Footer Placeholder 1"/>
          <p:cNvSpPr>
            <a:spLocks noGrp="1"/>
          </p:cNvSpPr>
          <p:nvPr>
            <p:ph type="ftr" sz="quarter" idx="11"/>
          </p:nvPr>
        </p:nvSpPr>
        <p:spPr>
          <a:xfrm>
            <a:off x="503972" y="4724406"/>
            <a:ext cx="3086100" cy="273844"/>
          </a:xfrm>
        </p:spPr>
        <p:txBody>
          <a:bodyPr/>
          <a:lstStyle/>
          <a:p>
            <a:pPr algn="l">
              <a:defRPr/>
            </a:pPr>
            <a:r>
              <a:rPr lang="en-US" dirty="0">
                <a:solidFill>
                  <a:schemeClr val="bg1">
                    <a:lumMod val="50000"/>
                  </a:schemeClr>
                </a:solidFill>
              </a:rPr>
              <a:t>Hauser SL, et al. NEJM. 2020;383:546-57.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u="none" strike="noStrike" kern="1200" cap="none" spc="0" normalizeH="0" baseline="0" noProof="0" dirty="0">
                <a:ln>
                  <a:noFill/>
                </a:ln>
                <a:solidFill>
                  <a:schemeClr val="bg1">
                    <a:lumMod val="50000"/>
                  </a:schemeClr>
                </a:solidFill>
                <a:effectLst/>
                <a:uLnTx/>
                <a:uFillTx/>
              </a:rPr>
              <a:t>Hauser SL, et al. Presented</a:t>
            </a:r>
            <a:r>
              <a:rPr kumimoji="0" lang="en-GB" b="0" u="none" strike="noStrike" kern="1200" cap="none" spc="0" normalizeH="0" noProof="0" dirty="0">
                <a:ln>
                  <a:noFill/>
                </a:ln>
                <a:solidFill>
                  <a:schemeClr val="bg1">
                    <a:lumMod val="50000"/>
                  </a:schemeClr>
                </a:solidFill>
                <a:effectLst/>
                <a:uLnTx/>
                <a:uFillTx/>
              </a:rPr>
              <a:t> at </a:t>
            </a:r>
            <a:r>
              <a:rPr kumimoji="0" lang="en-GB" b="0" u="none" strike="noStrike" kern="1200" cap="none" spc="0" normalizeH="0" baseline="0" noProof="0" dirty="0">
                <a:ln>
                  <a:noFill/>
                </a:ln>
                <a:solidFill>
                  <a:schemeClr val="bg1">
                    <a:lumMod val="50000"/>
                  </a:schemeClr>
                </a:solidFill>
                <a:effectLst/>
                <a:uLnTx/>
                <a:uFillTx/>
              </a:rPr>
              <a:t>ECTRIMS 2019.</a:t>
            </a:r>
            <a:r>
              <a:rPr kumimoji="0" lang="en-GB" b="0" u="none" strike="noStrike" kern="1200" cap="none" spc="0" normalizeH="0" noProof="0" dirty="0">
                <a:ln>
                  <a:noFill/>
                </a:ln>
                <a:solidFill>
                  <a:schemeClr val="bg1">
                    <a:lumMod val="50000"/>
                  </a:schemeClr>
                </a:solidFill>
                <a:effectLst/>
                <a:uLnTx/>
                <a:uFillTx/>
              </a:rPr>
              <a:t> </a:t>
            </a:r>
            <a:r>
              <a:rPr kumimoji="0" lang="en-GB" b="0" u="none" strike="noStrike" kern="1200" cap="none" spc="0" normalizeH="0" baseline="0" noProof="0" dirty="0">
                <a:ln>
                  <a:noFill/>
                </a:ln>
                <a:solidFill>
                  <a:schemeClr val="bg1">
                    <a:lumMod val="50000"/>
                  </a:schemeClr>
                </a:solidFill>
                <a:effectLst/>
                <a:uLnTx/>
                <a:uFillTx/>
              </a:rPr>
              <a:t>OP336.</a:t>
            </a:r>
          </a:p>
        </p:txBody>
      </p:sp>
      <p:sp>
        <p:nvSpPr>
          <p:cNvPr id="124" name="Rectangle 123">
            <a:hlinkClick r:id="rId3"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26" name="Rectangle 125">
            <a:hlinkClick r:id="rId4" action="ppaction://hlinksldjump"/>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28" name="Rectangle 127">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29" name="Rectangle 128">
            <a:hlinkClick r:id="rId3"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21" name="Rounded Rectangle 120"/>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123" name="Rectangle 122"/>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
        <p:nvSpPr>
          <p:cNvPr id="112" name="Title 1">
            <a:extLst>
              <a:ext uri="{FF2B5EF4-FFF2-40B4-BE49-F238E27FC236}">
                <a16:creationId xmlns:a16="http://schemas.microsoft.com/office/drawing/2014/main" id="{ADADFB4F-9AE7-421E-9B5C-B6C992D3D83F}"/>
              </a:ext>
            </a:extLst>
          </p:cNvPr>
          <p:cNvSpPr txBox="1">
            <a:spLocks/>
          </p:cNvSpPr>
          <p:nvPr/>
        </p:nvSpPr>
        <p:spPr>
          <a:xfrm>
            <a:off x="4361233" y="152933"/>
            <a:ext cx="2276575" cy="533400"/>
          </a:xfrm>
          <a:prstGeom prst="rect">
            <a:avLst/>
          </a:prstGeom>
          <a:noFill/>
        </p:spPr>
        <p:txBody>
          <a:bodyPr vert="horz" lIns="0" tIns="0" rIns="0" bIns="0" rtlCol="0" anchor="t"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dirty="0">
                <a:solidFill>
                  <a:srgbClr val="002060"/>
                </a:solidFill>
                <a:latin typeface="Arial Black" panose="020B0A04020102020204" pitchFamily="34" charset="0"/>
              </a:rPr>
              <a:t>Study design</a:t>
            </a:r>
            <a:endParaRPr lang="en-GB" sz="2000" b="1" dirty="0">
              <a:solidFill>
                <a:srgbClr val="002060"/>
              </a:solidFill>
              <a:latin typeface="Arial Black" panose="020B0A04020102020204" pitchFamily="34" charset="0"/>
              <a:hlinkClick r:id="rId5">
                <a:extLst>
                  <a:ext uri="{A12FA001-AC4F-418D-AE19-62706E023703}">
                    <ahyp:hlinkClr xmlns:ahyp="http://schemas.microsoft.com/office/drawing/2018/hyperlinkcolor" val="tx"/>
                  </a:ext>
                </a:extLst>
              </a:hlinkClick>
            </a:endParaRPr>
          </a:p>
        </p:txBody>
      </p:sp>
      <p:sp>
        <p:nvSpPr>
          <p:cNvPr id="115" name="Title 1">
            <a:extLst>
              <a:ext uri="{FF2B5EF4-FFF2-40B4-BE49-F238E27FC236}">
                <a16:creationId xmlns:a16="http://schemas.microsoft.com/office/drawing/2014/main" id="{EFA2BA79-62DD-624A-8246-FD8ADC1EFDC0}"/>
              </a:ext>
            </a:extLst>
          </p:cNvPr>
          <p:cNvSpPr txBox="1">
            <a:spLocks/>
          </p:cNvSpPr>
          <p:nvPr/>
        </p:nvSpPr>
        <p:spPr>
          <a:xfrm>
            <a:off x="356811" y="109994"/>
            <a:ext cx="2947674" cy="341733"/>
          </a:xfrm>
          <a:prstGeom prst="rect">
            <a:avLst/>
          </a:prstGeom>
          <a:noFill/>
        </p:spPr>
        <p:txBody>
          <a:bodyPr vert="horz" lIns="0" tIns="0" rIns="0" bIns="0" rtlCol="0" anchor="t"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dirty="0">
                <a:solidFill>
                  <a:srgbClr val="002060"/>
                </a:solidFill>
                <a:latin typeface="Arial Black" panose="020B0A04020102020204" pitchFamily="34" charset="0"/>
              </a:rPr>
              <a:t>ASCLEPIOS I and II</a:t>
            </a:r>
            <a:endParaRPr lang="en-GB" sz="2000" b="1" dirty="0">
              <a:solidFill>
                <a:srgbClr val="002060"/>
              </a:solidFill>
              <a:latin typeface="Arial Black" panose="020B0A04020102020204" pitchFamily="34" charset="0"/>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2826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316553" y="567160"/>
            <a:ext cx="8446447" cy="1099104"/>
            <a:chOff x="914400" y="1524000"/>
            <a:chExt cx="8446447" cy="1099104"/>
          </a:xfrm>
        </p:grpSpPr>
        <p:grpSp>
          <p:nvGrpSpPr>
            <p:cNvPr id="51" name="Group 50"/>
            <p:cNvGrpSpPr/>
            <p:nvPr/>
          </p:nvGrpSpPr>
          <p:grpSpPr>
            <a:xfrm>
              <a:off x="914400" y="1524000"/>
              <a:ext cx="8446447" cy="1099104"/>
              <a:chOff x="883920" y="1524000"/>
              <a:chExt cx="8446447" cy="1099104"/>
            </a:xfrm>
          </p:grpSpPr>
          <p:sp>
            <p:nvSpPr>
              <p:cNvPr id="53" name="Rounded Rectangle 52"/>
              <p:cNvSpPr/>
              <p:nvPr/>
            </p:nvSpPr>
            <p:spPr>
              <a:xfrm>
                <a:off x="975359" y="1647833"/>
                <a:ext cx="8355008" cy="975271"/>
              </a:xfrm>
              <a:prstGeom prst="roundRect">
                <a:avLst>
                  <a:gd name="adj" fmla="val 36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olta Modern Display 55 Rom" pitchFamily="50" charset="0"/>
                  <a:ea typeface="+mn-ea"/>
                  <a:cs typeface="+mn-cs"/>
                </a:endParaRPr>
              </a:p>
            </p:txBody>
          </p:sp>
          <p:grpSp>
            <p:nvGrpSpPr>
              <p:cNvPr id="54" name="Group 53"/>
              <p:cNvGrpSpPr/>
              <p:nvPr/>
            </p:nvGrpSpPr>
            <p:grpSpPr>
              <a:xfrm>
                <a:off x="883920" y="1524000"/>
                <a:ext cx="3733800" cy="457730"/>
                <a:chOff x="883920" y="1524000"/>
                <a:chExt cx="3733800" cy="457730"/>
              </a:xfrm>
            </p:grpSpPr>
            <p:sp>
              <p:nvSpPr>
                <p:cNvPr id="55" name="Right Triangle 54"/>
                <p:cNvSpPr/>
                <p:nvPr/>
              </p:nvSpPr>
              <p:spPr>
                <a:xfrm flipH="1" flipV="1">
                  <a:off x="883920" y="1851279"/>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6" name="Round Single Corner Rectangle 55"/>
                <p:cNvSpPr/>
                <p:nvPr/>
              </p:nvSpPr>
              <p:spPr>
                <a:xfrm>
                  <a:off x="883920" y="1524000"/>
                  <a:ext cx="3733800" cy="328190"/>
                </a:xfrm>
                <a:prstGeom prst="round1Rect">
                  <a:avLst>
                    <a:gd name="adj" fmla="val 213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Black" panose="020B0A04020102020204"/>
                      <a:ea typeface="+mn-ea"/>
                      <a:cs typeface="+mn-cs"/>
                    </a:rPr>
                    <a:t>Study objective</a:t>
                  </a:r>
                </a:p>
              </p:txBody>
            </p:sp>
          </p:grpSp>
        </p:grpSp>
        <p:sp>
          <p:nvSpPr>
            <p:cNvPr id="50" name="Rounded Rectangle 49"/>
            <p:cNvSpPr/>
            <p:nvPr/>
          </p:nvSpPr>
          <p:spPr>
            <a:xfrm>
              <a:off x="1677841" y="1909342"/>
              <a:ext cx="7535324" cy="637920"/>
            </a:xfrm>
            <a:prstGeom prst="roundRect">
              <a:avLst>
                <a:gd name="adj" fmla="val 81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023761"/>
                  </a:solidFill>
                  <a:effectLst/>
                  <a:uLnTx/>
                  <a:uFillTx/>
                  <a:latin typeface="Arial" panose="020B0604020202020204"/>
                  <a:ea typeface="+mn-ea"/>
                  <a:cs typeface="+mn-cs"/>
                </a:rPr>
                <a:t>To investigate the efficacy and safety of ofatumumab in patients with RMS</a:t>
              </a:r>
            </a:p>
          </p:txBody>
        </p:sp>
      </p:grpSp>
      <p:sp>
        <p:nvSpPr>
          <p:cNvPr id="57" name="Freeform 1043"/>
          <p:cNvSpPr>
            <a:spLocks noEditPoints="1"/>
          </p:cNvSpPr>
          <p:nvPr/>
        </p:nvSpPr>
        <p:spPr bwMode="auto">
          <a:xfrm>
            <a:off x="473476" y="1047750"/>
            <a:ext cx="508799" cy="495919"/>
          </a:xfrm>
          <a:custGeom>
            <a:avLst/>
            <a:gdLst/>
            <a:ahLst/>
            <a:cxnLst>
              <a:cxn ang="0">
                <a:pos x="998" y="1352"/>
              </a:cxn>
              <a:cxn ang="0">
                <a:pos x="1137" y="1900"/>
              </a:cxn>
              <a:cxn ang="0">
                <a:pos x="1503" y="2308"/>
              </a:cxn>
              <a:cxn ang="0">
                <a:pos x="1653" y="2376"/>
              </a:cxn>
              <a:cxn ang="0">
                <a:pos x="2004" y="2384"/>
              </a:cxn>
              <a:cxn ang="0">
                <a:pos x="1733" y="2218"/>
              </a:cxn>
              <a:cxn ang="0">
                <a:pos x="1342" y="1869"/>
              </a:cxn>
              <a:cxn ang="0">
                <a:pos x="1192" y="1352"/>
              </a:cxn>
              <a:cxn ang="0">
                <a:pos x="2158" y="619"/>
              </a:cxn>
              <a:cxn ang="0">
                <a:pos x="1739" y="749"/>
              </a:cxn>
              <a:cxn ang="0">
                <a:pos x="1966" y="1331"/>
              </a:cxn>
              <a:cxn ang="0">
                <a:pos x="1453" y="1151"/>
              </a:cxn>
              <a:cxn ang="0">
                <a:pos x="1476" y="1621"/>
              </a:cxn>
              <a:cxn ang="0">
                <a:pos x="1769" y="1972"/>
              </a:cxn>
              <a:cxn ang="0">
                <a:pos x="2228" y="2081"/>
              </a:cxn>
              <a:cxn ang="0">
                <a:pos x="2652" y="1893"/>
              </a:cxn>
              <a:cxn ang="0">
                <a:pos x="2878" y="1490"/>
              </a:cxn>
              <a:cxn ang="0">
                <a:pos x="2813" y="1021"/>
              </a:cxn>
              <a:cxn ang="0">
                <a:pos x="2489" y="697"/>
              </a:cxn>
              <a:cxn ang="0">
                <a:pos x="2071" y="196"/>
              </a:cxn>
              <a:cxn ang="0">
                <a:pos x="1524" y="381"/>
              </a:cxn>
              <a:cxn ang="0">
                <a:pos x="1141" y="795"/>
              </a:cxn>
              <a:cxn ang="0">
                <a:pos x="1591" y="570"/>
              </a:cxn>
              <a:cxn ang="0">
                <a:pos x="2079" y="389"/>
              </a:cxn>
              <a:cxn ang="0">
                <a:pos x="2602" y="494"/>
              </a:cxn>
              <a:cxn ang="0">
                <a:pos x="2979" y="843"/>
              </a:cxn>
              <a:cxn ang="0">
                <a:pos x="3124" y="1352"/>
              </a:cxn>
              <a:cxn ang="0">
                <a:pos x="2980" y="1859"/>
              </a:cxn>
              <a:cxn ang="0">
                <a:pos x="2604" y="2208"/>
              </a:cxn>
              <a:cxn ang="0">
                <a:pos x="2259" y="2359"/>
              </a:cxn>
              <a:cxn ang="0">
                <a:pos x="2646" y="2402"/>
              </a:cxn>
              <a:cxn ang="0">
                <a:pos x="2784" y="2303"/>
              </a:cxn>
              <a:cxn ang="0">
                <a:pos x="3139" y="1970"/>
              </a:cxn>
              <a:cxn ang="0">
                <a:pos x="3315" y="1436"/>
              </a:cxn>
              <a:cxn ang="0">
                <a:pos x="3209" y="863"/>
              </a:cxn>
              <a:cxn ang="0">
                <a:pos x="2856" y="426"/>
              </a:cxn>
              <a:cxn ang="0">
                <a:pos x="2329" y="206"/>
              </a:cxn>
              <a:cxn ang="0">
                <a:pos x="2533" y="52"/>
              </a:cxn>
              <a:cxn ang="0">
                <a:pos x="3083" y="364"/>
              </a:cxn>
              <a:cxn ang="0">
                <a:pos x="3430" y="889"/>
              </a:cxn>
              <a:cxn ang="0">
                <a:pos x="3498" y="1534"/>
              </a:cxn>
              <a:cxn ang="0">
                <a:pos x="3282" y="2104"/>
              </a:cxn>
              <a:cxn ang="0">
                <a:pos x="3189" y="3284"/>
              </a:cxn>
              <a:cxn ang="0">
                <a:pos x="3132" y="3436"/>
              </a:cxn>
              <a:cxn ang="0">
                <a:pos x="2983" y="3422"/>
              </a:cxn>
              <a:cxn ang="0">
                <a:pos x="2439" y="2674"/>
              </a:cxn>
              <a:cxn ang="0">
                <a:pos x="2224" y="3416"/>
              </a:cxn>
              <a:cxn ang="0">
                <a:pos x="2061" y="3432"/>
              </a:cxn>
              <a:cxn ang="0">
                <a:pos x="1924" y="2682"/>
              </a:cxn>
              <a:cxn ang="0">
                <a:pos x="1342" y="3406"/>
              </a:cxn>
              <a:cxn ang="0">
                <a:pos x="1201" y="3447"/>
              </a:cxn>
              <a:cxn ang="0">
                <a:pos x="1114" y="3309"/>
              </a:cxn>
              <a:cxn ang="0">
                <a:pos x="1082" y="2170"/>
              </a:cxn>
              <a:cxn ang="0">
                <a:pos x="832" y="1621"/>
              </a:cxn>
              <a:cxn ang="0">
                <a:pos x="845" y="1024"/>
              </a:cxn>
              <a:cxn ang="0">
                <a:pos x="223" y="428"/>
              </a:cxn>
              <a:cxn ang="0">
                <a:pos x="764" y="551"/>
              </a:cxn>
              <a:cxn ang="0">
                <a:pos x="1320" y="291"/>
              </a:cxn>
              <a:cxn ang="0">
                <a:pos x="1881" y="28"/>
              </a:cxn>
            </a:cxnLst>
            <a:rect l="0" t="0" r="r" b="b"/>
            <a:pathLst>
              <a:path w="3511" h="3453">
                <a:moveTo>
                  <a:pt x="1095" y="888"/>
                </a:moveTo>
                <a:lnTo>
                  <a:pt x="1066" y="960"/>
                </a:lnTo>
                <a:lnTo>
                  <a:pt x="1043" y="1035"/>
                </a:lnTo>
                <a:lnTo>
                  <a:pt x="1024" y="1111"/>
                </a:lnTo>
                <a:lnTo>
                  <a:pt x="1010" y="1189"/>
                </a:lnTo>
                <a:lnTo>
                  <a:pt x="1001" y="1270"/>
                </a:lnTo>
                <a:lnTo>
                  <a:pt x="998" y="1352"/>
                </a:lnTo>
                <a:lnTo>
                  <a:pt x="1001" y="1436"/>
                </a:lnTo>
                <a:lnTo>
                  <a:pt x="1011" y="1518"/>
                </a:lnTo>
                <a:lnTo>
                  <a:pt x="1025" y="1599"/>
                </a:lnTo>
                <a:lnTo>
                  <a:pt x="1045" y="1678"/>
                </a:lnTo>
                <a:lnTo>
                  <a:pt x="1070" y="1754"/>
                </a:lnTo>
                <a:lnTo>
                  <a:pt x="1101" y="1829"/>
                </a:lnTo>
                <a:lnTo>
                  <a:pt x="1137" y="1900"/>
                </a:lnTo>
                <a:lnTo>
                  <a:pt x="1177" y="1968"/>
                </a:lnTo>
                <a:lnTo>
                  <a:pt x="1221" y="2034"/>
                </a:lnTo>
                <a:lnTo>
                  <a:pt x="1270" y="2096"/>
                </a:lnTo>
                <a:lnTo>
                  <a:pt x="1323" y="2154"/>
                </a:lnTo>
                <a:lnTo>
                  <a:pt x="1379" y="2210"/>
                </a:lnTo>
                <a:lnTo>
                  <a:pt x="1439" y="2261"/>
                </a:lnTo>
                <a:lnTo>
                  <a:pt x="1503" y="2308"/>
                </a:lnTo>
                <a:lnTo>
                  <a:pt x="1527" y="2303"/>
                </a:lnTo>
                <a:lnTo>
                  <a:pt x="1553" y="2303"/>
                </a:lnTo>
                <a:lnTo>
                  <a:pt x="1579" y="2310"/>
                </a:lnTo>
                <a:lnTo>
                  <a:pt x="1602" y="2320"/>
                </a:lnTo>
                <a:lnTo>
                  <a:pt x="1623" y="2335"/>
                </a:lnTo>
                <a:lnTo>
                  <a:pt x="1640" y="2353"/>
                </a:lnTo>
                <a:lnTo>
                  <a:pt x="1653" y="2376"/>
                </a:lnTo>
                <a:lnTo>
                  <a:pt x="1663" y="2399"/>
                </a:lnTo>
                <a:lnTo>
                  <a:pt x="1727" y="2427"/>
                </a:lnTo>
                <a:lnTo>
                  <a:pt x="1794" y="2451"/>
                </a:lnTo>
                <a:lnTo>
                  <a:pt x="1862" y="2472"/>
                </a:lnTo>
                <a:lnTo>
                  <a:pt x="1932" y="2488"/>
                </a:lnTo>
                <a:lnTo>
                  <a:pt x="2004" y="2499"/>
                </a:lnTo>
                <a:lnTo>
                  <a:pt x="2004" y="2384"/>
                </a:lnTo>
                <a:lnTo>
                  <a:pt x="2007" y="2357"/>
                </a:lnTo>
                <a:lnTo>
                  <a:pt x="2015" y="2331"/>
                </a:lnTo>
                <a:lnTo>
                  <a:pt x="2029" y="2308"/>
                </a:lnTo>
                <a:lnTo>
                  <a:pt x="1951" y="2295"/>
                </a:lnTo>
                <a:lnTo>
                  <a:pt x="1876" y="2275"/>
                </a:lnTo>
                <a:lnTo>
                  <a:pt x="1803" y="2249"/>
                </a:lnTo>
                <a:lnTo>
                  <a:pt x="1733" y="2218"/>
                </a:lnTo>
                <a:lnTo>
                  <a:pt x="1666" y="2182"/>
                </a:lnTo>
                <a:lnTo>
                  <a:pt x="1602" y="2141"/>
                </a:lnTo>
                <a:lnTo>
                  <a:pt x="1541" y="2095"/>
                </a:lnTo>
                <a:lnTo>
                  <a:pt x="1486" y="2045"/>
                </a:lnTo>
                <a:lnTo>
                  <a:pt x="1433" y="1989"/>
                </a:lnTo>
                <a:lnTo>
                  <a:pt x="1386" y="1931"/>
                </a:lnTo>
                <a:lnTo>
                  <a:pt x="1342" y="1869"/>
                </a:lnTo>
                <a:lnTo>
                  <a:pt x="1304" y="1803"/>
                </a:lnTo>
                <a:lnTo>
                  <a:pt x="1271" y="1734"/>
                </a:lnTo>
                <a:lnTo>
                  <a:pt x="1243" y="1663"/>
                </a:lnTo>
                <a:lnTo>
                  <a:pt x="1221" y="1588"/>
                </a:lnTo>
                <a:lnTo>
                  <a:pt x="1205" y="1512"/>
                </a:lnTo>
                <a:lnTo>
                  <a:pt x="1195" y="1432"/>
                </a:lnTo>
                <a:lnTo>
                  <a:pt x="1192" y="1352"/>
                </a:lnTo>
                <a:lnTo>
                  <a:pt x="1195" y="1273"/>
                </a:lnTo>
                <a:lnTo>
                  <a:pt x="1205" y="1196"/>
                </a:lnTo>
                <a:lnTo>
                  <a:pt x="1220" y="1121"/>
                </a:lnTo>
                <a:lnTo>
                  <a:pt x="1240" y="1049"/>
                </a:lnTo>
                <a:lnTo>
                  <a:pt x="1266" y="978"/>
                </a:lnTo>
                <a:lnTo>
                  <a:pt x="1095" y="888"/>
                </a:lnTo>
                <a:close/>
                <a:moveTo>
                  <a:pt x="2158" y="619"/>
                </a:moveTo>
                <a:lnTo>
                  <a:pt x="2092" y="622"/>
                </a:lnTo>
                <a:lnTo>
                  <a:pt x="2028" y="630"/>
                </a:lnTo>
                <a:lnTo>
                  <a:pt x="1965" y="644"/>
                </a:lnTo>
                <a:lnTo>
                  <a:pt x="1906" y="663"/>
                </a:lnTo>
                <a:lnTo>
                  <a:pt x="1847" y="688"/>
                </a:lnTo>
                <a:lnTo>
                  <a:pt x="1792" y="716"/>
                </a:lnTo>
                <a:lnTo>
                  <a:pt x="1739" y="749"/>
                </a:lnTo>
                <a:lnTo>
                  <a:pt x="1690" y="787"/>
                </a:lnTo>
                <a:lnTo>
                  <a:pt x="1645" y="828"/>
                </a:lnTo>
                <a:lnTo>
                  <a:pt x="1602" y="873"/>
                </a:lnTo>
                <a:lnTo>
                  <a:pt x="1564" y="922"/>
                </a:lnTo>
                <a:lnTo>
                  <a:pt x="1530" y="974"/>
                </a:lnTo>
                <a:lnTo>
                  <a:pt x="1500" y="1028"/>
                </a:lnTo>
                <a:lnTo>
                  <a:pt x="1966" y="1331"/>
                </a:lnTo>
                <a:lnTo>
                  <a:pt x="1971" y="1326"/>
                </a:lnTo>
                <a:lnTo>
                  <a:pt x="2038" y="1171"/>
                </a:lnTo>
                <a:lnTo>
                  <a:pt x="2273" y="1477"/>
                </a:lnTo>
                <a:lnTo>
                  <a:pt x="1867" y="1460"/>
                </a:lnTo>
                <a:lnTo>
                  <a:pt x="1958" y="1343"/>
                </a:lnTo>
                <a:lnTo>
                  <a:pt x="1473" y="1088"/>
                </a:lnTo>
                <a:lnTo>
                  <a:pt x="1453" y="1151"/>
                </a:lnTo>
                <a:lnTo>
                  <a:pt x="1437" y="1216"/>
                </a:lnTo>
                <a:lnTo>
                  <a:pt x="1427" y="1283"/>
                </a:lnTo>
                <a:lnTo>
                  <a:pt x="1424" y="1352"/>
                </a:lnTo>
                <a:lnTo>
                  <a:pt x="1428" y="1422"/>
                </a:lnTo>
                <a:lnTo>
                  <a:pt x="1438" y="1490"/>
                </a:lnTo>
                <a:lnTo>
                  <a:pt x="1454" y="1557"/>
                </a:lnTo>
                <a:lnTo>
                  <a:pt x="1476" y="1621"/>
                </a:lnTo>
                <a:lnTo>
                  <a:pt x="1503" y="1682"/>
                </a:lnTo>
                <a:lnTo>
                  <a:pt x="1536" y="1740"/>
                </a:lnTo>
                <a:lnTo>
                  <a:pt x="1574" y="1795"/>
                </a:lnTo>
                <a:lnTo>
                  <a:pt x="1617" y="1846"/>
                </a:lnTo>
                <a:lnTo>
                  <a:pt x="1664" y="1893"/>
                </a:lnTo>
                <a:lnTo>
                  <a:pt x="1714" y="1935"/>
                </a:lnTo>
                <a:lnTo>
                  <a:pt x="1769" y="1972"/>
                </a:lnTo>
                <a:lnTo>
                  <a:pt x="1827" y="2005"/>
                </a:lnTo>
                <a:lnTo>
                  <a:pt x="1889" y="2033"/>
                </a:lnTo>
                <a:lnTo>
                  <a:pt x="1952" y="2055"/>
                </a:lnTo>
                <a:lnTo>
                  <a:pt x="2018" y="2071"/>
                </a:lnTo>
                <a:lnTo>
                  <a:pt x="2088" y="2081"/>
                </a:lnTo>
                <a:lnTo>
                  <a:pt x="2158" y="2084"/>
                </a:lnTo>
                <a:lnTo>
                  <a:pt x="2228" y="2081"/>
                </a:lnTo>
                <a:lnTo>
                  <a:pt x="2298" y="2071"/>
                </a:lnTo>
                <a:lnTo>
                  <a:pt x="2364" y="2055"/>
                </a:lnTo>
                <a:lnTo>
                  <a:pt x="2427" y="2033"/>
                </a:lnTo>
                <a:lnTo>
                  <a:pt x="2489" y="2005"/>
                </a:lnTo>
                <a:lnTo>
                  <a:pt x="2547" y="1972"/>
                </a:lnTo>
                <a:lnTo>
                  <a:pt x="2602" y="1935"/>
                </a:lnTo>
                <a:lnTo>
                  <a:pt x="2652" y="1893"/>
                </a:lnTo>
                <a:lnTo>
                  <a:pt x="2699" y="1846"/>
                </a:lnTo>
                <a:lnTo>
                  <a:pt x="2742" y="1795"/>
                </a:lnTo>
                <a:lnTo>
                  <a:pt x="2780" y="1740"/>
                </a:lnTo>
                <a:lnTo>
                  <a:pt x="2813" y="1682"/>
                </a:lnTo>
                <a:lnTo>
                  <a:pt x="2840" y="1621"/>
                </a:lnTo>
                <a:lnTo>
                  <a:pt x="2862" y="1557"/>
                </a:lnTo>
                <a:lnTo>
                  <a:pt x="2878" y="1490"/>
                </a:lnTo>
                <a:lnTo>
                  <a:pt x="2888" y="1422"/>
                </a:lnTo>
                <a:lnTo>
                  <a:pt x="2892" y="1352"/>
                </a:lnTo>
                <a:lnTo>
                  <a:pt x="2888" y="1281"/>
                </a:lnTo>
                <a:lnTo>
                  <a:pt x="2878" y="1212"/>
                </a:lnTo>
                <a:lnTo>
                  <a:pt x="2862" y="1145"/>
                </a:lnTo>
                <a:lnTo>
                  <a:pt x="2840" y="1082"/>
                </a:lnTo>
                <a:lnTo>
                  <a:pt x="2813" y="1021"/>
                </a:lnTo>
                <a:lnTo>
                  <a:pt x="2780" y="962"/>
                </a:lnTo>
                <a:lnTo>
                  <a:pt x="2742" y="908"/>
                </a:lnTo>
                <a:lnTo>
                  <a:pt x="2699" y="857"/>
                </a:lnTo>
                <a:lnTo>
                  <a:pt x="2652" y="810"/>
                </a:lnTo>
                <a:lnTo>
                  <a:pt x="2602" y="768"/>
                </a:lnTo>
                <a:lnTo>
                  <a:pt x="2547" y="730"/>
                </a:lnTo>
                <a:lnTo>
                  <a:pt x="2489" y="697"/>
                </a:lnTo>
                <a:lnTo>
                  <a:pt x="2427" y="670"/>
                </a:lnTo>
                <a:lnTo>
                  <a:pt x="2364" y="648"/>
                </a:lnTo>
                <a:lnTo>
                  <a:pt x="2298" y="631"/>
                </a:lnTo>
                <a:lnTo>
                  <a:pt x="2228" y="622"/>
                </a:lnTo>
                <a:lnTo>
                  <a:pt x="2158" y="619"/>
                </a:lnTo>
                <a:close/>
                <a:moveTo>
                  <a:pt x="2158" y="193"/>
                </a:moveTo>
                <a:lnTo>
                  <a:pt x="2071" y="196"/>
                </a:lnTo>
                <a:lnTo>
                  <a:pt x="1985" y="206"/>
                </a:lnTo>
                <a:lnTo>
                  <a:pt x="1902" y="222"/>
                </a:lnTo>
                <a:lnTo>
                  <a:pt x="1821" y="243"/>
                </a:lnTo>
                <a:lnTo>
                  <a:pt x="1743" y="269"/>
                </a:lnTo>
                <a:lnTo>
                  <a:pt x="1667" y="301"/>
                </a:lnTo>
                <a:lnTo>
                  <a:pt x="1595" y="339"/>
                </a:lnTo>
                <a:lnTo>
                  <a:pt x="1524" y="381"/>
                </a:lnTo>
                <a:lnTo>
                  <a:pt x="1457" y="428"/>
                </a:lnTo>
                <a:lnTo>
                  <a:pt x="1394" y="479"/>
                </a:lnTo>
                <a:lnTo>
                  <a:pt x="1335" y="536"/>
                </a:lnTo>
                <a:lnTo>
                  <a:pt x="1280" y="595"/>
                </a:lnTo>
                <a:lnTo>
                  <a:pt x="1229" y="658"/>
                </a:lnTo>
                <a:lnTo>
                  <a:pt x="1182" y="725"/>
                </a:lnTo>
                <a:lnTo>
                  <a:pt x="1141" y="795"/>
                </a:lnTo>
                <a:lnTo>
                  <a:pt x="1304" y="901"/>
                </a:lnTo>
                <a:lnTo>
                  <a:pt x="1340" y="837"/>
                </a:lnTo>
                <a:lnTo>
                  <a:pt x="1383" y="776"/>
                </a:lnTo>
                <a:lnTo>
                  <a:pt x="1428" y="719"/>
                </a:lnTo>
                <a:lnTo>
                  <a:pt x="1478" y="665"/>
                </a:lnTo>
                <a:lnTo>
                  <a:pt x="1533" y="615"/>
                </a:lnTo>
                <a:lnTo>
                  <a:pt x="1591" y="570"/>
                </a:lnTo>
                <a:lnTo>
                  <a:pt x="1652" y="528"/>
                </a:lnTo>
                <a:lnTo>
                  <a:pt x="1717" y="492"/>
                </a:lnTo>
                <a:lnTo>
                  <a:pt x="1784" y="461"/>
                </a:lnTo>
                <a:lnTo>
                  <a:pt x="1854" y="434"/>
                </a:lnTo>
                <a:lnTo>
                  <a:pt x="1928" y="413"/>
                </a:lnTo>
                <a:lnTo>
                  <a:pt x="2002" y="398"/>
                </a:lnTo>
                <a:lnTo>
                  <a:pt x="2079" y="389"/>
                </a:lnTo>
                <a:lnTo>
                  <a:pt x="2158" y="385"/>
                </a:lnTo>
                <a:lnTo>
                  <a:pt x="2237" y="389"/>
                </a:lnTo>
                <a:lnTo>
                  <a:pt x="2315" y="398"/>
                </a:lnTo>
                <a:lnTo>
                  <a:pt x="2390" y="414"/>
                </a:lnTo>
                <a:lnTo>
                  <a:pt x="2464" y="435"/>
                </a:lnTo>
                <a:lnTo>
                  <a:pt x="2534" y="462"/>
                </a:lnTo>
                <a:lnTo>
                  <a:pt x="2602" y="494"/>
                </a:lnTo>
                <a:lnTo>
                  <a:pt x="2667" y="530"/>
                </a:lnTo>
                <a:lnTo>
                  <a:pt x="2729" y="572"/>
                </a:lnTo>
                <a:lnTo>
                  <a:pt x="2786" y="619"/>
                </a:lnTo>
                <a:lnTo>
                  <a:pt x="2841" y="669"/>
                </a:lnTo>
                <a:lnTo>
                  <a:pt x="2892" y="723"/>
                </a:lnTo>
                <a:lnTo>
                  <a:pt x="2938" y="781"/>
                </a:lnTo>
                <a:lnTo>
                  <a:pt x="2979" y="843"/>
                </a:lnTo>
                <a:lnTo>
                  <a:pt x="3017" y="908"/>
                </a:lnTo>
                <a:lnTo>
                  <a:pt x="3048" y="975"/>
                </a:lnTo>
                <a:lnTo>
                  <a:pt x="3075" y="1046"/>
                </a:lnTo>
                <a:lnTo>
                  <a:pt x="3096" y="1120"/>
                </a:lnTo>
                <a:lnTo>
                  <a:pt x="3111" y="1194"/>
                </a:lnTo>
                <a:lnTo>
                  <a:pt x="3121" y="1272"/>
                </a:lnTo>
                <a:lnTo>
                  <a:pt x="3124" y="1352"/>
                </a:lnTo>
                <a:lnTo>
                  <a:pt x="3121" y="1431"/>
                </a:lnTo>
                <a:lnTo>
                  <a:pt x="3111" y="1507"/>
                </a:lnTo>
                <a:lnTo>
                  <a:pt x="3096" y="1583"/>
                </a:lnTo>
                <a:lnTo>
                  <a:pt x="3075" y="1656"/>
                </a:lnTo>
                <a:lnTo>
                  <a:pt x="3048" y="1727"/>
                </a:lnTo>
                <a:lnTo>
                  <a:pt x="3017" y="1795"/>
                </a:lnTo>
                <a:lnTo>
                  <a:pt x="2980" y="1859"/>
                </a:lnTo>
                <a:lnTo>
                  <a:pt x="2939" y="1920"/>
                </a:lnTo>
                <a:lnTo>
                  <a:pt x="2893" y="1979"/>
                </a:lnTo>
                <a:lnTo>
                  <a:pt x="2842" y="2033"/>
                </a:lnTo>
                <a:lnTo>
                  <a:pt x="2789" y="2083"/>
                </a:lnTo>
                <a:lnTo>
                  <a:pt x="2730" y="2129"/>
                </a:lnTo>
                <a:lnTo>
                  <a:pt x="2668" y="2171"/>
                </a:lnTo>
                <a:lnTo>
                  <a:pt x="2604" y="2208"/>
                </a:lnTo>
                <a:lnTo>
                  <a:pt x="2536" y="2240"/>
                </a:lnTo>
                <a:lnTo>
                  <a:pt x="2466" y="2266"/>
                </a:lnTo>
                <a:lnTo>
                  <a:pt x="2392" y="2287"/>
                </a:lnTo>
                <a:lnTo>
                  <a:pt x="2318" y="2303"/>
                </a:lnTo>
                <a:lnTo>
                  <a:pt x="2240" y="2313"/>
                </a:lnTo>
                <a:lnTo>
                  <a:pt x="2252" y="2334"/>
                </a:lnTo>
                <a:lnTo>
                  <a:pt x="2259" y="2359"/>
                </a:lnTo>
                <a:lnTo>
                  <a:pt x="2261" y="2384"/>
                </a:lnTo>
                <a:lnTo>
                  <a:pt x="2261" y="2506"/>
                </a:lnTo>
                <a:lnTo>
                  <a:pt x="2342" y="2495"/>
                </a:lnTo>
                <a:lnTo>
                  <a:pt x="2422" y="2480"/>
                </a:lnTo>
                <a:lnTo>
                  <a:pt x="2499" y="2459"/>
                </a:lnTo>
                <a:lnTo>
                  <a:pt x="2573" y="2433"/>
                </a:lnTo>
                <a:lnTo>
                  <a:pt x="2646" y="2402"/>
                </a:lnTo>
                <a:lnTo>
                  <a:pt x="2654" y="2378"/>
                </a:lnTo>
                <a:lnTo>
                  <a:pt x="2667" y="2356"/>
                </a:lnTo>
                <a:lnTo>
                  <a:pt x="2685" y="2336"/>
                </a:lnTo>
                <a:lnTo>
                  <a:pt x="2705" y="2320"/>
                </a:lnTo>
                <a:lnTo>
                  <a:pt x="2731" y="2310"/>
                </a:lnTo>
                <a:lnTo>
                  <a:pt x="2758" y="2303"/>
                </a:lnTo>
                <a:lnTo>
                  <a:pt x="2784" y="2303"/>
                </a:lnTo>
                <a:lnTo>
                  <a:pt x="2811" y="2309"/>
                </a:lnTo>
                <a:lnTo>
                  <a:pt x="2875" y="2262"/>
                </a:lnTo>
                <a:lnTo>
                  <a:pt x="2934" y="2211"/>
                </a:lnTo>
                <a:lnTo>
                  <a:pt x="2992" y="2157"/>
                </a:lnTo>
                <a:lnTo>
                  <a:pt x="3045" y="2098"/>
                </a:lnTo>
                <a:lnTo>
                  <a:pt x="3094" y="2035"/>
                </a:lnTo>
                <a:lnTo>
                  <a:pt x="3139" y="1970"/>
                </a:lnTo>
                <a:lnTo>
                  <a:pt x="3178" y="1901"/>
                </a:lnTo>
                <a:lnTo>
                  <a:pt x="3215" y="1830"/>
                </a:lnTo>
                <a:lnTo>
                  <a:pt x="3244" y="1755"/>
                </a:lnTo>
                <a:lnTo>
                  <a:pt x="3270" y="1679"/>
                </a:lnTo>
                <a:lnTo>
                  <a:pt x="3290" y="1600"/>
                </a:lnTo>
                <a:lnTo>
                  <a:pt x="3305" y="1519"/>
                </a:lnTo>
                <a:lnTo>
                  <a:pt x="3315" y="1436"/>
                </a:lnTo>
                <a:lnTo>
                  <a:pt x="3318" y="1352"/>
                </a:lnTo>
                <a:lnTo>
                  <a:pt x="3315" y="1265"/>
                </a:lnTo>
                <a:lnTo>
                  <a:pt x="3305" y="1181"/>
                </a:lnTo>
                <a:lnTo>
                  <a:pt x="3289" y="1098"/>
                </a:lnTo>
                <a:lnTo>
                  <a:pt x="3268" y="1017"/>
                </a:lnTo>
                <a:lnTo>
                  <a:pt x="3241" y="939"/>
                </a:lnTo>
                <a:lnTo>
                  <a:pt x="3209" y="863"/>
                </a:lnTo>
                <a:lnTo>
                  <a:pt x="3173" y="790"/>
                </a:lnTo>
                <a:lnTo>
                  <a:pt x="3130" y="721"/>
                </a:lnTo>
                <a:lnTo>
                  <a:pt x="3084" y="654"/>
                </a:lnTo>
                <a:lnTo>
                  <a:pt x="3034" y="591"/>
                </a:lnTo>
                <a:lnTo>
                  <a:pt x="2978" y="532"/>
                </a:lnTo>
                <a:lnTo>
                  <a:pt x="2919" y="477"/>
                </a:lnTo>
                <a:lnTo>
                  <a:pt x="2856" y="426"/>
                </a:lnTo>
                <a:lnTo>
                  <a:pt x="2790" y="379"/>
                </a:lnTo>
                <a:lnTo>
                  <a:pt x="2719" y="338"/>
                </a:lnTo>
                <a:lnTo>
                  <a:pt x="2647" y="300"/>
                </a:lnTo>
                <a:lnTo>
                  <a:pt x="2571" y="268"/>
                </a:lnTo>
                <a:lnTo>
                  <a:pt x="2492" y="242"/>
                </a:lnTo>
                <a:lnTo>
                  <a:pt x="2413" y="220"/>
                </a:lnTo>
                <a:lnTo>
                  <a:pt x="2329" y="206"/>
                </a:lnTo>
                <a:lnTo>
                  <a:pt x="2244" y="196"/>
                </a:lnTo>
                <a:lnTo>
                  <a:pt x="2158" y="193"/>
                </a:lnTo>
                <a:close/>
                <a:moveTo>
                  <a:pt x="2158" y="0"/>
                </a:moveTo>
                <a:lnTo>
                  <a:pt x="2255" y="3"/>
                </a:lnTo>
                <a:lnTo>
                  <a:pt x="2350" y="13"/>
                </a:lnTo>
                <a:lnTo>
                  <a:pt x="2442" y="30"/>
                </a:lnTo>
                <a:lnTo>
                  <a:pt x="2533" y="52"/>
                </a:lnTo>
                <a:lnTo>
                  <a:pt x="2620" y="81"/>
                </a:lnTo>
                <a:lnTo>
                  <a:pt x="2705" y="115"/>
                </a:lnTo>
                <a:lnTo>
                  <a:pt x="2788" y="154"/>
                </a:lnTo>
                <a:lnTo>
                  <a:pt x="2866" y="200"/>
                </a:lnTo>
                <a:lnTo>
                  <a:pt x="2942" y="250"/>
                </a:lnTo>
                <a:lnTo>
                  <a:pt x="3014" y="305"/>
                </a:lnTo>
                <a:lnTo>
                  <a:pt x="3083" y="364"/>
                </a:lnTo>
                <a:lnTo>
                  <a:pt x="3145" y="428"/>
                </a:lnTo>
                <a:lnTo>
                  <a:pt x="3205" y="496"/>
                </a:lnTo>
                <a:lnTo>
                  <a:pt x="3260" y="567"/>
                </a:lnTo>
                <a:lnTo>
                  <a:pt x="3310" y="643"/>
                </a:lnTo>
                <a:lnTo>
                  <a:pt x="3355" y="722"/>
                </a:lnTo>
                <a:lnTo>
                  <a:pt x="3396" y="804"/>
                </a:lnTo>
                <a:lnTo>
                  <a:pt x="3430" y="889"/>
                </a:lnTo>
                <a:lnTo>
                  <a:pt x="3459" y="977"/>
                </a:lnTo>
                <a:lnTo>
                  <a:pt x="3481" y="1068"/>
                </a:lnTo>
                <a:lnTo>
                  <a:pt x="3497" y="1160"/>
                </a:lnTo>
                <a:lnTo>
                  <a:pt x="3508" y="1255"/>
                </a:lnTo>
                <a:lnTo>
                  <a:pt x="3511" y="1352"/>
                </a:lnTo>
                <a:lnTo>
                  <a:pt x="3508" y="1443"/>
                </a:lnTo>
                <a:lnTo>
                  <a:pt x="3498" y="1534"/>
                </a:lnTo>
                <a:lnTo>
                  <a:pt x="3483" y="1622"/>
                </a:lnTo>
                <a:lnTo>
                  <a:pt x="3463" y="1710"/>
                </a:lnTo>
                <a:lnTo>
                  <a:pt x="3437" y="1794"/>
                </a:lnTo>
                <a:lnTo>
                  <a:pt x="3405" y="1876"/>
                </a:lnTo>
                <a:lnTo>
                  <a:pt x="3369" y="1954"/>
                </a:lnTo>
                <a:lnTo>
                  <a:pt x="3328" y="2031"/>
                </a:lnTo>
                <a:lnTo>
                  <a:pt x="3282" y="2104"/>
                </a:lnTo>
                <a:lnTo>
                  <a:pt x="3232" y="2175"/>
                </a:lnTo>
                <a:lnTo>
                  <a:pt x="3176" y="2241"/>
                </a:lnTo>
                <a:lnTo>
                  <a:pt x="3118" y="2303"/>
                </a:lnTo>
                <a:lnTo>
                  <a:pt x="3055" y="2363"/>
                </a:lnTo>
                <a:lnTo>
                  <a:pt x="2989" y="2418"/>
                </a:lnTo>
                <a:lnTo>
                  <a:pt x="2920" y="2468"/>
                </a:lnTo>
                <a:lnTo>
                  <a:pt x="3189" y="3284"/>
                </a:lnTo>
                <a:lnTo>
                  <a:pt x="3194" y="3309"/>
                </a:lnTo>
                <a:lnTo>
                  <a:pt x="3195" y="3335"/>
                </a:lnTo>
                <a:lnTo>
                  <a:pt x="3191" y="3359"/>
                </a:lnTo>
                <a:lnTo>
                  <a:pt x="3182" y="3383"/>
                </a:lnTo>
                <a:lnTo>
                  <a:pt x="3169" y="3403"/>
                </a:lnTo>
                <a:lnTo>
                  <a:pt x="3152" y="3421"/>
                </a:lnTo>
                <a:lnTo>
                  <a:pt x="3132" y="3436"/>
                </a:lnTo>
                <a:lnTo>
                  <a:pt x="3107" y="3447"/>
                </a:lnTo>
                <a:lnTo>
                  <a:pt x="3087" y="3452"/>
                </a:lnTo>
                <a:lnTo>
                  <a:pt x="3067" y="3453"/>
                </a:lnTo>
                <a:lnTo>
                  <a:pt x="3044" y="3451"/>
                </a:lnTo>
                <a:lnTo>
                  <a:pt x="3022" y="3446"/>
                </a:lnTo>
                <a:lnTo>
                  <a:pt x="3002" y="3436"/>
                </a:lnTo>
                <a:lnTo>
                  <a:pt x="2983" y="3422"/>
                </a:lnTo>
                <a:lnTo>
                  <a:pt x="2968" y="3406"/>
                </a:lnTo>
                <a:lnTo>
                  <a:pt x="2954" y="3387"/>
                </a:lnTo>
                <a:lnTo>
                  <a:pt x="2944" y="3365"/>
                </a:lnTo>
                <a:lnTo>
                  <a:pt x="2690" y="2595"/>
                </a:lnTo>
                <a:lnTo>
                  <a:pt x="2609" y="2626"/>
                </a:lnTo>
                <a:lnTo>
                  <a:pt x="2525" y="2653"/>
                </a:lnTo>
                <a:lnTo>
                  <a:pt x="2439" y="2674"/>
                </a:lnTo>
                <a:lnTo>
                  <a:pt x="2352" y="2690"/>
                </a:lnTo>
                <a:lnTo>
                  <a:pt x="2261" y="2699"/>
                </a:lnTo>
                <a:lnTo>
                  <a:pt x="2261" y="3324"/>
                </a:lnTo>
                <a:lnTo>
                  <a:pt x="2259" y="3351"/>
                </a:lnTo>
                <a:lnTo>
                  <a:pt x="2252" y="3374"/>
                </a:lnTo>
                <a:lnTo>
                  <a:pt x="2240" y="3397"/>
                </a:lnTo>
                <a:lnTo>
                  <a:pt x="2224" y="3416"/>
                </a:lnTo>
                <a:lnTo>
                  <a:pt x="2205" y="3432"/>
                </a:lnTo>
                <a:lnTo>
                  <a:pt x="2182" y="3443"/>
                </a:lnTo>
                <a:lnTo>
                  <a:pt x="2159" y="3451"/>
                </a:lnTo>
                <a:lnTo>
                  <a:pt x="2132" y="3453"/>
                </a:lnTo>
                <a:lnTo>
                  <a:pt x="2107" y="3451"/>
                </a:lnTo>
                <a:lnTo>
                  <a:pt x="2082" y="3443"/>
                </a:lnTo>
                <a:lnTo>
                  <a:pt x="2061" y="3432"/>
                </a:lnTo>
                <a:lnTo>
                  <a:pt x="2042" y="3416"/>
                </a:lnTo>
                <a:lnTo>
                  <a:pt x="2026" y="3397"/>
                </a:lnTo>
                <a:lnTo>
                  <a:pt x="2014" y="3374"/>
                </a:lnTo>
                <a:lnTo>
                  <a:pt x="2007" y="3351"/>
                </a:lnTo>
                <a:lnTo>
                  <a:pt x="2004" y="3324"/>
                </a:lnTo>
                <a:lnTo>
                  <a:pt x="2004" y="2694"/>
                </a:lnTo>
                <a:lnTo>
                  <a:pt x="1924" y="2682"/>
                </a:lnTo>
                <a:lnTo>
                  <a:pt x="1845" y="2666"/>
                </a:lnTo>
                <a:lnTo>
                  <a:pt x="1768" y="2646"/>
                </a:lnTo>
                <a:lnTo>
                  <a:pt x="1694" y="2621"/>
                </a:lnTo>
                <a:lnTo>
                  <a:pt x="1620" y="2592"/>
                </a:lnTo>
                <a:lnTo>
                  <a:pt x="1364" y="3365"/>
                </a:lnTo>
                <a:lnTo>
                  <a:pt x="1355" y="3387"/>
                </a:lnTo>
                <a:lnTo>
                  <a:pt x="1342" y="3406"/>
                </a:lnTo>
                <a:lnTo>
                  <a:pt x="1326" y="3422"/>
                </a:lnTo>
                <a:lnTo>
                  <a:pt x="1307" y="3436"/>
                </a:lnTo>
                <a:lnTo>
                  <a:pt x="1287" y="3446"/>
                </a:lnTo>
                <a:lnTo>
                  <a:pt x="1265" y="3451"/>
                </a:lnTo>
                <a:lnTo>
                  <a:pt x="1242" y="3453"/>
                </a:lnTo>
                <a:lnTo>
                  <a:pt x="1222" y="3452"/>
                </a:lnTo>
                <a:lnTo>
                  <a:pt x="1201" y="3447"/>
                </a:lnTo>
                <a:lnTo>
                  <a:pt x="1178" y="3436"/>
                </a:lnTo>
                <a:lnTo>
                  <a:pt x="1157" y="3421"/>
                </a:lnTo>
                <a:lnTo>
                  <a:pt x="1140" y="3403"/>
                </a:lnTo>
                <a:lnTo>
                  <a:pt x="1127" y="3383"/>
                </a:lnTo>
                <a:lnTo>
                  <a:pt x="1118" y="3359"/>
                </a:lnTo>
                <a:lnTo>
                  <a:pt x="1114" y="3335"/>
                </a:lnTo>
                <a:lnTo>
                  <a:pt x="1114" y="3309"/>
                </a:lnTo>
                <a:lnTo>
                  <a:pt x="1119" y="3284"/>
                </a:lnTo>
                <a:lnTo>
                  <a:pt x="1391" y="2465"/>
                </a:lnTo>
                <a:lnTo>
                  <a:pt x="1322" y="2414"/>
                </a:lnTo>
                <a:lnTo>
                  <a:pt x="1256" y="2359"/>
                </a:lnTo>
                <a:lnTo>
                  <a:pt x="1194" y="2300"/>
                </a:lnTo>
                <a:lnTo>
                  <a:pt x="1137" y="2236"/>
                </a:lnTo>
                <a:lnTo>
                  <a:pt x="1082" y="2170"/>
                </a:lnTo>
                <a:lnTo>
                  <a:pt x="1032" y="2100"/>
                </a:lnTo>
                <a:lnTo>
                  <a:pt x="986" y="2028"/>
                </a:lnTo>
                <a:lnTo>
                  <a:pt x="946" y="1951"/>
                </a:lnTo>
                <a:lnTo>
                  <a:pt x="910" y="1872"/>
                </a:lnTo>
                <a:lnTo>
                  <a:pt x="879" y="1791"/>
                </a:lnTo>
                <a:lnTo>
                  <a:pt x="853" y="1707"/>
                </a:lnTo>
                <a:lnTo>
                  <a:pt x="832" y="1621"/>
                </a:lnTo>
                <a:lnTo>
                  <a:pt x="817" y="1533"/>
                </a:lnTo>
                <a:lnTo>
                  <a:pt x="808" y="1443"/>
                </a:lnTo>
                <a:lnTo>
                  <a:pt x="805" y="1352"/>
                </a:lnTo>
                <a:lnTo>
                  <a:pt x="807" y="1268"/>
                </a:lnTo>
                <a:lnTo>
                  <a:pt x="816" y="1185"/>
                </a:lnTo>
                <a:lnTo>
                  <a:pt x="828" y="1104"/>
                </a:lnTo>
                <a:lnTo>
                  <a:pt x="845" y="1024"/>
                </a:lnTo>
                <a:lnTo>
                  <a:pt x="867" y="946"/>
                </a:lnTo>
                <a:lnTo>
                  <a:pt x="894" y="871"/>
                </a:lnTo>
                <a:lnTo>
                  <a:pt x="923" y="797"/>
                </a:lnTo>
                <a:lnTo>
                  <a:pt x="682" y="670"/>
                </a:lnTo>
                <a:lnTo>
                  <a:pt x="396" y="592"/>
                </a:lnTo>
                <a:lnTo>
                  <a:pt x="179" y="503"/>
                </a:lnTo>
                <a:lnTo>
                  <a:pt x="223" y="428"/>
                </a:lnTo>
                <a:lnTo>
                  <a:pt x="0" y="310"/>
                </a:lnTo>
                <a:lnTo>
                  <a:pt x="108" y="126"/>
                </a:lnTo>
                <a:lnTo>
                  <a:pt x="320" y="263"/>
                </a:lnTo>
                <a:lnTo>
                  <a:pt x="363" y="189"/>
                </a:lnTo>
                <a:lnTo>
                  <a:pt x="547" y="334"/>
                </a:lnTo>
                <a:lnTo>
                  <a:pt x="767" y="547"/>
                </a:lnTo>
                <a:lnTo>
                  <a:pt x="764" y="551"/>
                </a:lnTo>
                <a:lnTo>
                  <a:pt x="978" y="690"/>
                </a:lnTo>
                <a:lnTo>
                  <a:pt x="1024" y="614"/>
                </a:lnTo>
                <a:lnTo>
                  <a:pt x="1075" y="542"/>
                </a:lnTo>
                <a:lnTo>
                  <a:pt x="1129" y="474"/>
                </a:lnTo>
                <a:lnTo>
                  <a:pt x="1189" y="409"/>
                </a:lnTo>
                <a:lnTo>
                  <a:pt x="1253" y="347"/>
                </a:lnTo>
                <a:lnTo>
                  <a:pt x="1320" y="291"/>
                </a:lnTo>
                <a:lnTo>
                  <a:pt x="1391" y="239"/>
                </a:lnTo>
                <a:lnTo>
                  <a:pt x="1465" y="191"/>
                </a:lnTo>
                <a:lnTo>
                  <a:pt x="1542" y="147"/>
                </a:lnTo>
                <a:lnTo>
                  <a:pt x="1623" y="110"/>
                </a:lnTo>
                <a:lnTo>
                  <a:pt x="1706" y="77"/>
                </a:lnTo>
                <a:lnTo>
                  <a:pt x="1793" y="50"/>
                </a:lnTo>
                <a:lnTo>
                  <a:pt x="1881" y="28"/>
                </a:lnTo>
                <a:lnTo>
                  <a:pt x="1972" y="13"/>
                </a:lnTo>
                <a:lnTo>
                  <a:pt x="2064" y="3"/>
                </a:lnTo>
                <a:lnTo>
                  <a:pt x="215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58" name="Group 57"/>
          <p:cNvGrpSpPr/>
          <p:nvPr/>
        </p:nvGrpSpPr>
        <p:grpSpPr>
          <a:xfrm>
            <a:off x="304800" y="1885950"/>
            <a:ext cx="3962400" cy="2204869"/>
            <a:chOff x="833728" y="1524000"/>
            <a:chExt cx="7587534" cy="2204869"/>
          </a:xfrm>
        </p:grpSpPr>
        <p:grpSp>
          <p:nvGrpSpPr>
            <p:cNvPr id="59" name="Group 58"/>
            <p:cNvGrpSpPr/>
            <p:nvPr/>
          </p:nvGrpSpPr>
          <p:grpSpPr>
            <a:xfrm>
              <a:off x="833728" y="1524000"/>
              <a:ext cx="7587534" cy="2204869"/>
              <a:chOff x="803248" y="1524000"/>
              <a:chExt cx="7587534" cy="2204869"/>
            </a:xfrm>
          </p:grpSpPr>
          <p:sp>
            <p:nvSpPr>
              <p:cNvPr id="61" name="Rounded Rectangle 60"/>
              <p:cNvSpPr/>
              <p:nvPr/>
            </p:nvSpPr>
            <p:spPr>
              <a:xfrm>
                <a:off x="975362" y="1647833"/>
                <a:ext cx="7415420" cy="2081036"/>
              </a:xfrm>
              <a:prstGeom prst="roundRect">
                <a:avLst>
                  <a:gd name="adj" fmla="val 36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olta Modern Display 55 Rom" pitchFamily="50" charset="0"/>
                  <a:ea typeface="+mn-ea"/>
                  <a:cs typeface="+mn-cs"/>
                </a:endParaRPr>
              </a:p>
            </p:txBody>
          </p:sp>
          <p:grpSp>
            <p:nvGrpSpPr>
              <p:cNvPr id="62" name="Group 61"/>
              <p:cNvGrpSpPr/>
              <p:nvPr/>
            </p:nvGrpSpPr>
            <p:grpSpPr>
              <a:xfrm>
                <a:off x="803248" y="1524000"/>
                <a:ext cx="5456104" cy="457730"/>
                <a:chOff x="803248" y="1524000"/>
                <a:chExt cx="5456104" cy="457730"/>
              </a:xfrm>
            </p:grpSpPr>
            <p:sp>
              <p:nvSpPr>
                <p:cNvPr id="63" name="Right Triangle 62"/>
                <p:cNvSpPr/>
                <p:nvPr/>
              </p:nvSpPr>
              <p:spPr>
                <a:xfrm flipH="1" flipV="1">
                  <a:off x="883920" y="1851279"/>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Round Single Corner Rectangle 63"/>
                <p:cNvSpPr/>
                <p:nvPr/>
              </p:nvSpPr>
              <p:spPr>
                <a:xfrm>
                  <a:off x="803248" y="1524000"/>
                  <a:ext cx="5456104" cy="329184"/>
                </a:xfrm>
                <a:prstGeom prst="round1Rect">
                  <a:avLst>
                    <a:gd name="adj" fmla="val 213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Black" panose="020B0A04020102020204"/>
                      <a:ea typeface="+mn-ea"/>
                      <a:cs typeface="+mn-cs"/>
                    </a:rPr>
                    <a:t>Primary endpoint</a:t>
                  </a:r>
                  <a:endParaRPr kumimoji="0" lang="en-GB" sz="1600" b="0" i="0" u="none" strike="noStrike" kern="1200" cap="none" spc="0" normalizeH="0" baseline="30000" noProof="0" dirty="0">
                    <a:ln>
                      <a:noFill/>
                    </a:ln>
                    <a:solidFill>
                      <a:srgbClr val="FFFFFF"/>
                    </a:solidFill>
                    <a:effectLst/>
                    <a:uLnTx/>
                    <a:uFillTx/>
                    <a:latin typeface="Arial Black" panose="020B0A04020102020204"/>
                    <a:ea typeface="+mn-ea"/>
                    <a:cs typeface="+mn-cs"/>
                  </a:endParaRPr>
                </a:p>
              </p:txBody>
            </p:sp>
          </p:grpSp>
        </p:grpSp>
        <p:sp>
          <p:nvSpPr>
            <p:cNvPr id="60" name="Rounded Rectangle 59"/>
            <p:cNvSpPr/>
            <p:nvPr/>
          </p:nvSpPr>
          <p:spPr>
            <a:xfrm>
              <a:off x="2325009" y="1909341"/>
              <a:ext cx="5768404" cy="1672059"/>
            </a:xfrm>
            <a:prstGeom prst="roundRect">
              <a:avLst>
                <a:gd name="adj" fmla="val 81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23761"/>
                  </a:solidFill>
                  <a:effectLst/>
                  <a:uLnTx/>
                  <a:uFillTx/>
                  <a:latin typeface="Arial" panose="020B0604020202020204"/>
                  <a:ea typeface="+mn-ea"/>
                  <a:cs typeface="+mn-cs"/>
                </a:rPr>
                <a:t>Annualized relapse rate (number of confirmed MS relapses in a year)</a:t>
              </a:r>
            </a:p>
          </p:txBody>
        </p:sp>
      </p:grpSp>
      <p:grpSp>
        <p:nvGrpSpPr>
          <p:cNvPr id="30" name="Group 29"/>
          <p:cNvGrpSpPr/>
          <p:nvPr/>
        </p:nvGrpSpPr>
        <p:grpSpPr>
          <a:xfrm>
            <a:off x="4800600" y="1885950"/>
            <a:ext cx="3962400" cy="2204869"/>
            <a:chOff x="833728" y="1524000"/>
            <a:chExt cx="7587534" cy="2204869"/>
          </a:xfrm>
        </p:grpSpPr>
        <p:grpSp>
          <p:nvGrpSpPr>
            <p:cNvPr id="31" name="Group 30"/>
            <p:cNvGrpSpPr/>
            <p:nvPr/>
          </p:nvGrpSpPr>
          <p:grpSpPr>
            <a:xfrm>
              <a:off x="833728" y="1524000"/>
              <a:ext cx="7587534" cy="2204869"/>
              <a:chOff x="803248" y="1524000"/>
              <a:chExt cx="7587534" cy="2204869"/>
            </a:xfrm>
          </p:grpSpPr>
          <p:sp>
            <p:nvSpPr>
              <p:cNvPr id="33" name="Rounded Rectangle 32"/>
              <p:cNvSpPr/>
              <p:nvPr/>
            </p:nvSpPr>
            <p:spPr>
              <a:xfrm>
                <a:off x="975362" y="1647833"/>
                <a:ext cx="7415420" cy="2081036"/>
              </a:xfrm>
              <a:prstGeom prst="roundRect">
                <a:avLst>
                  <a:gd name="adj" fmla="val 36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olta Modern Display 55 Rom" pitchFamily="50" charset="0"/>
                  <a:ea typeface="+mn-ea"/>
                  <a:cs typeface="+mn-cs"/>
                </a:endParaRPr>
              </a:p>
            </p:txBody>
          </p:sp>
          <p:grpSp>
            <p:nvGrpSpPr>
              <p:cNvPr id="34" name="Group 33"/>
              <p:cNvGrpSpPr/>
              <p:nvPr/>
            </p:nvGrpSpPr>
            <p:grpSpPr>
              <a:xfrm>
                <a:off x="803248" y="1524000"/>
                <a:ext cx="5456104" cy="457730"/>
                <a:chOff x="803248" y="1524000"/>
                <a:chExt cx="5456104" cy="457730"/>
              </a:xfrm>
            </p:grpSpPr>
            <p:sp>
              <p:nvSpPr>
                <p:cNvPr id="35" name="Right Triangle 34"/>
                <p:cNvSpPr/>
                <p:nvPr/>
              </p:nvSpPr>
              <p:spPr>
                <a:xfrm flipH="1" flipV="1">
                  <a:off x="883920" y="1851279"/>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ound Single Corner Rectangle 35"/>
                <p:cNvSpPr/>
                <p:nvPr/>
              </p:nvSpPr>
              <p:spPr>
                <a:xfrm>
                  <a:off x="803248" y="1524000"/>
                  <a:ext cx="5456104" cy="329184"/>
                </a:xfrm>
                <a:prstGeom prst="round1Rect">
                  <a:avLst>
                    <a:gd name="adj" fmla="val 213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Black" panose="020B0A04020102020204"/>
                      <a:ea typeface="+mn-ea"/>
                      <a:cs typeface="+mn-cs"/>
                    </a:rPr>
                    <a:t>Secondary endpoints</a:t>
                  </a:r>
                  <a:endParaRPr kumimoji="0" lang="en-GB" sz="1600" b="0" i="0" u="none" strike="noStrike" kern="1200" cap="none" spc="0" normalizeH="0" baseline="30000" noProof="0" dirty="0">
                    <a:ln>
                      <a:noFill/>
                    </a:ln>
                    <a:solidFill>
                      <a:srgbClr val="FFFFFF"/>
                    </a:solidFill>
                    <a:effectLst/>
                    <a:uLnTx/>
                    <a:uFillTx/>
                    <a:latin typeface="Arial Black" panose="020B0A04020102020204"/>
                    <a:ea typeface="+mn-ea"/>
                    <a:cs typeface="+mn-cs"/>
                  </a:endParaRPr>
                </a:p>
              </p:txBody>
            </p:sp>
          </p:grpSp>
        </p:grpSp>
        <p:sp>
          <p:nvSpPr>
            <p:cNvPr id="32" name="Rounded Rectangle 31"/>
            <p:cNvSpPr/>
            <p:nvPr/>
          </p:nvSpPr>
          <p:spPr>
            <a:xfrm>
              <a:off x="2142989" y="1909341"/>
              <a:ext cx="5995479" cy="1672059"/>
            </a:xfrm>
            <a:prstGeom prst="roundRect">
              <a:avLst>
                <a:gd name="adj" fmla="val 81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23761"/>
                  </a:solidFill>
                  <a:effectLst/>
                  <a:uLnTx/>
                  <a:uFillTx/>
                  <a:latin typeface="Arial" panose="020B0604020202020204"/>
                  <a:ea typeface="+mn-ea"/>
                  <a:cs typeface="+mn-cs"/>
                </a:rPr>
                <a:t>3-month confirmed disability worsening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23761"/>
                  </a:solidFill>
                  <a:effectLst/>
                  <a:uLnTx/>
                  <a:uFillTx/>
                  <a:latin typeface="Arial" panose="020B0604020202020204"/>
                  <a:ea typeface="+mn-ea"/>
                  <a:cs typeface="+mn-cs"/>
                </a:rPr>
                <a:t>6-month confirmed disability worsening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23761"/>
                  </a:solidFill>
                  <a:effectLst/>
                  <a:uLnTx/>
                  <a:uFillTx/>
                  <a:latin typeface="Arial" panose="020B0604020202020204"/>
                  <a:ea typeface="+mn-ea"/>
                  <a:cs typeface="+mn-cs"/>
                </a:rPr>
                <a:t>6-month confirmed disability improvement</a:t>
              </a:r>
            </a:p>
          </p:txBody>
        </p:sp>
      </p:grpSp>
      <p:sp>
        <p:nvSpPr>
          <p:cNvPr id="45" name="Freeform 44"/>
          <p:cNvSpPr>
            <a:spLocks noEditPoints="1"/>
          </p:cNvSpPr>
          <p:nvPr/>
        </p:nvSpPr>
        <p:spPr bwMode="auto">
          <a:xfrm>
            <a:off x="4909166" y="2692953"/>
            <a:ext cx="556480" cy="501339"/>
          </a:xfrm>
          <a:custGeom>
            <a:avLst/>
            <a:gdLst>
              <a:gd name="T0" fmla="*/ 59 w 166"/>
              <a:gd name="T1" fmla="*/ 166 h 166"/>
              <a:gd name="T2" fmla="*/ 56 w 166"/>
              <a:gd name="T3" fmla="*/ 102 h 166"/>
              <a:gd name="T4" fmla="*/ 101 w 166"/>
              <a:gd name="T5" fmla="*/ 126 h 166"/>
              <a:gd name="T6" fmla="*/ 100 w 166"/>
              <a:gd name="T7" fmla="*/ 157 h 166"/>
              <a:gd name="T8" fmla="*/ 82 w 166"/>
              <a:gd name="T9" fmla="*/ 156 h 166"/>
              <a:gd name="T10" fmla="*/ 78 w 166"/>
              <a:gd name="T11" fmla="*/ 105 h 166"/>
              <a:gd name="T12" fmla="*/ 69 w 166"/>
              <a:gd name="T13" fmla="*/ 158 h 166"/>
              <a:gd name="T14" fmla="*/ 128 w 166"/>
              <a:gd name="T15" fmla="*/ 18 h 166"/>
              <a:gd name="T16" fmla="*/ 91 w 166"/>
              <a:gd name="T17" fmla="*/ 18 h 166"/>
              <a:gd name="T18" fmla="*/ 58 w 166"/>
              <a:gd name="T19" fmla="*/ 84 h 166"/>
              <a:gd name="T20" fmla="*/ 75 w 166"/>
              <a:gd name="T21" fmla="*/ 38 h 166"/>
              <a:gd name="T22" fmla="*/ 106 w 166"/>
              <a:gd name="T23" fmla="*/ 42 h 166"/>
              <a:gd name="T24" fmla="*/ 120 w 166"/>
              <a:gd name="T25" fmla="*/ 93 h 166"/>
              <a:gd name="T26" fmla="*/ 104 w 166"/>
              <a:gd name="T27" fmla="*/ 96 h 166"/>
              <a:gd name="T28" fmla="*/ 95 w 166"/>
              <a:gd name="T29" fmla="*/ 79 h 166"/>
              <a:gd name="T30" fmla="*/ 58 w 166"/>
              <a:gd name="T31" fmla="*/ 84 h 166"/>
              <a:gd name="T32" fmla="*/ 0 w 166"/>
              <a:gd name="T33" fmla="*/ 101 h 166"/>
              <a:gd name="T34" fmla="*/ 98 w 166"/>
              <a:gd name="T35" fmla="*/ 89 h 166"/>
              <a:gd name="T36" fmla="*/ 99 w 166"/>
              <a:gd name="T37" fmla="*/ 97 h 166"/>
              <a:gd name="T38" fmla="*/ 8 w 166"/>
              <a:gd name="T39" fmla="*/ 101 h 166"/>
              <a:gd name="T40" fmla="*/ 0 w 166"/>
              <a:gd name="T41" fmla="*/ 166 h 166"/>
              <a:gd name="T42" fmla="*/ 23 w 166"/>
              <a:gd name="T43" fmla="*/ 102 h 166"/>
              <a:gd name="T44" fmla="*/ 16 w 166"/>
              <a:gd name="T45" fmla="*/ 153 h 166"/>
              <a:gd name="T46" fmla="*/ 16 w 166"/>
              <a:gd name="T47" fmla="*/ 84 h 166"/>
              <a:gd name="T48" fmla="*/ 55 w 166"/>
              <a:gd name="T49" fmla="*/ 74 h 166"/>
              <a:gd name="T50" fmla="*/ 27 w 166"/>
              <a:gd name="T51" fmla="*/ 82 h 166"/>
              <a:gd name="T52" fmla="*/ 16 w 166"/>
              <a:gd name="T53" fmla="*/ 84 h 166"/>
              <a:gd name="T54" fmla="*/ 139 w 166"/>
              <a:gd name="T55" fmla="*/ 74 h 166"/>
              <a:gd name="T56" fmla="*/ 142 w 166"/>
              <a:gd name="T57" fmla="*/ 84 h 166"/>
              <a:gd name="T58" fmla="*/ 123 w 166"/>
              <a:gd name="T59" fmla="*/ 82 h 166"/>
              <a:gd name="T60" fmla="*/ 151 w 166"/>
              <a:gd name="T61" fmla="*/ 153 h 166"/>
              <a:gd name="T62" fmla="*/ 143 w 166"/>
              <a:gd name="T63" fmla="*/ 102 h 166"/>
              <a:gd name="T64" fmla="*/ 151 w 166"/>
              <a:gd name="T65" fmla="*/ 153 h 166"/>
              <a:gd name="T66" fmla="*/ 154 w 166"/>
              <a:gd name="T67" fmla="*/ 89 h 166"/>
              <a:gd name="T68" fmla="*/ 166 w 166"/>
              <a:gd name="T69" fmla="*/ 166 h 166"/>
              <a:gd name="T70" fmla="*/ 158 w 166"/>
              <a:gd name="T71" fmla="*/ 101 h 166"/>
              <a:gd name="T72" fmla="*/ 125 w 166"/>
              <a:gd name="T73" fmla="*/ 97 h 166"/>
              <a:gd name="T74" fmla="*/ 124 w 166"/>
              <a:gd name="T75" fmla="*/ 8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69" y="158"/>
                </a:moveTo>
                <a:cubicBezTo>
                  <a:pt x="68" y="163"/>
                  <a:pt x="64" y="166"/>
                  <a:pt x="59" y="166"/>
                </a:cubicBezTo>
                <a:cubicBezTo>
                  <a:pt x="54" y="165"/>
                  <a:pt x="50" y="161"/>
                  <a:pt x="51" y="156"/>
                </a:cubicBezTo>
                <a:cubicBezTo>
                  <a:pt x="56" y="102"/>
                  <a:pt x="56" y="102"/>
                  <a:pt x="56" y="102"/>
                </a:cubicBezTo>
                <a:cubicBezTo>
                  <a:pt x="95" y="102"/>
                  <a:pt x="95" y="102"/>
                  <a:pt x="95" y="102"/>
                </a:cubicBezTo>
                <a:cubicBezTo>
                  <a:pt x="101" y="126"/>
                  <a:pt x="101" y="126"/>
                  <a:pt x="101" y="126"/>
                </a:cubicBezTo>
                <a:cubicBezTo>
                  <a:pt x="102" y="127"/>
                  <a:pt x="102" y="128"/>
                  <a:pt x="102" y="129"/>
                </a:cubicBezTo>
                <a:cubicBezTo>
                  <a:pt x="100" y="157"/>
                  <a:pt x="100" y="157"/>
                  <a:pt x="100" y="157"/>
                </a:cubicBezTo>
                <a:cubicBezTo>
                  <a:pt x="100" y="162"/>
                  <a:pt x="95" y="166"/>
                  <a:pt x="90" y="166"/>
                </a:cubicBezTo>
                <a:cubicBezTo>
                  <a:pt x="85" y="165"/>
                  <a:pt x="82" y="161"/>
                  <a:pt x="82" y="156"/>
                </a:cubicBezTo>
                <a:cubicBezTo>
                  <a:pt x="83" y="129"/>
                  <a:pt x="83" y="129"/>
                  <a:pt x="83" y="129"/>
                </a:cubicBezTo>
                <a:cubicBezTo>
                  <a:pt x="78" y="105"/>
                  <a:pt x="78" y="105"/>
                  <a:pt x="78" y="105"/>
                </a:cubicBezTo>
                <a:cubicBezTo>
                  <a:pt x="74" y="105"/>
                  <a:pt x="74" y="105"/>
                  <a:pt x="74" y="105"/>
                </a:cubicBezTo>
                <a:lnTo>
                  <a:pt x="69" y="158"/>
                </a:lnTo>
                <a:close/>
                <a:moveTo>
                  <a:pt x="109" y="0"/>
                </a:moveTo>
                <a:cubicBezTo>
                  <a:pt x="120" y="0"/>
                  <a:pt x="128" y="8"/>
                  <a:pt x="128" y="18"/>
                </a:cubicBezTo>
                <a:cubicBezTo>
                  <a:pt x="128" y="28"/>
                  <a:pt x="120" y="37"/>
                  <a:pt x="109" y="37"/>
                </a:cubicBezTo>
                <a:cubicBezTo>
                  <a:pt x="99" y="37"/>
                  <a:pt x="91" y="28"/>
                  <a:pt x="91" y="18"/>
                </a:cubicBezTo>
                <a:cubicBezTo>
                  <a:pt x="91" y="8"/>
                  <a:pt x="99" y="0"/>
                  <a:pt x="109" y="0"/>
                </a:cubicBezTo>
                <a:close/>
                <a:moveTo>
                  <a:pt x="58" y="84"/>
                </a:moveTo>
                <a:cubicBezTo>
                  <a:pt x="59" y="77"/>
                  <a:pt x="61" y="71"/>
                  <a:pt x="62" y="65"/>
                </a:cubicBezTo>
                <a:cubicBezTo>
                  <a:pt x="65" y="56"/>
                  <a:pt x="69" y="48"/>
                  <a:pt x="75" y="38"/>
                </a:cubicBezTo>
                <a:cubicBezTo>
                  <a:pt x="78" y="34"/>
                  <a:pt x="83" y="32"/>
                  <a:pt x="87" y="34"/>
                </a:cubicBezTo>
                <a:cubicBezTo>
                  <a:pt x="106" y="42"/>
                  <a:pt x="106" y="42"/>
                  <a:pt x="106" y="42"/>
                </a:cubicBezTo>
                <a:cubicBezTo>
                  <a:pt x="108" y="43"/>
                  <a:pt x="110" y="45"/>
                  <a:pt x="111" y="48"/>
                </a:cubicBezTo>
                <a:cubicBezTo>
                  <a:pt x="120" y="93"/>
                  <a:pt x="120" y="93"/>
                  <a:pt x="120" y="93"/>
                </a:cubicBezTo>
                <a:cubicBezTo>
                  <a:pt x="120" y="97"/>
                  <a:pt x="118" y="101"/>
                  <a:pt x="113" y="102"/>
                </a:cubicBezTo>
                <a:cubicBezTo>
                  <a:pt x="109" y="103"/>
                  <a:pt x="105" y="100"/>
                  <a:pt x="104" y="96"/>
                </a:cubicBezTo>
                <a:cubicBezTo>
                  <a:pt x="99" y="67"/>
                  <a:pt x="99" y="67"/>
                  <a:pt x="99" y="67"/>
                </a:cubicBezTo>
                <a:cubicBezTo>
                  <a:pt x="97" y="70"/>
                  <a:pt x="96" y="75"/>
                  <a:pt x="95" y="79"/>
                </a:cubicBezTo>
                <a:cubicBezTo>
                  <a:pt x="94" y="81"/>
                  <a:pt x="94" y="82"/>
                  <a:pt x="94" y="84"/>
                </a:cubicBezTo>
                <a:lnTo>
                  <a:pt x="58" y="84"/>
                </a:lnTo>
                <a:close/>
                <a:moveTo>
                  <a:pt x="0" y="166"/>
                </a:moveTo>
                <a:cubicBezTo>
                  <a:pt x="0" y="101"/>
                  <a:pt x="0" y="101"/>
                  <a:pt x="0" y="101"/>
                </a:cubicBezTo>
                <a:cubicBezTo>
                  <a:pt x="0" y="94"/>
                  <a:pt x="5" y="89"/>
                  <a:pt x="12" y="89"/>
                </a:cubicBezTo>
                <a:cubicBezTo>
                  <a:pt x="98" y="89"/>
                  <a:pt x="98" y="89"/>
                  <a:pt x="98" y="89"/>
                </a:cubicBezTo>
                <a:cubicBezTo>
                  <a:pt x="99" y="97"/>
                  <a:pt x="99" y="97"/>
                  <a:pt x="99" y="97"/>
                </a:cubicBezTo>
                <a:cubicBezTo>
                  <a:pt x="99" y="97"/>
                  <a:pt x="99" y="97"/>
                  <a:pt x="99" y="97"/>
                </a:cubicBezTo>
                <a:cubicBezTo>
                  <a:pt x="12" y="97"/>
                  <a:pt x="12" y="97"/>
                  <a:pt x="12" y="97"/>
                </a:cubicBezTo>
                <a:cubicBezTo>
                  <a:pt x="10" y="97"/>
                  <a:pt x="8" y="99"/>
                  <a:pt x="8" y="101"/>
                </a:cubicBezTo>
                <a:cubicBezTo>
                  <a:pt x="8" y="166"/>
                  <a:pt x="8" y="166"/>
                  <a:pt x="8" y="166"/>
                </a:cubicBezTo>
                <a:lnTo>
                  <a:pt x="0" y="166"/>
                </a:lnTo>
                <a:close/>
                <a:moveTo>
                  <a:pt x="16" y="102"/>
                </a:moveTo>
                <a:cubicBezTo>
                  <a:pt x="23" y="102"/>
                  <a:pt x="23" y="102"/>
                  <a:pt x="23" y="102"/>
                </a:cubicBezTo>
                <a:cubicBezTo>
                  <a:pt x="23" y="153"/>
                  <a:pt x="23" y="153"/>
                  <a:pt x="23" y="153"/>
                </a:cubicBezTo>
                <a:cubicBezTo>
                  <a:pt x="16" y="153"/>
                  <a:pt x="16" y="153"/>
                  <a:pt x="16" y="153"/>
                </a:cubicBezTo>
                <a:lnTo>
                  <a:pt x="16" y="102"/>
                </a:lnTo>
                <a:close/>
                <a:moveTo>
                  <a:pt x="16" y="84"/>
                </a:moveTo>
                <a:cubicBezTo>
                  <a:pt x="17" y="78"/>
                  <a:pt x="22" y="74"/>
                  <a:pt x="27" y="74"/>
                </a:cubicBezTo>
                <a:cubicBezTo>
                  <a:pt x="55" y="74"/>
                  <a:pt x="55" y="74"/>
                  <a:pt x="55" y="74"/>
                </a:cubicBezTo>
                <a:cubicBezTo>
                  <a:pt x="54" y="77"/>
                  <a:pt x="54" y="79"/>
                  <a:pt x="53" y="82"/>
                </a:cubicBezTo>
                <a:cubicBezTo>
                  <a:pt x="27" y="82"/>
                  <a:pt x="27" y="82"/>
                  <a:pt x="27" y="82"/>
                </a:cubicBezTo>
                <a:cubicBezTo>
                  <a:pt x="26" y="82"/>
                  <a:pt x="25" y="83"/>
                  <a:pt x="24" y="84"/>
                </a:cubicBezTo>
                <a:lnTo>
                  <a:pt x="16" y="84"/>
                </a:lnTo>
                <a:close/>
                <a:moveTo>
                  <a:pt x="121" y="74"/>
                </a:moveTo>
                <a:cubicBezTo>
                  <a:pt x="139" y="74"/>
                  <a:pt x="139" y="74"/>
                  <a:pt x="139" y="74"/>
                </a:cubicBezTo>
                <a:cubicBezTo>
                  <a:pt x="145" y="74"/>
                  <a:pt x="149" y="78"/>
                  <a:pt x="150" y="84"/>
                </a:cubicBezTo>
                <a:cubicBezTo>
                  <a:pt x="142" y="84"/>
                  <a:pt x="142" y="84"/>
                  <a:pt x="142" y="84"/>
                </a:cubicBezTo>
                <a:cubicBezTo>
                  <a:pt x="142" y="83"/>
                  <a:pt x="140" y="82"/>
                  <a:pt x="139" y="82"/>
                </a:cubicBezTo>
                <a:cubicBezTo>
                  <a:pt x="123" y="82"/>
                  <a:pt x="123" y="82"/>
                  <a:pt x="123" y="82"/>
                </a:cubicBezTo>
                <a:lnTo>
                  <a:pt x="121" y="74"/>
                </a:lnTo>
                <a:close/>
                <a:moveTo>
                  <a:pt x="151" y="153"/>
                </a:moveTo>
                <a:cubicBezTo>
                  <a:pt x="143" y="153"/>
                  <a:pt x="143" y="153"/>
                  <a:pt x="143" y="153"/>
                </a:cubicBezTo>
                <a:cubicBezTo>
                  <a:pt x="143" y="102"/>
                  <a:pt x="143" y="102"/>
                  <a:pt x="143" y="102"/>
                </a:cubicBezTo>
                <a:cubicBezTo>
                  <a:pt x="151" y="102"/>
                  <a:pt x="151" y="102"/>
                  <a:pt x="151" y="102"/>
                </a:cubicBezTo>
                <a:lnTo>
                  <a:pt x="151" y="153"/>
                </a:lnTo>
                <a:close/>
                <a:moveTo>
                  <a:pt x="124" y="89"/>
                </a:moveTo>
                <a:cubicBezTo>
                  <a:pt x="154" y="89"/>
                  <a:pt x="154" y="89"/>
                  <a:pt x="154" y="89"/>
                </a:cubicBezTo>
                <a:cubicBezTo>
                  <a:pt x="161" y="89"/>
                  <a:pt x="166" y="94"/>
                  <a:pt x="166" y="101"/>
                </a:cubicBezTo>
                <a:cubicBezTo>
                  <a:pt x="166" y="166"/>
                  <a:pt x="166" y="166"/>
                  <a:pt x="166" y="166"/>
                </a:cubicBezTo>
                <a:cubicBezTo>
                  <a:pt x="158" y="166"/>
                  <a:pt x="158" y="166"/>
                  <a:pt x="158" y="166"/>
                </a:cubicBezTo>
                <a:cubicBezTo>
                  <a:pt x="158" y="101"/>
                  <a:pt x="158" y="101"/>
                  <a:pt x="158" y="101"/>
                </a:cubicBezTo>
                <a:cubicBezTo>
                  <a:pt x="158" y="99"/>
                  <a:pt x="157" y="97"/>
                  <a:pt x="154" y="97"/>
                </a:cubicBezTo>
                <a:cubicBezTo>
                  <a:pt x="125" y="97"/>
                  <a:pt x="125" y="97"/>
                  <a:pt x="125" y="97"/>
                </a:cubicBezTo>
                <a:cubicBezTo>
                  <a:pt x="125" y="95"/>
                  <a:pt x="125" y="94"/>
                  <a:pt x="125" y="92"/>
                </a:cubicBezTo>
                <a:lnTo>
                  <a:pt x="124" y="89"/>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7" name="Footer Placeholder 41"/>
          <p:cNvSpPr>
            <a:spLocks noGrp="1"/>
          </p:cNvSpPr>
          <p:nvPr>
            <p:ph type="ftr" sz="quarter" idx="11"/>
          </p:nvPr>
        </p:nvSpPr>
        <p:spPr>
          <a:xfrm>
            <a:off x="442701" y="4765777"/>
            <a:ext cx="3086100" cy="273844"/>
          </a:xfrm>
        </p:spPr>
        <p:txBody>
          <a:bodyPr anchor="b"/>
          <a:lstStyle/>
          <a:p>
            <a:pPr marL="0" marR="0" lvl="0" indent="0" algn="l" defTabSz="914400" rtl="0" eaLnBrk="1" fontAlgn="auto" latinLnBrk="0" hangingPunct="1">
              <a:lnSpc>
                <a:spcPct val="100000"/>
              </a:lnSpc>
              <a:spcBef>
                <a:spcPts val="0"/>
              </a:spcBef>
              <a:buClrTx/>
              <a:buSzTx/>
              <a:buFontTx/>
              <a:buNone/>
              <a:tabLst/>
              <a:defRPr/>
            </a:pPr>
            <a:endParaRPr kumimoji="0" lang="en-GB" b="0" i="0" u="none" strike="noStrike" kern="1200" cap="none" spc="0" normalizeH="0" baseline="0" noProof="0" dirty="0">
              <a:ln>
                <a:noFill/>
              </a:ln>
              <a:solidFill>
                <a:schemeClr val="bg1">
                  <a:lumMod val="50000"/>
                </a:schemeClr>
              </a:solidFill>
              <a:effectLst/>
              <a:uLnTx/>
              <a:uFillTx/>
              <a:ea typeface="+mn-ea"/>
              <a:cs typeface="+mn-cs"/>
            </a:endParaRP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a:t>
            </a:r>
          </a:p>
          <a:p>
            <a:pPr lvl="0" algn="l">
              <a:spcAft>
                <a:spcPts val="300"/>
              </a:spcAft>
              <a:defRPr/>
            </a:pPr>
            <a:r>
              <a:rPr lang="en-GB" dirty="0">
                <a:solidFill>
                  <a:schemeClr val="bg1">
                    <a:lumMod val="50000"/>
                  </a:schemeClr>
                </a:solidFill>
              </a:rPr>
              <a:t>Hauser SL, et al. Presented at </a:t>
            </a:r>
            <a:r>
              <a:rPr lang="en-GB" i="1" dirty="0">
                <a:solidFill>
                  <a:schemeClr val="bg1">
                    <a:lumMod val="50000"/>
                  </a:schemeClr>
                </a:solidFill>
              </a:rPr>
              <a:t>ECTRIMS</a:t>
            </a:r>
            <a:r>
              <a:rPr lang="en-GB" dirty="0">
                <a:solidFill>
                  <a:schemeClr val="bg1">
                    <a:lumMod val="50000"/>
                  </a:schemeClr>
                </a:solidFill>
              </a:rPr>
              <a:t> 2019. OP336.</a:t>
            </a:r>
            <a:endParaRPr kumimoji="0" lang="en-GB" b="0" i="0" u="none" strike="noStrike" kern="1200" cap="none" spc="0" normalizeH="0" baseline="0" noProof="0" dirty="0">
              <a:ln>
                <a:noFill/>
              </a:ln>
              <a:solidFill>
                <a:schemeClr val="bg1">
                  <a:lumMod val="50000"/>
                </a:schemeClr>
              </a:solidFill>
              <a:effectLst/>
              <a:uLnTx/>
              <a:uFillTx/>
            </a:endParaRPr>
          </a:p>
        </p:txBody>
      </p:sp>
      <p:grpSp>
        <p:nvGrpSpPr>
          <p:cNvPr id="81" name="Group 80"/>
          <p:cNvGrpSpPr/>
          <p:nvPr/>
        </p:nvGrpSpPr>
        <p:grpSpPr>
          <a:xfrm>
            <a:off x="410202" y="2734025"/>
            <a:ext cx="635346" cy="519755"/>
            <a:chOff x="2579688" y="3300032"/>
            <a:chExt cx="554038" cy="373063"/>
          </a:xfrm>
        </p:grpSpPr>
        <p:cxnSp>
          <p:nvCxnSpPr>
            <p:cNvPr id="82" name="Straight Connector 81"/>
            <p:cNvCxnSpPr/>
            <p:nvPr/>
          </p:nvCxnSpPr>
          <p:spPr>
            <a:xfrm>
              <a:off x="2617788" y="3300032"/>
              <a:ext cx="0" cy="37306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Straight Connector 82"/>
            <p:cNvCxnSpPr/>
            <p:nvPr/>
          </p:nvCxnSpPr>
          <p:spPr>
            <a:xfrm>
              <a:off x="2579688" y="3619500"/>
              <a:ext cx="55403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flipV="1">
              <a:off x="2659064" y="3441700"/>
              <a:ext cx="0" cy="1778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a:off x="2660200" y="3435350"/>
              <a:ext cx="104089"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Straight Connector 85"/>
            <p:cNvCxnSpPr/>
            <p:nvPr/>
          </p:nvCxnSpPr>
          <p:spPr>
            <a:xfrm flipV="1">
              <a:off x="2769053" y="3440469"/>
              <a:ext cx="0" cy="75368"/>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Straight Connector 86"/>
            <p:cNvCxnSpPr/>
            <p:nvPr/>
          </p:nvCxnSpPr>
          <p:spPr>
            <a:xfrm>
              <a:off x="2772387" y="3517900"/>
              <a:ext cx="10831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8" name="Straight Connector 87"/>
            <p:cNvCxnSpPr/>
            <p:nvPr/>
          </p:nvCxnSpPr>
          <p:spPr>
            <a:xfrm flipV="1">
              <a:off x="2885466" y="3333595"/>
              <a:ext cx="0" cy="18502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9" name="Straight Connector 88"/>
            <p:cNvCxnSpPr/>
            <p:nvPr/>
          </p:nvCxnSpPr>
          <p:spPr>
            <a:xfrm>
              <a:off x="2884976" y="3333750"/>
              <a:ext cx="9903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0" name="Straight Connector 89"/>
            <p:cNvCxnSpPr/>
            <p:nvPr/>
          </p:nvCxnSpPr>
          <p:spPr>
            <a:xfrm flipV="1">
              <a:off x="2991302" y="3339241"/>
              <a:ext cx="0" cy="7462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1" name="Straight Connector 90"/>
            <p:cNvCxnSpPr/>
            <p:nvPr/>
          </p:nvCxnSpPr>
          <p:spPr>
            <a:xfrm>
              <a:off x="2994637" y="3416300"/>
              <a:ext cx="108315" cy="0"/>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40" name="Rectangle 39">
            <a:hlinkClick r:id="rId2"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1" name="Rectangle 40">
            <a:hlinkClick r:id="rId3"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2" name="Rectangle 41">
            <a:hlinkClick r:id="rId4" action="ppaction://hlinksldjump"/>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3" name="Rectangle 42">
            <a:hlinkClick r:id="rId5"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4" name="Rectangle 43">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 name="Rectangle 45">
            <a:hlinkClick r:id="rId2"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9" name="Rounded Rectangle 68"/>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Tree>
    <p:extLst>
      <p:ext uri="{BB962C8B-B14F-4D97-AF65-F5344CB8AC3E}">
        <p14:creationId xmlns:p14="http://schemas.microsoft.com/office/powerpoint/2010/main" val="350903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33" y="361950"/>
            <a:ext cx="8458200" cy="707886"/>
          </a:xfrm>
          <a:prstGeom prst="rect">
            <a:avLst/>
          </a:prstGeom>
        </p:spPr>
        <p:txBody>
          <a:bodyPr wrap="square">
            <a:spAutoFit/>
          </a:bodyPr>
          <a:lstStyle/>
          <a:p>
            <a:pPr lvl="0">
              <a:defRPr/>
            </a:pPr>
            <a:r>
              <a:rPr lang="en-US" sz="2000" b="1" spc="-100" dirty="0">
                <a:solidFill>
                  <a:srgbClr val="023761"/>
                </a:solidFill>
                <a:latin typeface="Arial Black" panose="020B0A04020102020204" pitchFamily="34" charset="0"/>
              </a:rPr>
              <a:t>Ofatumumab SC led to rapid and consistent depletion of B cells in blood</a:t>
            </a:r>
          </a:p>
        </p:txBody>
      </p:sp>
      <p:sp>
        <p:nvSpPr>
          <p:cNvPr id="4" name="Rounded Rectangle 3"/>
          <p:cNvSpPr/>
          <p:nvPr/>
        </p:nvSpPr>
        <p:spPr>
          <a:xfrm>
            <a:off x="925754" y="3926791"/>
            <a:ext cx="7397749" cy="485061"/>
          </a:xfrm>
          <a:prstGeom prst="roundRect">
            <a:avLst>
              <a:gd name="adj" fmla="val 19439"/>
            </a:avLst>
          </a:prstGeom>
          <a:solidFill>
            <a:schemeClr val="accent3">
              <a:lumMod val="40000"/>
              <a:lumOff val="60000"/>
            </a:schemeClr>
          </a:solidFill>
        </p:spPr>
        <p:txBody>
          <a:bodyPr wrap="square">
            <a:spAutoFit/>
          </a:bodyPr>
          <a:lstStyle/>
          <a:p>
            <a:pPr marL="285750" indent="-285750">
              <a:buFont typeface="Arial" panose="020B0604020202020204" pitchFamily="34" charset="0"/>
              <a:buChar char="•"/>
            </a:pPr>
            <a:r>
              <a:rPr lang="en-US" sz="1100" dirty="0">
                <a:solidFill>
                  <a:srgbClr val="000000"/>
                </a:solidFill>
                <a:latin typeface="Arial" panose="020B0604020202020204"/>
              </a:rPr>
              <a:t>By Week 2, &gt;95% of patients had B-cell concentrations below the LLN, with </a:t>
            </a:r>
            <a:r>
              <a:rPr lang="en-US" sz="1100" dirty="0">
                <a:solidFill>
                  <a:srgbClr val="000000"/>
                </a:solidFill>
              </a:rPr>
              <a:t>82% of patients reaching B-cell depletion of ≤10 cells/µL by Week 2, 92% reaching this level by Week 4, and 98% by Week 12</a:t>
            </a:r>
            <a:endParaRPr lang="en-US" sz="1100" dirty="0">
              <a:solidFill>
                <a:srgbClr val="000000"/>
              </a:solidFill>
              <a:latin typeface="Arial" panose="020B0604020202020204"/>
            </a:endParaRPr>
          </a:p>
        </p:txBody>
      </p:sp>
      <p:grpSp>
        <p:nvGrpSpPr>
          <p:cNvPr id="3" name="Group 2"/>
          <p:cNvGrpSpPr/>
          <p:nvPr/>
        </p:nvGrpSpPr>
        <p:grpSpPr>
          <a:xfrm>
            <a:off x="822412" y="1112475"/>
            <a:ext cx="7554335" cy="2644465"/>
            <a:chOff x="822412" y="1112475"/>
            <a:chExt cx="7554335" cy="2644465"/>
          </a:xfrm>
        </p:grpSpPr>
        <p:sp>
          <p:nvSpPr>
            <p:cNvPr id="5" name="Rectangle 224"/>
            <p:cNvSpPr>
              <a:spLocks noChangeArrowheads="1"/>
            </p:cNvSpPr>
            <p:nvPr/>
          </p:nvSpPr>
          <p:spPr bwMode="auto">
            <a:xfrm>
              <a:off x="1127213" y="1393958"/>
              <a:ext cx="167095"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250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6" name="Rectangle 225"/>
            <p:cNvSpPr>
              <a:spLocks noChangeArrowheads="1"/>
            </p:cNvSpPr>
            <p:nvPr/>
          </p:nvSpPr>
          <p:spPr bwMode="auto">
            <a:xfrm>
              <a:off x="1127213" y="1728081"/>
              <a:ext cx="167095"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200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7" name="Rectangle 226"/>
            <p:cNvSpPr>
              <a:spLocks noChangeArrowheads="1"/>
            </p:cNvSpPr>
            <p:nvPr/>
          </p:nvSpPr>
          <p:spPr bwMode="auto">
            <a:xfrm>
              <a:off x="1127213" y="2064388"/>
              <a:ext cx="167095"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150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8" name="Rectangle 227"/>
            <p:cNvSpPr>
              <a:spLocks noChangeArrowheads="1"/>
            </p:cNvSpPr>
            <p:nvPr/>
          </p:nvSpPr>
          <p:spPr bwMode="auto">
            <a:xfrm>
              <a:off x="1127213" y="2398511"/>
              <a:ext cx="167095"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100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9" name="Rectangle 228"/>
            <p:cNvSpPr>
              <a:spLocks noChangeArrowheads="1"/>
            </p:cNvSpPr>
            <p:nvPr/>
          </p:nvSpPr>
          <p:spPr bwMode="auto">
            <a:xfrm>
              <a:off x="1182911" y="2734818"/>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50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0" name="Rectangle 229"/>
            <p:cNvSpPr>
              <a:spLocks noChangeArrowheads="1"/>
            </p:cNvSpPr>
            <p:nvPr/>
          </p:nvSpPr>
          <p:spPr bwMode="auto">
            <a:xfrm>
              <a:off x="1238610" y="3071125"/>
              <a:ext cx="55698"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1" name="Rectangle 230"/>
            <p:cNvSpPr>
              <a:spLocks noChangeArrowheads="1"/>
            </p:cNvSpPr>
            <p:nvPr/>
          </p:nvSpPr>
          <p:spPr bwMode="auto">
            <a:xfrm rot="16200000">
              <a:off x="363413" y="2210491"/>
              <a:ext cx="125835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B-cell counts (cells/µL)</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12" name="Rectangle 231"/>
            <p:cNvSpPr>
              <a:spLocks noChangeArrowheads="1"/>
            </p:cNvSpPr>
            <p:nvPr/>
          </p:nvSpPr>
          <p:spPr bwMode="auto">
            <a:xfrm>
              <a:off x="4349109" y="2729605"/>
              <a:ext cx="191850"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LLN</a:t>
              </a:r>
              <a:endParaRPr kumimoji="0" lang="en-US" altLang="en-US" sz="800" b="1" i="0" u="none" strike="noStrike" cap="none" normalizeH="0" baseline="0" dirty="0">
                <a:ln>
                  <a:noFill/>
                </a:ln>
                <a:solidFill>
                  <a:schemeClr val="tx1"/>
                </a:solidFill>
                <a:effectLst/>
                <a:latin typeface="Arial" panose="020B0604020202020204" pitchFamily="34" charset="0"/>
              </a:endParaRPr>
            </a:p>
          </p:txBody>
        </p:sp>
        <p:sp>
          <p:nvSpPr>
            <p:cNvPr id="13" name="Rectangle 232"/>
            <p:cNvSpPr>
              <a:spLocks noChangeArrowheads="1"/>
            </p:cNvSpPr>
            <p:nvPr/>
          </p:nvSpPr>
          <p:spPr bwMode="auto">
            <a:xfrm>
              <a:off x="1216823" y="3196094"/>
              <a:ext cx="382154"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Baseline</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4" name="Rectangle 233"/>
            <p:cNvSpPr>
              <a:spLocks noChangeArrowheads="1"/>
            </p:cNvSpPr>
            <p:nvPr/>
          </p:nvSpPr>
          <p:spPr bwMode="auto">
            <a:xfrm>
              <a:off x="1632729" y="3196094"/>
              <a:ext cx="55698"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5" name="Rectangle 234"/>
            <p:cNvSpPr>
              <a:spLocks noChangeArrowheads="1"/>
            </p:cNvSpPr>
            <p:nvPr/>
          </p:nvSpPr>
          <p:spPr bwMode="auto">
            <a:xfrm>
              <a:off x="1864212" y="3196094"/>
              <a:ext cx="55698"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6" name="Rectangle 235"/>
            <p:cNvSpPr>
              <a:spLocks noChangeArrowheads="1"/>
            </p:cNvSpPr>
            <p:nvPr/>
          </p:nvSpPr>
          <p:spPr bwMode="auto">
            <a:xfrm>
              <a:off x="2093515" y="3196094"/>
              <a:ext cx="55698"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4</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7" name="Rectangle 236"/>
            <p:cNvSpPr>
              <a:spLocks noChangeArrowheads="1"/>
            </p:cNvSpPr>
            <p:nvPr/>
          </p:nvSpPr>
          <p:spPr bwMode="auto">
            <a:xfrm>
              <a:off x="2292804"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12</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8" name="Rectangle 237"/>
            <p:cNvSpPr>
              <a:spLocks noChangeArrowheads="1"/>
            </p:cNvSpPr>
            <p:nvPr/>
          </p:nvSpPr>
          <p:spPr bwMode="auto">
            <a:xfrm>
              <a:off x="2522105"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24</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9" name="Rectangle 238"/>
            <p:cNvSpPr>
              <a:spLocks noChangeArrowheads="1"/>
            </p:cNvSpPr>
            <p:nvPr/>
          </p:nvSpPr>
          <p:spPr bwMode="auto">
            <a:xfrm>
              <a:off x="2753589"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36</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0" name="Rectangle 239"/>
            <p:cNvSpPr>
              <a:spLocks noChangeArrowheads="1"/>
            </p:cNvSpPr>
            <p:nvPr/>
          </p:nvSpPr>
          <p:spPr bwMode="auto">
            <a:xfrm>
              <a:off x="2985074"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48</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1" name="Rectangle 240"/>
            <p:cNvSpPr>
              <a:spLocks noChangeArrowheads="1"/>
            </p:cNvSpPr>
            <p:nvPr/>
          </p:nvSpPr>
          <p:spPr bwMode="auto">
            <a:xfrm>
              <a:off x="3214373"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60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2" name="Rectangle 241"/>
            <p:cNvSpPr>
              <a:spLocks noChangeArrowheads="1"/>
            </p:cNvSpPr>
            <p:nvPr/>
          </p:nvSpPr>
          <p:spPr bwMode="auto">
            <a:xfrm>
              <a:off x="3445858"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72</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3" name="Rectangle 242"/>
            <p:cNvSpPr>
              <a:spLocks noChangeArrowheads="1"/>
            </p:cNvSpPr>
            <p:nvPr/>
          </p:nvSpPr>
          <p:spPr bwMode="auto">
            <a:xfrm>
              <a:off x="3675158"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84</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4" name="Rectangle 243"/>
            <p:cNvSpPr>
              <a:spLocks noChangeArrowheads="1"/>
            </p:cNvSpPr>
            <p:nvPr/>
          </p:nvSpPr>
          <p:spPr bwMode="auto">
            <a:xfrm>
              <a:off x="3906641" y="3196094"/>
              <a:ext cx="111397"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96</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5" name="Rectangle 244"/>
            <p:cNvSpPr>
              <a:spLocks noChangeArrowheads="1"/>
            </p:cNvSpPr>
            <p:nvPr/>
          </p:nvSpPr>
          <p:spPr bwMode="auto">
            <a:xfrm>
              <a:off x="4114104" y="3196094"/>
              <a:ext cx="167095"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108</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6" name="Rectangle 245"/>
            <p:cNvSpPr>
              <a:spLocks noChangeArrowheads="1"/>
            </p:cNvSpPr>
            <p:nvPr/>
          </p:nvSpPr>
          <p:spPr bwMode="auto">
            <a:xfrm>
              <a:off x="4343404" y="3196094"/>
              <a:ext cx="167095" cy="1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120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7" name="Rectangle 246"/>
            <p:cNvSpPr>
              <a:spLocks noChangeArrowheads="1"/>
            </p:cNvSpPr>
            <p:nvPr/>
          </p:nvSpPr>
          <p:spPr bwMode="auto">
            <a:xfrm>
              <a:off x="2738303" y="3325431"/>
              <a:ext cx="699326" cy="1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900" b="1" i="0" u="none" strike="noStrike" cap="none" normalizeH="0" baseline="0" dirty="0">
                  <a:ln>
                    <a:noFill/>
                  </a:ln>
                  <a:solidFill>
                    <a:srgbClr val="000000"/>
                  </a:solidFill>
                  <a:effectLst/>
                </a:rPr>
                <a:t>T</a:t>
              </a:r>
              <a:r>
                <a:rPr lang="en-US" altLang="en-US" sz="900" b="1" dirty="0">
                  <a:solidFill>
                    <a:srgbClr val="000000"/>
                  </a:solidFill>
                </a:rPr>
                <a:t>ime (weeks)</a:t>
              </a:r>
              <a:endParaRPr lang="en-US" altLang="en-US" sz="900" b="1" dirty="0"/>
            </a:p>
          </p:txBody>
        </p:sp>
        <p:sp>
          <p:nvSpPr>
            <p:cNvPr id="28" name="Freeform 280"/>
            <p:cNvSpPr>
              <a:spLocks/>
            </p:cNvSpPr>
            <p:nvPr/>
          </p:nvSpPr>
          <p:spPr bwMode="auto">
            <a:xfrm>
              <a:off x="1394412" y="1759992"/>
              <a:ext cx="52411" cy="52411"/>
            </a:xfrm>
            <a:custGeom>
              <a:avLst/>
              <a:gdLst>
                <a:gd name="T0" fmla="*/ 48 w 48"/>
                <a:gd name="T1" fmla="*/ 24 h 48"/>
                <a:gd name="T2" fmla="*/ 48 w 48"/>
                <a:gd name="T3" fmla="*/ 24 h 48"/>
                <a:gd name="T4" fmla="*/ 46 w 48"/>
                <a:gd name="T5" fmla="*/ 32 h 48"/>
                <a:gd name="T6" fmla="*/ 40 w 48"/>
                <a:gd name="T7" fmla="*/ 40 h 48"/>
                <a:gd name="T8" fmla="*/ 34 w 48"/>
                <a:gd name="T9" fmla="*/ 46 h 48"/>
                <a:gd name="T10" fmla="*/ 24 w 48"/>
                <a:gd name="T11" fmla="*/ 48 h 48"/>
                <a:gd name="T12" fmla="*/ 24 w 48"/>
                <a:gd name="T13" fmla="*/ 48 h 48"/>
                <a:gd name="T14" fmla="*/ 14 w 48"/>
                <a:gd name="T15" fmla="*/ 46 h 48"/>
                <a:gd name="T16" fmla="*/ 6 w 48"/>
                <a:gd name="T17" fmla="*/ 40 h 48"/>
                <a:gd name="T18" fmla="*/ 2 w 48"/>
                <a:gd name="T19" fmla="*/ 32 h 48"/>
                <a:gd name="T20" fmla="*/ 0 w 48"/>
                <a:gd name="T21" fmla="*/ 24 h 48"/>
                <a:gd name="T22" fmla="*/ 0 w 48"/>
                <a:gd name="T23" fmla="*/ 24 h 48"/>
                <a:gd name="T24" fmla="*/ 2 w 48"/>
                <a:gd name="T25" fmla="*/ 14 h 48"/>
                <a:gd name="T26" fmla="*/ 6 w 48"/>
                <a:gd name="T27" fmla="*/ 6 h 48"/>
                <a:gd name="T28" fmla="*/ 14 w 48"/>
                <a:gd name="T29" fmla="*/ 0 h 48"/>
                <a:gd name="T30" fmla="*/ 24 w 48"/>
                <a:gd name="T31" fmla="*/ 0 h 48"/>
                <a:gd name="T32" fmla="*/ 24 w 48"/>
                <a:gd name="T33" fmla="*/ 0 h 48"/>
                <a:gd name="T34" fmla="*/ 34 w 48"/>
                <a:gd name="T35" fmla="*/ 0 h 48"/>
                <a:gd name="T36" fmla="*/ 40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2"/>
                  </a:lnTo>
                  <a:lnTo>
                    <a:pt x="40" y="40"/>
                  </a:lnTo>
                  <a:lnTo>
                    <a:pt x="34" y="46"/>
                  </a:lnTo>
                  <a:lnTo>
                    <a:pt x="24" y="48"/>
                  </a:lnTo>
                  <a:lnTo>
                    <a:pt x="24" y="48"/>
                  </a:lnTo>
                  <a:lnTo>
                    <a:pt x="14" y="46"/>
                  </a:lnTo>
                  <a:lnTo>
                    <a:pt x="6" y="40"/>
                  </a:lnTo>
                  <a:lnTo>
                    <a:pt x="2" y="32"/>
                  </a:lnTo>
                  <a:lnTo>
                    <a:pt x="0" y="24"/>
                  </a:lnTo>
                  <a:lnTo>
                    <a:pt x="0" y="24"/>
                  </a:lnTo>
                  <a:lnTo>
                    <a:pt x="2" y="14"/>
                  </a:lnTo>
                  <a:lnTo>
                    <a:pt x="6" y="6"/>
                  </a:lnTo>
                  <a:lnTo>
                    <a:pt x="14" y="0"/>
                  </a:lnTo>
                  <a:lnTo>
                    <a:pt x="24" y="0"/>
                  </a:lnTo>
                  <a:lnTo>
                    <a:pt x="24" y="0"/>
                  </a:lnTo>
                  <a:lnTo>
                    <a:pt x="34" y="0"/>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9" name="Freeform 281"/>
            <p:cNvSpPr>
              <a:spLocks/>
            </p:cNvSpPr>
            <p:nvPr/>
          </p:nvSpPr>
          <p:spPr bwMode="auto">
            <a:xfrm>
              <a:off x="1630264" y="2974191"/>
              <a:ext cx="52411" cy="52411"/>
            </a:xfrm>
            <a:custGeom>
              <a:avLst/>
              <a:gdLst>
                <a:gd name="T0" fmla="*/ 48 w 48"/>
                <a:gd name="T1" fmla="*/ 24 h 48"/>
                <a:gd name="T2" fmla="*/ 48 w 48"/>
                <a:gd name="T3" fmla="*/ 24 h 48"/>
                <a:gd name="T4" fmla="*/ 46 w 48"/>
                <a:gd name="T5" fmla="*/ 34 h 48"/>
                <a:gd name="T6" fmla="*/ 42 w 48"/>
                <a:gd name="T7" fmla="*/ 40 h 48"/>
                <a:gd name="T8" fmla="*/ 34 w 48"/>
                <a:gd name="T9" fmla="*/ 46 h 48"/>
                <a:gd name="T10" fmla="*/ 24 w 48"/>
                <a:gd name="T11" fmla="*/ 48 h 48"/>
                <a:gd name="T12" fmla="*/ 24 w 48"/>
                <a:gd name="T13" fmla="*/ 48 h 48"/>
                <a:gd name="T14" fmla="*/ 14 w 48"/>
                <a:gd name="T15" fmla="*/ 46 h 48"/>
                <a:gd name="T16" fmla="*/ 8 w 48"/>
                <a:gd name="T17" fmla="*/ 40 h 48"/>
                <a:gd name="T18" fmla="*/ 2 w 48"/>
                <a:gd name="T19" fmla="*/ 34 h 48"/>
                <a:gd name="T20" fmla="*/ 0 w 48"/>
                <a:gd name="T21" fmla="*/ 24 h 48"/>
                <a:gd name="T22" fmla="*/ 0 w 48"/>
                <a:gd name="T23" fmla="*/ 24 h 48"/>
                <a:gd name="T24" fmla="*/ 2 w 48"/>
                <a:gd name="T25" fmla="*/ 14 h 48"/>
                <a:gd name="T26" fmla="*/ 8 w 48"/>
                <a:gd name="T27" fmla="*/ 6 h 48"/>
                <a:gd name="T28" fmla="*/ 14 w 48"/>
                <a:gd name="T29" fmla="*/ 2 h 48"/>
                <a:gd name="T30" fmla="*/ 24 w 48"/>
                <a:gd name="T31" fmla="*/ 0 h 48"/>
                <a:gd name="T32" fmla="*/ 24 w 48"/>
                <a:gd name="T33" fmla="*/ 0 h 48"/>
                <a:gd name="T34" fmla="*/ 34 w 48"/>
                <a:gd name="T35" fmla="*/ 2 h 48"/>
                <a:gd name="T36" fmla="*/ 42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2" y="40"/>
                  </a:lnTo>
                  <a:lnTo>
                    <a:pt x="34" y="46"/>
                  </a:lnTo>
                  <a:lnTo>
                    <a:pt x="24" y="48"/>
                  </a:lnTo>
                  <a:lnTo>
                    <a:pt x="24" y="48"/>
                  </a:lnTo>
                  <a:lnTo>
                    <a:pt x="14" y="46"/>
                  </a:lnTo>
                  <a:lnTo>
                    <a:pt x="8" y="40"/>
                  </a:lnTo>
                  <a:lnTo>
                    <a:pt x="2" y="34"/>
                  </a:lnTo>
                  <a:lnTo>
                    <a:pt x="0" y="24"/>
                  </a:lnTo>
                  <a:lnTo>
                    <a:pt x="0" y="24"/>
                  </a:lnTo>
                  <a:lnTo>
                    <a:pt x="2" y="14"/>
                  </a:lnTo>
                  <a:lnTo>
                    <a:pt x="8" y="6"/>
                  </a:lnTo>
                  <a:lnTo>
                    <a:pt x="14"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0" name="Freeform 282"/>
            <p:cNvSpPr>
              <a:spLocks/>
            </p:cNvSpPr>
            <p:nvPr/>
          </p:nvSpPr>
          <p:spPr bwMode="auto">
            <a:xfrm>
              <a:off x="1848645" y="3044074"/>
              <a:ext cx="54595" cy="52411"/>
            </a:xfrm>
            <a:custGeom>
              <a:avLst/>
              <a:gdLst>
                <a:gd name="T0" fmla="*/ 50 w 50"/>
                <a:gd name="T1" fmla="*/ 24 h 48"/>
                <a:gd name="T2" fmla="*/ 50 w 50"/>
                <a:gd name="T3" fmla="*/ 24 h 48"/>
                <a:gd name="T4" fmla="*/ 48 w 50"/>
                <a:gd name="T5" fmla="*/ 32 h 48"/>
                <a:gd name="T6" fmla="*/ 42 w 50"/>
                <a:gd name="T7" fmla="*/ 40 h 48"/>
                <a:gd name="T8" fmla="*/ 34 w 50"/>
                <a:gd name="T9" fmla="*/ 46 h 48"/>
                <a:gd name="T10" fmla="*/ 24 w 50"/>
                <a:gd name="T11" fmla="*/ 48 h 48"/>
                <a:gd name="T12" fmla="*/ 24 w 50"/>
                <a:gd name="T13" fmla="*/ 48 h 48"/>
                <a:gd name="T14" fmla="*/ 16 w 50"/>
                <a:gd name="T15" fmla="*/ 46 h 48"/>
                <a:gd name="T16" fmla="*/ 8 w 50"/>
                <a:gd name="T17" fmla="*/ 40 h 48"/>
                <a:gd name="T18" fmla="*/ 2 w 50"/>
                <a:gd name="T19" fmla="*/ 32 h 48"/>
                <a:gd name="T20" fmla="*/ 0 w 50"/>
                <a:gd name="T21" fmla="*/ 24 h 48"/>
                <a:gd name="T22" fmla="*/ 0 w 50"/>
                <a:gd name="T23" fmla="*/ 24 h 48"/>
                <a:gd name="T24" fmla="*/ 2 w 50"/>
                <a:gd name="T25" fmla="*/ 14 h 48"/>
                <a:gd name="T26" fmla="*/ 8 w 50"/>
                <a:gd name="T27" fmla="*/ 6 h 48"/>
                <a:gd name="T28" fmla="*/ 16 w 50"/>
                <a:gd name="T29" fmla="*/ 0 h 48"/>
                <a:gd name="T30" fmla="*/ 24 w 50"/>
                <a:gd name="T31" fmla="*/ 0 h 48"/>
                <a:gd name="T32" fmla="*/ 24 w 50"/>
                <a:gd name="T33" fmla="*/ 0 h 48"/>
                <a:gd name="T34" fmla="*/ 34 w 50"/>
                <a:gd name="T35" fmla="*/ 0 h 48"/>
                <a:gd name="T36" fmla="*/ 42 w 50"/>
                <a:gd name="T37" fmla="*/ 6 h 48"/>
                <a:gd name="T38" fmla="*/ 48 w 50"/>
                <a:gd name="T39" fmla="*/ 14 h 48"/>
                <a:gd name="T40" fmla="*/ 50 w 50"/>
                <a:gd name="T41" fmla="*/ 24 h 48"/>
                <a:gd name="T42" fmla="*/ 50 w 50"/>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8">
                  <a:moveTo>
                    <a:pt x="50" y="24"/>
                  </a:moveTo>
                  <a:lnTo>
                    <a:pt x="50" y="24"/>
                  </a:lnTo>
                  <a:lnTo>
                    <a:pt x="48" y="32"/>
                  </a:lnTo>
                  <a:lnTo>
                    <a:pt x="42" y="40"/>
                  </a:lnTo>
                  <a:lnTo>
                    <a:pt x="34" y="46"/>
                  </a:lnTo>
                  <a:lnTo>
                    <a:pt x="24" y="48"/>
                  </a:lnTo>
                  <a:lnTo>
                    <a:pt x="24" y="48"/>
                  </a:lnTo>
                  <a:lnTo>
                    <a:pt x="16" y="46"/>
                  </a:lnTo>
                  <a:lnTo>
                    <a:pt x="8" y="40"/>
                  </a:lnTo>
                  <a:lnTo>
                    <a:pt x="2" y="32"/>
                  </a:lnTo>
                  <a:lnTo>
                    <a:pt x="0" y="24"/>
                  </a:lnTo>
                  <a:lnTo>
                    <a:pt x="0" y="24"/>
                  </a:lnTo>
                  <a:lnTo>
                    <a:pt x="2" y="14"/>
                  </a:lnTo>
                  <a:lnTo>
                    <a:pt x="8" y="6"/>
                  </a:lnTo>
                  <a:lnTo>
                    <a:pt x="16" y="0"/>
                  </a:lnTo>
                  <a:lnTo>
                    <a:pt x="24" y="0"/>
                  </a:lnTo>
                  <a:lnTo>
                    <a:pt x="24" y="0"/>
                  </a:lnTo>
                  <a:lnTo>
                    <a:pt x="34" y="0"/>
                  </a:lnTo>
                  <a:lnTo>
                    <a:pt x="42" y="6"/>
                  </a:lnTo>
                  <a:lnTo>
                    <a:pt x="48" y="14"/>
                  </a:lnTo>
                  <a:lnTo>
                    <a:pt x="50" y="24"/>
                  </a:lnTo>
                  <a:lnTo>
                    <a:pt x="50"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1" name="Freeform 283"/>
            <p:cNvSpPr>
              <a:spLocks/>
            </p:cNvSpPr>
            <p:nvPr/>
          </p:nvSpPr>
          <p:spPr bwMode="auto">
            <a:xfrm>
              <a:off x="2077945" y="3098669"/>
              <a:ext cx="52411" cy="52411"/>
            </a:xfrm>
            <a:custGeom>
              <a:avLst/>
              <a:gdLst>
                <a:gd name="T0" fmla="*/ 48 w 48"/>
                <a:gd name="T1" fmla="*/ 24 h 48"/>
                <a:gd name="T2" fmla="*/ 48 w 48"/>
                <a:gd name="T3" fmla="*/ 24 h 48"/>
                <a:gd name="T4" fmla="*/ 48 w 48"/>
                <a:gd name="T5" fmla="*/ 34 h 48"/>
                <a:gd name="T6" fmla="*/ 42 w 48"/>
                <a:gd name="T7" fmla="*/ 40 h 48"/>
                <a:gd name="T8" fmla="*/ 34 w 48"/>
                <a:gd name="T9" fmla="*/ 46 h 48"/>
                <a:gd name="T10" fmla="*/ 24 w 48"/>
                <a:gd name="T11" fmla="*/ 48 h 48"/>
                <a:gd name="T12" fmla="*/ 24 w 48"/>
                <a:gd name="T13" fmla="*/ 48 h 48"/>
                <a:gd name="T14" fmla="*/ 16 w 48"/>
                <a:gd name="T15" fmla="*/ 46 h 48"/>
                <a:gd name="T16" fmla="*/ 8 w 48"/>
                <a:gd name="T17" fmla="*/ 40 h 48"/>
                <a:gd name="T18" fmla="*/ 2 w 48"/>
                <a:gd name="T19" fmla="*/ 34 h 48"/>
                <a:gd name="T20" fmla="*/ 0 w 48"/>
                <a:gd name="T21" fmla="*/ 24 h 48"/>
                <a:gd name="T22" fmla="*/ 0 w 48"/>
                <a:gd name="T23" fmla="*/ 24 h 48"/>
                <a:gd name="T24" fmla="*/ 2 w 48"/>
                <a:gd name="T25" fmla="*/ 14 h 48"/>
                <a:gd name="T26" fmla="*/ 8 w 48"/>
                <a:gd name="T27" fmla="*/ 6 h 48"/>
                <a:gd name="T28" fmla="*/ 16 w 48"/>
                <a:gd name="T29" fmla="*/ 2 h 48"/>
                <a:gd name="T30" fmla="*/ 24 w 48"/>
                <a:gd name="T31" fmla="*/ 0 h 48"/>
                <a:gd name="T32" fmla="*/ 24 w 48"/>
                <a:gd name="T33" fmla="*/ 0 h 48"/>
                <a:gd name="T34" fmla="*/ 34 w 48"/>
                <a:gd name="T35" fmla="*/ 2 h 48"/>
                <a:gd name="T36" fmla="*/ 42 w 48"/>
                <a:gd name="T37" fmla="*/ 6 h 48"/>
                <a:gd name="T38" fmla="*/ 48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8" y="34"/>
                  </a:lnTo>
                  <a:lnTo>
                    <a:pt x="42" y="40"/>
                  </a:lnTo>
                  <a:lnTo>
                    <a:pt x="34" y="46"/>
                  </a:lnTo>
                  <a:lnTo>
                    <a:pt x="24" y="48"/>
                  </a:lnTo>
                  <a:lnTo>
                    <a:pt x="24" y="48"/>
                  </a:lnTo>
                  <a:lnTo>
                    <a:pt x="16" y="46"/>
                  </a:lnTo>
                  <a:lnTo>
                    <a:pt x="8" y="40"/>
                  </a:lnTo>
                  <a:lnTo>
                    <a:pt x="2" y="34"/>
                  </a:lnTo>
                  <a:lnTo>
                    <a:pt x="0" y="24"/>
                  </a:lnTo>
                  <a:lnTo>
                    <a:pt x="0" y="24"/>
                  </a:lnTo>
                  <a:lnTo>
                    <a:pt x="2" y="14"/>
                  </a:lnTo>
                  <a:lnTo>
                    <a:pt x="8" y="6"/>
                  </a:lnTo>
                  <a:lnTo>
                    <a:pt x="16" y="2"/>
                  </a:lnTo>
                  <a:lnTo>
                    <a:pt x="24" y="0"/>
                  </a:lnTo>
                  <a:lnTo>
                    <a:pt x="24" y="0"/>
                  </a:lnTo>
                  <a:lnTo>
                    <a:pt x="34" y="2"/>
                  </a:lnTo>
                  <a:lnTo>
                    <a:pt x="42" y="6"/>
                  </a:lnTo>
                  <a:lnTo>
                    <a:pt x="48"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2" name="Freeform 284"/>
            <p:cNvSpPr>
              <a:spLocks/>
            </p:cNvSpPr>
            <p:nvPr/>
          </p:nvSpPr>
          <p:spPr bwMode="auto">
            <a:xfrm>
              <a:off x="2322532" y="3098669"/>
              <a:ext cx="54595" cy="52411"/>
            </a:xfrm>
            <a:custGeom>
              <a:avLst/>
              <a:gdLst>
                <a:gd name="T0" fmla="*/ 50 w 50"/>
                <a:gd name="T1" fmla="*/ 24 h 48"/>
                <a:gd name="T2" fmla="*/ 50 w 50"/>
                <a:gd name="T3" fmla="*/ 24 h 48"/>
                <a:gd name="T4" fmla="*/ 48 w 50"/>
                <a:gd name="T5" fmla="*/ 34 h 48"/>
                <a:gd name="T6" fmla="*/ 42 w 50"/>
                <a:gd name="T7" fmla="*/ 40 h 48"/>
                <a:gd name="T8" fmla="*/ 34 w 50"/>
                <a:gd name="T9" fmla="*/ 46 h 48"/>
                <a:gd name="T10" fmla="*/ 24 w 50"/>
                <a:gd name="T11" fmla="*/ 48 h 48"/>
                <a:gd name="T12" fmla="*/ 24 w 50"/>
                <a:gd name="T13" fmla="*/ 48 h 48"/>
                <a:gd name="T14" fmla="*/ 16 w 50"/>
                <a:gd name="T15" fmla="*/ 46 h 48"/>
                <a:gd name="T16" fmla="*/ 8 w 50"/>
                <a:gd name="T17" fmla="*/ 40 h 48"/>
                <a:gd name="T18" fmla="*/ 2 w 50"/>
                <a:gd name="T19" fmla="*/ 34 h 48"/>
                <a:gd name="T20" fmla="*/ 0 w 50"/>
                <a:gd name="T21" fmla="*/ 24 h 48"/>
                <a:gd name="T22" fmla="*/ 0 w 50"/>
                <a:gd name="T23" fmla="*/ 24 h 48"/>
                <a:gd name="T24" fmla="*/ 2 w 50"/>
                <a:gd name="T25" fmla="*/ 14 h 48"/>
                <a:gd name="T26" fmla="*/ 8 w 50"/>
                <a:gd name="T27" fmla="*/ 6 h 48"/>
                <a:gd name="T28" fmla="*/ 16 w 50"/>
                <a:gd name="T29" fmla="*/ 2 h 48"/>
                <a:gd name="T30" fmla="*/ 24 w 50"/>
                <a:gd name="T31" fmla="*/ 0 h 48"/>
                <a:gd name="T32" fmla="*/ 24 w 50"/>
                <a:gd name="T33" fmla="*/ 0 h 48"/>
                <a:gd name="T34" fmla="*/ 34 w 50"/>
                <a:gd name="T35" fmla="*/ 2 h 48"/>
                <a:gd name="T36" fmla="*/ 42 w 50"/>
                <a:gd name="T37" fmla="*/ 6 h 48"/>
                <a:gd name="T38" fmla="*/ 48 w 50"/>
                <a:gd name="T39" fmla="*/ 14 h 48"/>
                <a:gd name="T40" fmla="*/ 50 w 50"/>
                <a:gd name="T41" fmla="*/ 24 h 48"/>
                <a:gd name="T42" fmla="*/ 50 w 50"/>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8">
                  <a:moveTo>
                    <a:pt x="50" y="24"/>
                  </a:moveTo>
                  <a:lnTo>
                    <a:pt x="50" y="24"/>
                  </a:lnTo>
                  <a:lnTo>
                    <a:pt x="48" y="34"/>
                  </a:lnTo>
                  <a:lnTo>
                    <a:pt x="42" y="40"/>
                  </a:lnTo>
                  <a:lnTo>
                    <a:pt x="34" y="46"/>
                  </a:lnTo>
                  <a:lnTo>
                    <a:pt x="24" y="48"/>
                  </a:lnTo>
                  <a:lnTo>
                    <a:pt x="24" y="48"/>
                  </a:lnTo>
                  <a:lnTo>
                    <a:pt x="16" y="46"/>
                  </a:lnTo>
                  <a:lnTo>
                    <a:pt x="8" y="40"/>
                  </a:lnTo>
                  <a:lnTo>
                    <a:pt x="2" y="34"/>
                  </a:lnTo>
                  <a:lnTo>
                    <a:pt x="0" y="24"/>
                  </a:lnTo>
                  <a:lnTo>
                    <a:pt x="0" y="24"/>
                  </a:lnTo>
                  <a:lnTo>
                    <a:pt x="2" y="14"/>
                  </a:lnTo>
                  <a:lnTo>
                    <a:pt x="8" y="6"/>
                  </a:lnTo>
                  <a:lnTo>
                    <a:pt x="16" y="2"/>
                  </a:lnTo>
                  <a:lnTo>
                    <a:pt x="24" y="0"/>
                  </a:lnTo>
                  <a:lnTo>
                    <a:pt x="24" y="0"/>
                  </a:lnTo>
                  <a:lnTo>
                    <a:pt x="34" y="2"/>
                  </a:lnTo>
                  <a:lnTo>
                    <a:pt x="42" y="6"/>
                  </a:lnTo>
                  <a:lnTo>
                    <a:pt x="48" y="14"/>
                  </a:lnTo>
                  <a:lnTo>
                    <a:pt x="50" y="24"/>
                  </a:lnTo>
                  <a:lnTo>
                    <a:pt x="50"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3" name="Freeform 285"/>
            <p:cNvSpPr>
              <a:spLocks/>
            </p:cNvSpPr>
            <p:nvPr/>
          </p:nvSpPr>
          <p:spPr bwMode="auto">
            <a:xfrm>
              <a:off x="2549649" y="3098669"/>
              <a:ext cx="54595" cy="52411"/>
            </a:xfrm>
            <a:custGeom>
              <a:avLst/>
              <a:gdLst>
                <a:gd name="T0" fmla="*/ 50 w 50"/>
                <a:gd name="T1" fmla="*/ 24 h 48"/>
                <a:gd name="T2" fmla="*/ 50 w 50"/>
                <a:gd name="T3" fmla="*/ 24 h 48"/>
                <a:gd name="T4" fmla="*/ 48 w 50"/>
                <a:gd name="T5" fmla="*/ 34 h 48"/>
                <a:gd name="T6" fmla="*/ 42 w 50"/>
                <a:gd name="T7" fmla="*/ 40 h 48"/>
                <a:gd name="T8" fmla="*/ 34 w 50"/>
                <a:gd name="T9" fmla="*/ 46 h 48"/>
                <a:gd name="T10" fmla="*/ 26 w 50"/>
                <a:gd name="T11" fmla="*/ 48 h 48"/>
                <a:gd name="T12" fmla="*/ 26 w 50"/>
                <a:gd name="T13" fmla="*/ 48 h 48"/>
                <a:gd name="T14" fmla="*/ 16 w 50"/>
                <a:gd name="T15" fmla="*/ 46 h 48"/>
                <a:gd name="T16" fmla="*/ 8 w 50"/>
                <a:gd name="T17" fmla="*/ 40 h 48"/>
                <a:gd name="T18" fmla="*/ 2 w 50"/>
                <a:gd name="T19" fmla="*/ 34 h 48"/>
                <a:gd name="T20" fmla="*/ 0 w 50"/>
                <a:gd name="T21" fmla="*/ 24 h 48"/>
                <a:gd name="T22" fmla="*/ 0 w 50"/>
                <a:gd name="T23" fmla="*/ 24 h 48"/>
                <a:gd name="T24" fmla="*/ 2 w 50"/>
                <a:gd name="T25" fmla="*/ 14 h 48"/>
                <a:gd name="T26" fmla="*/ 8 w 50"/>
                <a:gd name="T27" fmla="*/ 6 h 48"/>
                <a:gd name="T28" fmla="*/ 16 w 50"/>
                <a:gd name="T29" fmla="*/ 2 h 48"/>
                <a:gd name="T30" fmla="*/ 26 w 50"/>
                <a:gd name="T31" fmla="*/ 0 h 48"/>
                <a:gd name="T32" fmla="*/ 26 w 50"/>
                <a:gd name="T33" fmla="*/ 0 h 48"/>
                <a:gd name="T34" fmla="*/ 34 w 50"/>
                <a:gd name="T35" fmla="*/ 2 h 48"/>
                <a:gd name="T36" fmla="*/ 42 w 50"/>
                <a:gd name="T37" fmla="*/ 6 h 48"/>
                <a:gd name="T38" fmla="*/ 48 w 50"/>
                <a:gd name="T39" fmla="*/ 14 h 48"/>
                <a:gd name="T40" fmla="*/ 50 w 50"/>
                <a:gd name="T41" fmla="*/ 24 h 48"/>
                <a:gd name="T42" fmla="*/ 50 w 50"/>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8">
                  <a:moveTo>
                    <a:pt x="50" y="24"/>
                  </a:moveTo>
                  <a:lnTo>
                    <a:pt x="50" y="24"/>
                  </a:lnTo>
                  <a:lnTo>
                    <a:pt x="48" y="34"/>
                  </a:lnTo>
                  <a:lnTo>
                    <a:pt x="42" y="40"/>
                  </a:lnTo>
                  <a:lnTo>
                    <a:pt x="34" y="46"/>
                  </a:lnTo>
                  <a:lnTo>
                    <a:pt x="26" y="48"/>
                  </a:lnTo>
                  <a:lnTo>
                    <a:pt x="26" y="48"/>
                  </a:lnTo>
                  <a:lnTo>
                    <a:pt x="16" y="46"/>
                  </a:lnTo>
                  <a:lnTo>
                    <a:pt x="8" y="40"/>
                  </a:lnTo>
                  <a:lnTo>
                    <a:pt x="2" y="34"/>
                  </a:lnTo>
                  <a:lnTo>
                    <a:pt x="0" y="24"/>
                  </a:lnTo>
                  <a:lnTo>
                    <a:pt x="0" y="24"/>
                  </a:lnTo>
                  <a:lnTo>
                    <a:pt x="2" y="14"/>
                  </a:lnTo>
                  <a:lnTo>
                    <a:pt x="8" y="6"/>
                  </a:lnTo>
                  <a:lnTo>
                    <a:pt x="16" y="2"/>
                  </a:lnTo>
                  <a:lnTo>
                    <a:pt x="26" y="0"/>
                  </a:lnTo>
                  <a:lnTo>
                    <a:pt x="26" y="0"/>
                  </a:lnTo>
                  <a:lnTo>
                    <a:pt x="34" y="2"/>
                  </a:lnTo>
                  <a:lnTo>
                    <a:pt x="42" y="6"/>
                  </a:lnTo>
                  <a:lnTo>
                    <a:pt x="48" y="14"/>
                  </a:lnTo>
                  <a:lnTo>
                    <a:pt x="50" y="24"/>
                  </a:lnTo>
                  <a:lnTo>
                    <a:pt x="50"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4" name="Freeform 286"/>
            <p:cNvSpPr>
              <a:spLocks/>
            </p:cNvSpPr>
            <p:nvPr/>
          </p:nvSpPr>
          <p:spPr bwMode="auto">
            <a:xfrm>
              <a:off x="2776765" y="3098669"/>
              <a:ext cx="52411" cy="52411"/>
            </a:xfrm>
            <a:custGeom>
              <a:avLst/>
              <a:gdLst>
                <a:gd name="T0" fmla="*/ 48 w 48"/>
                <a:gd name="T1" fmla="*/ 24 h 48"/>
                <a:gd name="T2" fmla="*/ 48 w 48"/>
                <a:gd name="T3" fmla="*/ 24 h 48"/>
                <a:gd name="T4" fmla="*/ 46 w 48"/>
                <a:gd name="T5" fmla="*/ 34 h 48"/>
                <a:gd name="T6" fmla="*/ 40 w 48"/>
                <a:gd name="T7" fmla="*/ 40 h 48"/>
                <a:gd name="T8" fmla="*/ 34 w 48"/>
                <a:gd name="T9" fmla="*/ 46 h 48"/>
                <a:gd name="T10" fmla="*/ 24 w 48"/>
                <a:gd name="T11" fmla="*/ 48 h 48"/>
                <a:gd name="T12" fmla="*/ 24 w 48"/>
                <a:gd name="T13" fmla="*/ 48 h 48"/>
                <a:gd name="T14" fmla="*/ 14 w 48"/>
                <a:gd name="T15" fmla="*/ 46 h 48"/>
                <a:gd name="T16" fmla="*/ 6 w 48"/>
                <a:gd name="T17" fmla="*/ 40 h 48"/>
                <a:gd name="T18" fmla="*/ 2 w 48"/>
                <a:gd name="T19" fmla="*/ 34 h 48"/>
                <a:gd name="T20" fmla="*/ 0 w 48"/>
                <a:gd name="T21" fmla="*/ 24 h 48"/>
                <a:gd name="T22" fmla="*/ 0 w 48"/>
                <a:gd name="T23" fmla="*/ 24 h 48"/>
                <a:gd name="T24" fmla="*/ 2 w 48"/>
                <a:gd name="T25" fmla="*/ 14 h 48"/>
                <a:gd name="T26" fmla="*/ 6 w 48"/>
                <a:gd name="T27" fmla="*/ 6 h 48"/>
                <a:gd name="T28" fmla="*/ 14 w 48"/>
                <a:gd name="T29" fmla="*/ 2 h 48"/>
                <a:gd name="T30" fmla="*/ 24 w 48"/>
                <a:gd name="T31" fmla="*/ 0 h 48"/>
                <a:gd name="T32" fmla="*/ 24 w 48"/>
                <a:gd name="T33" fmla="*/ 0 h 48"/>
                <a:gd name="T34" fmla="*/ 34 w 48"/>
                <a:gd name="T35" fmla="*/ 2 h 48"/>
                <a:gd name="T36" fmla="*/ 40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0" y="40"/>
                  </a:lnTo>
                  <a:lnTo>
                    <a:pt x="34" y="46"/>
                  </a:lnTo>
                  <a:lnTo>
                    <a:pt x="24" y="48"/>
                  </a:lnTo>
                  <a:lnTo>
                    <a:pt x="24" y="48"/>
                  </a:lnTo>
                  <a:lnTo>
                    <a:pt x="14" y="46"/>
                  </a:lnTo>
                  <a:lnTo>
                    <a:pt x="6" y="40"/>
                  </a:lnTo>
                  <a:lnTo>
                    <a:pt x="2" y="34"/>
                  </a:lnTo>
                  <a:lnTo>
                    <a:pt x="0" y="24"/>
                  </a:lnTo>
                  <a:lnTo>
                    <a:pt x="0" y="24"/>
                  </a:lnTo>
                  <a:lnTo>
                    <a:pt x="2" y="14"/>
                  </a:lnTo>
                  <a:lnTo>
                    <a:pt x="6" y="6"/>
                  </a:lnTo>
                  <a:lnTo>
                    <a:pt x="14" y="2"/>
                  </a:lnTo>
                  <a:lnTo>
                    <a:pt x="24" y="0"/>
                  </a:lnTo>
                  <a:lnTo>
                    <a:pt x="24" y="0"/>
                  </a:lnTo>
                  <a:lnTo>
                    <a:pt x="34"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5" name="Freeform 287"/>
            <p:cNvSpPr>
              <a:spLocks/>
            </p:cNvSpPr>
            <p:nvPr/>
          </p:nvSpPr>
          <p:spPr bwMode="auto">
            <a:xfrm>
              <a:off x="3010433" y="3098669"/>
              <a:ext cx="52411" cy="52411"/>
            </a:xfrm>
            <a:custGeom>
              <a:avLst/>
              <a:gdLst>
                <a:gd name="T0" fmla="*/ 48 w 48"/>
                <a:gd name="T1" fmla="*/ 24 h 48"/>
                <a:gd name="T2" fmla="*/ 48 w 48"/>
                <a:gd name="T3" fmla="*/ 24 h 48"/>
                <a:gd name="T4" fmla="*/ 46 w 48"/>
                <a:gd name="T5" fmla="*/ 34 h 48"/>
                <a:gd name="T6" fmla="*/ 42 w 48"/>
                <a:gd name="T7" fmla="*/ 40 h 48"/>
                <a:gd name="T8" fmla="*/ 34 w 48"/>
                <a:gd name="T9" fmla="*/ 46 h 48"/>
                <a:gd name="T10" fmla="*/ 24 w 48"/>
                <a:gd name="T11" fmla="*/ 48 h 48"/>
                <a:gd name="T12" fmla="*/ 24 w 48"/>
                <a:gd name="T13" fmla="*/ 48 h 48"/>
                <a:gd name="T14" fmla="*/ 14 w 48"/>
                <a:gd name="T15" fmla="*/ 46 h 48"/>
                <a:gd name="T16" fmla="*/ 8 w 48"/>
                <a:gd name="T17" fmla="*/ 40 h 48"/>
                <a:gd name="T18" fmla="*/ 2 w 48"/>
                <a:gd name="T19" fmla="*/ 34 h 48"/>
                <a:gd name="T20" fmla="*/ 0 w 48"/>
                <a:gd name="T21" fmla="*/ 24 h 48"/>
                <a:gd name="T22" fmla="*/ 0 w 48"/>
                <a:gd name="T23" fmla="*/ 24 h 48"/>
                <a:gd name="T24" fmla="*/ 2 w 48"/>
                <a:gd name="T25" fmla="*/ 14 h 48"/>
                <a:gd name="T26" fmla="*/ 8 w 48"/>
                <a:gd name="T27" fmla="*/ 6 h 48"/>
                <a:gd name="T28" fmla="*/ 14 w 48"/>
                <a:gd name="T29" fmla="*/ 2 h 48"/>
                <a:gd name="T30" fmla="*/ 24 w 48"/>
                <a:gd name="T31" fmla="*/ 0 h 48"/>
                <a:gd name="T32" fmla="*/ 24 w 48"/>
                <a:gd name="T33" fmla="*/ 0 h 48"/>
                <a:gd name="T34" fmla="*/ 34 w 48"/>
                <a:gd name="T35" fmla="*/ 2 h 48"/>
                <a:gd name="T36" fmla="*/ 42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2" y="40"/>
                  </a:lnTo>
                  <a:lnTo>
                    <a:pt x="34" y="46"/>
                  </a:lnTo>
                  <a:lnTo>
                    <a:pt x="24" y="48"/>
                  </a:lnTo>
                  <a:lnTo>
                    <a:pt x="24" y="48"/>
                  </a:lnTo>
                  <a:lnTo>
                    <a:pt x="14" y="46"/>
                  </a:lnTo>
                  <a:lnTo>
                    <a:pt x="8" y="40"/>
                  </a:lnTo>
                  <a:lnTo>
                    <a:pt x="2" y="34"/>
                  </a:lnTo>
                  <a:lnTo>
                    <a:pt x="0" y="24"/>
                  </a:lnTo>
                  <a:lnTo>
                    <a:pt x="0" y="24"/>
                  </a:lnTo>
                  <a:lnTo>
                    <a:pt x="2" y="14"/>
                  </a:lnTo>
                  <a:lnTo>
                    <a:pt x="8" y="6"/>
                  </a:lnTo>
                  <a:lnTo>
                    <a:pt x="14"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6" name="Freeform 288"/>
            <p:cNvSpPr>
              <a:spLocks/>
            </p:cNvSpPr>
            <p:nvPr/>
          </p:nvSpPr>
          <p:spPr bwMode="auto">
            <a:xfrm>
              <a:off x="3235365" y="3098669"/>
              <a:ext cx="52411" cy="52411"/>
            </a:xfrm>
            <a:custGeom>
              <a:avLst/>
              <a:gdLst>
                <a:gd name="T0" fmla="*/ 48 w 48"/>
                <a:gd name="T1" fmla="*/ 24 h 48"/>
                <a:gd name="T2" fmla="*/ 48 w 48"/>
                <a:gd name="T3" fmla="*/ 24 h 48"/>
                <a:gd name="T4" fmla="*/ 46 w 48"/>
                <a:gd name="T5" fmla="*/ 34 h 48"/>
                <a:gd name="T6" fmla="*/ 40 w 48"/>
                <a:gd name="T7" fmla="*/ 40 h 48"/>
                <a:gd name="T8" fmla="*/ 32 w 48"/>
                <a:gd name="T9" fmla="*/ 46 h 48"/>
                <a:gd name="T10" fmla="*/ 24 w 48"/>
                <a:gd name="T11" fmla="*/ 48 h 48"/>
                <a:gd name="T12" fmla="*/ 24 w 48"/>
                <a:gd name="T13" fmla="*/ 48 h 48"/>
                <a:gd name="T14" fmla="*/ 14 w 48"/>
                <a:gd name="T15" fmla="*/ 46 h 48"/>
                <a:gd name="T16" fmla="*/ 6 w 48"/>
                <a:gd name="T17" fmla="*/ 40 h 48"/>
                <a:gd name="T18" fmla="*/ 2 w 48"/>
                <a:gd name="T19" fmla="*/ 34 h 48"/>
                <a:gd name="T20" fmla="*/ 0 w 48"/>
                <a:gd name="T21" fmla="*/ 24 h 48"/>
                <a:gd name="T22" fmla="*/ 0 w 48"/>
                <a:gd name="T23" fmla="*/ 24 h 48"/>
                <a:gd name="T24" fmla="*/ 2 w 48"/>
                <a:gd name="T25" fmla="*/ 14 h 48"/>
                <a:gd name="T26" fmla="*/ 6 w 48"/>
                <a:gd name="T27" fmla="*/ 6 h 48"/>
                <a:gd name="T28" fmla="*/ 14 w 48"/>
                <a:gd name="T29" fmla="*/ 2 h 48"/>
                <a:gd name="T30" fmla="*/ 24 w 48"/>
                <a:gd name="T31" fmla="*/ 0 h 48"/>
                <a:gd name="T32" fmla="*/ 24 w 48"/>
                <a:gd name="T33" fmla="*/ 0 h 48"/>
                <a:gd name="T34" fmla="*/ 32 w 48"/>
                <a:gd name="T35" fmla="*/ 2 h 48"/>
                <a:gd name="T36" fmla="*/ 40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0" y="40"/>
                  </a:lnTo>
                  <a:lnTo>
                    <a:pt x="32" y="46"/>
                  </a:lnTo>
                  <a:lnTo>
                    <a:pt x="24" y="48"/>
                  </a:lnTo>
                  <a:lnTo>
                    <a:pt x="24" y="48"/>
                  </a:lnTo>
                  <a:lnTo>
                    <a:pt x="14" y="46"/>
                  </a:lnTo>
                  <a:lnTo>
                    <a:pt x="6" y="40"/>
                  </a:lnTo>
                  <a:lnTo>
                    <a:pt x="2" y="34"/>
                  </a:lnTo>
                  <a:lnTo>
                    <a:pt x="0" y="24"/>
                  </a:lnTo>
                  <a:lnTo>
                    <a:pt x="0" y="24"/>
                  </a:lnTo>
                  <a:lnTo>
                    <a:pt x="2" y="14"/>
                  </a:lnTo>
                  <a:lnTo>
                    <a:pt x="6" y="6"/>
                  </a:lnTo>
                  <a:lnTo>
                    <a:pt x="14" y="2"/>
                  </a:lnTo>
                  <a:lnTo>
                    <a:pt x="24" y="0"/>
                  </a:lnTo>
                  <a:lnTo>
                    <a:pt x="24" y="0"/>
                  </a:lnTo>
                  <a:lnTo>
                    <a:pt x="32"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7" name="Freeform 289"/>
            <p:cNvSpPr>
              <a:spLocks/>
            </p:cNvSpPr>
            <p:nvPr/>
          </p:nvSpPr>
          <p:spPr bwMode="auto">
            <a:xfrm>
              <a:off x="3473401" y="3098669"/>
              <a:ext cx="52411" cy="52411"/>
            </a:xfrm>
            <a:custGeom>
              <a:avLst/>
              <a:gdLst>
                <a:gd name="T0" fmla="*/ 48 w 48"/>
                <a:gd name="T1" fmla="*/ 24 h 48"/>
                <a:gd name="T2" fmla="*/ 48 w 48"/>
                <a:gd name="T3" fmla="*/ 24 h 48"/>
                <a:gd name="T4" fmla="*/ 46 w 48"/>
                <a:gd name="T5" fmla="*/ 34 h 48"/>
                <a:gd name="T6" fmla="*/ 40 w 48"/>
                <a:gd name="T7" fmla="*/ 40 h 48"/>
                <a:gd name="T8" fmla="*/ 32 w 48"/>
                <a:gd name="T9" fmla="*/ 46 h 48"/>
                <a:gd name="T10" fmla="*/ 24 w 48"/>
                <a:gd name="T11" fmla="*/ 48 h 48"/>
                <a:gd name="T12" fmla="*/ 24 w 48"/>
                <a:gd name="T13" fmla="*/ 48 h 48"/>
                <a:gd name="T14" fmla="*/ 14 w 48"/>
                <a:gd name="T15" fmla="*/ 46 h 48"/>
                <a:gd name="T16" fmla="*/ 6 w 48"/>
                <a:gd name="T17" fmla="*/ 40 h 48"/>
                <a:gd name="T18" fmla="*/ 0 w 48"/>
                <a:gd name="T19" fmla="*/ 34 h 48"/>
                <a:gd name="T20" fmla="*/ 0 w 48"/>
                <a:gd name="T21" fmla="*/ 24 h 48"/>
                <a:gd name="T22" fmla="*/ 0 w 48"/>
                <a:gd name="T23" fmla="*/ 24 h 48"/>
                <a:gd name="T24" fmla="*/ 0 w 48"/>
                <a:gd name="T25" fmla="*/ 14 h 48"/>
                <a:gd name="T26" fmla="*/ 6 w 48"/>
                <a:gd name="T27" fmla="*/ 6 h 48"/>
                <a:gd name="T28" fmla="*/ 14 w 48"/>
                <a:gd name="T29" fmla="*/ 2 h 48"/>
                <a:gd name="T30" fmla="*/ 24 w 48"/>
                <a:gd name="T31" fmla="*/ 0 h 48"/>
                <a:gd name="T32" fmla="*/ 24 w 48"/>
                <a:gd name="T33" fmla="*/ 0 h 48"/>
                <a:gd name="T34" fmla="*/ 32 w 48"/>
                <a:gd name="T35" fmla="*/ 2 h 48"/>
                <a:gd name="T36" fmla="*/ 40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0" y="40"/>
                  </a:lnTo>
                  <a:lnTo>
                    <a:pt x="32" y="46"/>
                  </a:lnTo>
                  <a:lnTo>
                    <a:pt x="24" y="48"/>
                  </a:lnTo>
                  <a:lnTo>
                    <a:pt x="24" y="48"/>
                  </a:lnTo>
                  <a:lnTo>
                    <a:pt x="14" y="46"/>
                  </a:lnTo>
                  <a:lnTo>
                    <a:pt x="6" y="40"/>
                  </a:lnTo>
                  <a:lnTo>
                    <a:pt x="0" y="34"/>
                  </a:lnTo>
                  <a:lnTo>
                    <a:pt x="0" y="24"/>
                  </a:lnTo>
                  <a:lnTo>
                    <a:pt x="0" y="24"/>
                  </a:lnTo>
                  <a:lnTo>
                    <a:pt x="0" y="14"/>
                  </a:lnTo>
                  <a:lnTo>
                    <a:pt x="6" y="6"/>
                  </a:lnTo>
                  <a:lnTo>
                    <a:pt x="14" y="2"/>
                  </a:lnTo>
                  <a:lnTo>
                    <a:pt x="24" y="0"/>
                  </a:lnTo>
                  <a:lnTo>
                    <a:pt x="24" y="0"/>
                  </a:lnTo>
                  <a:lnTo>
                    <a:pt x="32"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8" name="Freeform 290"/>
            <p:cNvSpPr>
              <a:spLocks/>
            </p:cNvSpPr>
            <p:nvPr/>
          </p:nvSpPr>
          <p:spPr bwMode="auto">
            <a:xfrm>
              <a:off x="3715804" y="3098669"/>
              <a:ext cx="52411" cy="52411"/>
            </a:xfrm>
            <a:custGeom>
              <a:avLst/>
              <a:gdLst>
                <a:gd name="T0" fmla="*/ 48 w 48"/>
                <a:gd name="T1" fmla="*/ 24 h 48"/>
                <a:gd name="T2" fmla="*/ 48 w 48"/>
                <a:gd name="T3" fmla="*/ 24 h 48"/>
                <a:gd name="T4" fmla="*/ 46 w 48"/>
                <a:gd name="T5" fmla="*/ 34 h 48"/>
                <a:gd name="T6" fmla="*/ 40 w 48"/>
                <a:gd name="T7" fmla="*/ 40 h 48"/>
                <a:gd name="T8" fmla="*/ 34 w 48"/>
                <a:gd name="T9" fmla="*/ 46 h 48"/>
                <a:gd name="T10" fmla="*/ 24 w 48"/>
                <a:gd name="T11" fmla="*/ 48 h 48"/>
                <a:gd name="T12" fmla="*/ 24 w 48"/>
                <a:gd name="T13" fmla="*/ 48 h 48"/>
                <a:gd name="T14" fmla="*/ 14 w 48"/>
                <a:gd name="T15" fmla="*/ 46 h 48"/>
                <a:gd name="T16" fmla="*/ 6 w 48"/>
                <a:gd name="T17" fmla="*/ 40 h 48"/>
                <a:gd name="T18" fmla="*/ 2 w 48"/>
                <a:gd name="T19" fmla="*/ 34 h 48"/>
                <a:gd name="T20" fmla="*/ 0 w 48"/>
                <a:gd name="T21" fmla="*/ 24 h 48"/>
                <a:gd name="T22" fmla="*/ 0 w 48"/>
                <a:gd name="T23" fmla="*/ 24 h 48"/>
                <a:gd name="T24" fmla="*/ 2 w 48"/>
                <a:gd name="T25" fmla="*/ 14 h 48"/>
                <a:gd name="T26" fmla="*/ 6 w 48"/>
                <a:gd name="T27" fmla="*/ 6 h 48"/>
                <a:gd name="T28" fmla="*/ 14 w 48"/>
                <a:gd name="T29" fmla="*/ 2 h 48"/>
                <a:gd name="T30" fmla="*/ 24 w 48"/>
                <a:gd name="T31" fmla="*/ 0 h 48"/>
                <a:gd name="T32" fmla="*/ 24 w 48"/>
                <a:gd name="T33" fmla="*/ 0 h 48"/>
                <a:gd name="T34" fmla="*/ 34 w 48"/>
                <a:gd name="T35" fmla="*/ 2 h 48"/>
                <a:gd name="T36" fmla="*/ 40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0" y="40"/>
                  </a:lnTo>
                  <a:lnTo>
                    <a:pt x="34" y="46"/>
                  </a:lnTo>
                  <a:lnTo>
                    <a:pt x="24" y="48"/>
                  </a:lnTo>
                  <a:lnTo>
                    <a:pt x="24" y="48"/>
                  </a:lnTo>
                  <a:lnTo>
                    <a:pt x="14" y="46"/>
                  </a:lnTo>
                  <a:lnTo>
                    <a:pt x="6" y="40"/>
                  </a:lnTo>
                  <a:lnTo>
                    <a:pt x="2" y="34"/>
                  </a:lnTo>
                  <a:lnTo>
                    <a:pt x="0" y="24"/>
                  </a:lnTo>
                  <a:lnTo>
                    <a:pt x="0" y="24"/>
                  </a:lnTo>
                  <a:lnTo>
                    <a:pt x="2" y="14"/>
                  </a:lnTo>
                  <a:lnTo>
                    <a:pt x="6" y="6"/>
                  </a:lnTo>
                  <a:lnTo>
                    <a:pt x="14" y="2"/>
                  </a:lnTo>
                  <a:lnTo>
                    <a:pt x="24" y="0"/>
                  </a:lnTo>
                  <a:lnTo>
                    <a:pt x="24" y="0"/>
                  </a:lnTo>
                  <a:lnTo>
                    <a:pt x="34"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9" name="Freeform 291"/>
            <p:cNvSpPr>
              <a:spLocks/>
            </p:cNvSpPr>
            <p:nvPr/>
          </p:nvSpPr>
          <p:spPr bwMode="auto">
            <a:xfrm>
              <a:off x="3940737" y="3098669"/>
              <a:ext cx="52411" cy="52411"/>
            </a:xfrm>
            <a:custGeom>
              <a:avLst/>
              <a:gdLst>
                <a:gd name="T0" fmla="*/ 48 w 48"/>
                <a:gd name="T1" fmla="*/ 24 h 48"/>
                <a:gd name="T2" fmla="*/ 48 w 48"/>
                <a:gd name="T3" fmla="*/ 24 h 48"/>
                <a:gd name="T4" fmla="*/ 46 w 48"/>
                <a:gd name="T5" fmla="*/ 34 h 48"/>
                <a:gd name="T6" fmla="*/ 40 w 48"/>
                <a:gd name="T7" fmla="*/ 40 h 48"/>
                <a:gd name="T8" fmla="*/ 34 w 48"/>
                <a:gd name="T9" fmla="*/ 46 h 48"/>
                <a:gd name="T10" fmla="*/ 24 w 48"/>
                <a:gd name="T11" fmla="*/ 48 h 48"/>
                <a:gd name="T12" fmla="*/ 24 w 48"/>
                <a:gd name="T13" fmla="*/ 48 h 48"/>
                <a:gd name="T14" fmla="*/ 14 w 48"/>
                <a:gd name="T15" fmla="*/ 46 h 48"/>
                <a:gd name="T16" fmla="*/ 6 w 48"/>
                <a:gd name="T17" fmla="*/ 40 h 48"/>
                <a:gd name="T18" fmla="*/ 2 w 48"/>
                <a:gd name="T19" fmla="*/ 34 h 48"/>
                <a:gd name="T20" fmla="*/ 0 w 48"/>
                <a:gd name="T21" fmla="*/ 24 h 48"/>
                <a:gd name="T22" fmla="*/ 0 w 48"/>
                <a:gd name="T23" fmla="*/ 24 h 48"/>
                <a:gd name="T24" fmla="*/ 2 w 48"/>
                <a:gd name="T25" fmla="*/ 14 h 48"/>
                <a:gd name="T26" fmla="*/ 6 w 48"/>
                <a:gd name="T27" fmla="*/ 6 h 48"/>
                <a:gd name="T28" fmla="*/ 14 w 48"/>
                <a:gd name="T29" fmla="*/ 2 h 48"/>
                <a:gd name="T30" fmla="*/ 24 w 48"/>
                <a:gd name="T31" fmla="*/ 0 h 48"/>
                <a:gd name="T32" fmla="*/ 24 w 48"/>
                <a:gd name="T33" fmla="*/ 0 h 48"/>
                <a:gd name="T34" fmla="*/ 34 w 48"/>
                <a:gd name="T35" fmla="*/ 2 h 48"/>
                <a:gd name="T36" fmla="*/ 40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0" y="40"/>
                  </a:lnTo>
                  <a:lnTo>
                    <a:pt x="34" y="46"/>
                  </a:lnTo>
                  <a:lnTo>
                    <a:pt x="24" y="48"/>
                  </a:lnTo>
                  <a:lnTo>
                    <a:pt x="24" y="48"/>
                  </a:lnTo>
                  <a:lnTo>
                    <a:pt x="14" y="46"/>
                  </a:lnTo>
                  <a:lnTo>
                    <a:pt x="6" y="40"/>
                  </a:lnTo>
                  <a:lnTo>
                    <a:pt x="2" y="34"/>
                  </a:lnTo>
                  <a:lnTo>
                    <a:pt x="0" y="24"/>
                  </a:lnTo>
                  <a:lnTo>
                    <a:pt x="0" y="24"/>
                  </a:lnTo>
                  <a:lnTo>
                    <a:pt x="2" y="14"/>
                  </a:lnTo>
                  <a:lnTo>
                    <a:pt x="6" y="6"/>
                  </a:lnTo>
                  <a:lnTo>
                    <a:pt x="14" y="2"/>
                  </a:lnTo>
                  <a:lnTo>
                    <a:pt x="24" y="0"/>
                  </a:lnTo>
                  <a:lnTo>
                    <a:pt x="24" y="0"/>
                  </a:lnTo>
                  <a:lnTo>
                    <a:pt x="34"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40" name="Freeform 292"/>
            <p:cNvSpPr>
              <a:spLocks/>
            </p:cNvSpPr>
            <p:nvPr/>
          </p:nvSpPr>
          <p:spPr bwMode="auto">
            <a:xfrm>
              <a:off x="4174404" y="3098669"/>
              <a:ext cx="52411" cy="52411"/>
            </a:xfrm>
            <a:custGeom>
              <a:avLst/>
              <a:gdLst>
                <a:gd name="T0" fmla="*/ 48 w 48"/>
                <a:gd name="T1" fmla="*/ 24 h 48"/>
                <a:gd name="T2" fmla="*/ 48 w 48"/>
                <a:gd name="T3" fmla="*/ 24 h 48"/>
                <a:gd name="T4" fmla="*/ 48 w 48"/>
                <a:gd name="T5" fmla="*/ 34 h 48"/>
                <a:gd name="T6" fmla="*/ 42 w 48"/>
                <a:gd name="T7" fmla="*/ 40 h 48"/>
                <a:gd name="T8" fmla="*/ 34 w 48"/>
                <a:gd name="T9" fmla="*/ 46 h 48"/>
                <a:gd name="T10" fmla="*/ 24 w 48"/>
                <a:gd name="T11" fmla="*/ 48 h 48"/>
                <a:gd name="T12" fmla="*/ 24 w 48"/>
                <a:gd name="T13" fmla="*/ 48 h 48"/>
                <a:gd name="T14" fmla="*/ 16 w 48"/>
                <a:gd name="T15" fmla="*/ 46 h 48"/>
                <a:gd name="T16" fmla="*/ 8 w 48"/>
                <a:gd name="T17" fmla="*/ 40 h 48"/>
                <a:gd name="T18" fmla="*/ 2 w 48"/>
                <a:gd name="T19" fmla="*/ 34 h 48"/>
                <a:gd name="T20" fmla="*/ 0 w 48"/>
                <a:gd name="T21" fmla="*/ 24 h 48"/>
                <a:gd name="T22" fmla="*/ 0 w 48"/>
                <a:gd name="T23" fmla="*/ 24 h 48"/>
                <a:gd name="T24" fmla="*/ 2 w 48"/>
                <a:gd name="T25" fmla="*/ 14 h 48"/>
                <a:gd name="T26" fmla="*/ 8 w 48"/>
                <a:gd name="T27" fmla="*/ 6 h 48"/>
                <a:gd name="T28" fmla="*/ 16 w 48"/>
                <a:gd name="T29" fmla="*/ 2 h 48"/>
                <a:gd name="T30" fmla="*/ 24 w 48"/>
                <a:gd name="T31" fmla="*/ 0 h 48"/>
                <a:gd name="T32" fmla="*/ 24 w 48"/>
                <a:gd name="T33" fmla="*/ 0 h 48"/>
                <a:gd name="T34" fmla="*/ 34 w 48"/>
                <a:gd name="T35" fmla="*/ 2 h 48"/>
                <a:gd name="T36" fmla="*/ 42 w 48"/>
                <a:gd name="T37" fmla="*/ 6 h 48"/>
                <a:gd name="T38" fmla="*/ 48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8" y="34"/>
                  </a:lnTo>
                  <a:lnTo>
                    <a:pt x="42" y="40"/>
                  </a:lnTo>
                  <a:lnTo>
                    <a:pt x="34" y="46"/>
                  </a:lnTo>
                  <a:lnTo>
                    <a:pt x="24" y="48"/>
                  </a:lnTo>
                  <a:lnTo>
                    <a:pt x="24" y="48"/>
                  </a:lnTo>
                  <a:lnTo>
                    <a:pt x="16" y="46"/>
                  </a:lnTo>
                  <a:lnTo>
                    <a:pt x="8" y="40"/>
                  </a:lnTo>
                  <a:lnTo>
                    <a:pt x="2" y="34"/>
                  </a:lnTo>
                  <a:lnTo>
                    <a:pt x="0" y="24"/>
                  </a:lnTo>
                  <a:lnTo>
                    <a:pt x="0" y="24"/>
                  </a:lnTo>
                  <a:lnTo>
                    <a:pt x="2" y="14"/>
                  </a:lnTo>
                  <a:lnTo>
                    <a:pt x="8" y="6"/>
                  </a:lnTo>
                  <a:lnTo>
                    <a:pt x="16" y="2"/>
                  </a:lnTo>
                  <a:lnTo>
                    <a:pt x="24" y="0"/>
                  </a:lnTo>
                  <a:lnTo>
                    <a:pt x="24" y="0"/>
                  </a:lnTo>
                  <a:lnTo>
                    <a:pt x="34" y="2"/>
                  </a:lnTo>
                  <a:lnTo>
                    <a:pt x="42" y="6"/>
                  </a:lnTo>
                  <a:lnTo>
                    <a:pt x="48"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41" name="Freeform 293"/>
            <p:cNvSpPr>
              <a:spLocks/>
            </p:cNvSpPr>
            <p:nvPr/>
          </p:nvSpPr>
          <p:spPr bwMode="auto">
            <a:xfrm>
              <a:off x="4397153" y="3098669"/>
              <a:ext cx="52411" cy="52411"/>
            </a:xfrm>
            <a:custGeom>
              <a:avLst/>
              <a:gdLst>
                <a:gd name="T0" fmla="*/ 48 w 48"/>
                <a:gd name="T1" fmla="*/ 24 h 48"/>
                <a:gd name="T2" fmla="*/ 48 w 48"/>
                <a:gd name="T3" fmla="*/ 24 h 48"/>
                <a:gd name="T4" fmla="*/ 46 w 48"/>
                <a:gd name="T5" fmla="*/ 34 h 48"/>
                <a:gd name="T6" fmla="*/ 42 w 48"/>
                <a:gd name="T7" fmla="*/ 40 h 48"/>
                <a:gd name="T8" fmla="*/ 34 w 48"/>
                <a:gd name="T9" fmla="*/ 46 h 48"/>
                <a:gd name="T10" fmla="*/ 24 w 48"/>
                <a:gd name="T11" fmla="*/ 48 h 48"/>
                <a:gd name="T12" fmla="*/ 24 w 48"/>
                <a:gd name="T13" fmla="*/ 48 h 48"/>
                <a:gd name="T14" fmla="*/ 16 w 48"/>
                <a:gd name="T15" fmla="*/ 46 h 48"/>
                <a:gd name="T16" fmla="*/ 8 w 48"/>
                <a:gd name="T17" fmla="*/ 40 h 48"/>
                <a:gd name="T18" fmla="*/ 2 w 48"/>
                <a:gd name="T19" fmla="*/ 34 h 48"/>
                <a:gd name="T20" fmla="*/ 0 w 48"/>
                <a:gd name="T21" fmla="*/ 24 h 48"/>
                <a:gd name="T22" fmla="*/ 0 w 48"/>
                <a:gd name="T23" fmla="*/ 24 h 48"/>
                <a:gd name="T24" fmla="*/ 2 w 48"/>
                <a:gd name="T25" fmla="*/ 14 h 48"/>
                <a:gd name="T26" fmla="*/ 8 w 48"/>
                <a:gd name="T27" fmla="*/ 6 h 48"/>
                <a:gd name="T28" fmla="*/ 16 w 48"/>
                <a:gd name="T29" fmla="*/ 2 h 48"/>
                <a:gd name="T30" fmla="*/ 24 w 48"/>
                <a:gd name="T31" fmla="*/ 0 h 48"/>
                <a:gd name="T32" fmla="*/ 24 w 48"/>
                <a:gd name="T33" fmla="*/ 0 h 48"/>
                <a:gd name="T34" fmla="*/ 34 w 48"/>
                <a:gd name="T35" fmla="*/ 2 h 48"/>
                <a:gd name="T36" fmla="*/ 42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4"/>
                  </a:lnTo>
                  <a:lnTo>
                    <a:pt x="42" y="40"/>
                  </a:lnTo>
                  <a:lnTo>
                    <a:pt x="34" y="46"/>
                  </a:lnTo>
                  <a:lnTo>
                    <a:pt x="24" y="48"/>
                  </a:lnTo>
                  <a:lnTo>
                    <a:pt x="24" y="48"/>
                  </a:lnTo>
                  <a:lnTo>
                    <a:pt x="16" y="46"/>
                  </a:lnTo>
                  <a:lnTo>
                    <a:pt x="8" y="40"/>
                  </a:lnTo>
                  <a:lnTo>
                    <a:pt x="2" y="34"/>
                  </a:lnTo>
                  <a:lnTo>
                    <a:pt x="0" y="24"/>
                  </a:lnTo>
                  <a:lnTo>
                    <a:pt x="0" y="24"/>
                  </a:lnTo>
                  <a:lnTo>
                    <a:pt x="2" y="14"/>
                  </a:lnTo>
                  <a:lnTo>
                    <a:pt x="8" y="6"/>
                  </a:lnTo>
                  <a:lnTo>
                    <a:pt x="16"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42" name="Line 294"/>
            <p:cNvSpPr>
              <a:spLocks noChangeShapeType="1"/>
            </p:cNvSpPr>
            <p:nvPr/>
          </p:nvSpPr>
          <p:spPr bwMode="auto">
            <a:xfrm flipH="1">
              <a:off x="2101968" y="3124875"/>
              <a:ext cx="232575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3" name="Line 295"/>
            <p:cNvSpPr>
              <a:spLocks noChangeShapeType="1"/>
            </p:cNvSpPr>
            <p:nvPr/>
          </p:nvSpPr>
          <p:spPr bwMode="auto">
            <a:xfrm flipH="1" flipV="1">
              <a:off x="1874851" y="3070279"/>
              <a:ext cx="227117" cy="54595"/>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4" name="Line 296"/>
            <p:cNvSpPr>
              <a:spLocks noChangeShapeType="1"/>
            </p:cNvSpPr>
            <p:nvPr/>
          </p:nvSpPr>
          <p:spPr bwMode="auto">
            <a:xfrm flipH="1" flipV="1">
              <a:off x="1658653" y="3000398"/>
              <a:ext cx="216198" cy="69882"/>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5" name="Line 297"/>
            <p:cNvSpPr>
              <a:spLocks noChangeShapeType="1"/>
            </p:cNvSpPr>
            <p:nvPr/>
          </p:nvSpPr>
          <p:spPr bwMode="auto">
            <a:xfrm flipH="1" flipV="1">
              <a:off x="1420618" y="1786198"/>
              <a:ext cx="235852" cy="1214199"/>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6" name="Line 300"/>
            <p:cNvSpPr>
              <a:spLocks noChangeShapeType="1"/>
            </p:cNvSpPr>
            <p:nvPr/>
          </p:nvSpPr>
          <p:spPr bwMode="auto">
            <a:xfrm>
              <a:off x="1337633" y="3155448"/>
              <a:ext cx="326916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47" name="Rectangle 301"/>
            <p:cNvSpPr>
              <a:spLocks noChangeArrowheads="1"/>
            </p:cNvSpPr>
            <p:nvPr/>
          </p:nvSpPr>
          <p:spPr bwMode="auto">
            <a:xfrm>
              <a:off x="1420618" y="1753440"/>
              <a:ext cx="61147"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48" name="Rectangle 302"/>
            <p:cNvSpPr>
              <a:spLocks noChangeArrowheads="1"/>
            </p:cNvSpPr>
            <p:nvPr/>
          </p:nvSpPr>
          <p:spPr bwMode="auto">
            <a:xfrm>
              <a:off x="1658653" y="1620228"/>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49" name="Rectangle 303"/>
            <p:cNvSpPr>
              <a:spLocks noChangeArrowheads="1"/>
            </p:cNvSpPr>
            <p:nvPr/>
          </p:nvSpPr>
          <p:spPr bwMode="auto">
            <a:xfrm>
              <a:off x="1879218" y="1832058"/>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0" name="Rectangle 304"/>
            <p:cNvSpPr>
              <a:spLocks noChangeArrowheads="1"/>
            </p:cNvSpPr>
            <p:nvPr/>
          </p:nvSpPr>
          <p:spPr bwMode="auto">
            <a:xfrm>
              <a:off x="2108518" y="2030785"/>
              <a:ext cx="58963" cy="61147"/>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1" name="Rectangle 305"/>
            <p:cNvSpPr>
              <a:spLocks noChangeArrowheads="1"/>
            </p:cNvSpPr>
            <p:nvPr/>
          </p:nvSpPr>
          <p:spPr bwMode="auto">
            <a:xfrm>
              <a:off x="2350922" y="2056991"/>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2" name="Rectangle 306"/>
            <p:cNvSpPr>
              <a:spLocks noChangeArrowheads="1"/>
            </p:cNvSpPr>
            <p:nvPr/>
          </p:nvSpPr>
          <p:spPr bwMode="auto">
            <a:xfrm>
              <a:off x="2580222" y="2037337"/>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3" name="Rectangle 307"/>
            <p:cNvSpPr>
              <a:spLocks noChangeArrowheads="1"/>
            </p:cNvSpPr>
            <p:nvPr/>
          </p:nvSpPr>
          <p:spPr bwMode="auto">
            <a:xfrm>
              <a:off x="2807339" y="1965271"/>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4" name="Rectangle 308"/>
            <p:cNvSpPr>
              <a:spLocks noChangeArrowheads="1"/>
            </p:cNvSpPr>
            <p:nvPr/>
          </p:nvSpPr>
          <p:spPr bwMode="auto">
            <a:xfrm>
              <a:off x="3038822" y="1965271"/>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5" name="Rectangle 309"/>
            <p:cNvSpPr>
              <a:spLocks noChangeArrowheads="1"/>
            </p:cNvSpPr>
            <p:nvPr/>
          </p:nvSpPr>
          <p:spPr bwMode="auto">
            <a:xfrm>
              <a:off x="3265939" y="1965271"/>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6" name="Rectangle 310"/>
            <p:cNvSpPr>
              <a:spLocks noChangeArrowheads="1"/>
            </p:cNvSpPr>
            <p:nvPr/>
          </p:nvSpPr>
          <p:spPr bwMode="auto">
            <a:xfrm>
              <a:off x="3501790" y="2030785"/>
              <a:ext cx="58963" cy="61147"/>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7" name="Rectangle 311"/>
            <p:cNvSpPr>
              <a:spLocks noChangeArrowheads="1"/>
            </p:cNvSpPr>
            <p:nvPr/>
          </p:nvSpPr>
          <p:spPr bwMode="auto">
            <a:xfrm>
              <a:off x="3742010" y="2030785"/>
              <a:ext cx="58963" cy="61147"/>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8" name="Rectangle 312"/>
            <p:cNvSpPr>
              <a:spLocks noChangeArrowheads="1"/>
            </p:cNvSpPr>
            <p:nvPr/>
          </p:nvSpPr>
          <p:spPr bwMode="auto">
            <a:xfrm>
              <a:off x="3971310" y="2002395"/>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59" name="Rectangle 313"/>
            <p:cNvSpPr>
              <a:spLocks noChangeArrowheads="1"/>
            </p:cNvSpPr>
            <p:nvPr/>
          </p:nvSpPr>
          <p:spPr bwMode="auto">
            <a:xfrm>
              <a:off x="4207161" y="2207673"/>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0" name="Rectangle 314"/>
            <p:cNvSpPr>
              <a:spLocks noChangeArrowheads="1"/>
            </p:cNvSpPr>
            <p:nvPr/>
          </p:nvSpPr>
          <p:spPr bwMode="auto">
            <a:xfrm>
              <a:off x="4429910" y="2166181"/>
              <a:ext cx="58963" cy="589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61" name="Line 315"/>
            <p:cNvSpPr>
              <a:spLocks noChangeShapeType="1"/>
            </p:cNvSpPr>
            <p:nvPr/>
          </p:nvSpPr>
          <p:spPr bwMode="auto">
            <a:xfrm flipH="1">
              <a:off x="4237734" y="2194571"/>
              <a:ext cx="222748" cy="43676"/>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2" name="Line 316"/>
            <p:cNvSpPr>
              <a:spLocks noChangeShapeType="1"/>
            </p:cNvSpPr>
            <p:nvPr/>
          </p:nvSpPr>
          <p:spPr bwMode="auto">
            <a:xfrm flipH="1" flipV="1">
              <a:off x="4001883" y="2030785"/>
              <a:ext cx="235852" cy="207462"/>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3" name="Line 317"/>
            <p:cNvSpPr>
              <a:spLocks noChangeShapeType="1"/>
            </p:cNvSpPr>
            <p:nvPr/>
          </p:nvSpPr>
          <p:spPr bwMode="auto">
            <a:xfrm flipH="1">
              <a:off x="3772583" y="2030785"/>
              <a:ext cx="229300" cy="2839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4" name="Line 318"/>
            <p:cNvSpPr>
              <a:spLocks noChangeShapeType="1"/>
            </p:cNvSpPr>
            <p:nvPr/>
          </p:nvSpPr>
          <p:spPr bwMode="auto">
            <a:xfrm flipH="1">
              <a:off x="3530180" y="2061358"/>
              <a:ext cx="244587"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5" name="Line 319"/>
            <p:cNvSpPr>
              <a:spLocks noChangeShapeType="1"/>
            </p:cNvSpPr>
            <p:nvPr/>
          </p:nvSpPr>
          <p:spPr bwMode="auto">
            <a:xfrm flipH="1" flipV="1">
              <a:off x="3298696" y="1995844"/>
              <a:ext cx="231484" cy="65514"/>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6" name="Line 320"/>
            <p:cNvSpPr>
              <a:spLocks noChangeShapeType="1"/>
            </p:cNvSpPr>
            <p:nvPr/>
          </p:nvSpPr>
          <p:spPr bwMode="auto">
            <a:xfrm flipH="1">
              <a:off x="3071579" y="1993660"/>
              <a:ext cx="222748" cy="2184"/>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7" name="Line 321"/>
            <p:cNvSpPr>
              <a:spLocks noChangeShapeType="1"/>
            </p:cNvSpPr>
            <p:nvPr/>
          </p:nvSpPr>
          <p:spPr bwMode="auto">
            <a:xfrm flipH="1">
              <a:off x="2837911" y="1995844"/>
              <a:ext cx="231484"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8" name="Line 322"/>
            <p:cNvSpPr>
              <a:spLocks noChangeShapeType="1"/>
            </p:cNvSpPr>
            <p:nvPr/>
          </p:nvSpPr>
          <p:spPr bwMode="auto">
            <a:xfrm flipH="1">
              <a:off x="2610796" y="1995844"/>
              <a:ext cx="227117" cy="72066"/>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69" name="Line 323"/>
            <p:cNvSpPr>
              <a:spLocks noChangeShapeType="1"/>
            </p:cNvSpPr>
            <p:nvPr/>
          </p:nvSpPr>
          <p:spPr bwMode="auto">
            <a:xfrm flipH="1">
              <a:off x="2381495" y="2067910"/>
              <a:ext cx="229300" cy="19654"/>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0" name="Line 324"/>
            <p:cNvSpPr>
              <a:spLocks noChangeShapeType="1"/>
            </p:cNvSpPr>
            <p:nvPr/>
          </p:nvSpPr>
          <p:spPr bwMode="auto">
            <a:xfrm flipH="1" flipV="1">
              <a:off x="2139092" y="2061358"/>
              <a:ext cx="238036" cy="26206"/>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1" name="Line 325"/>
            <p:cNvSpPr>
              <a:spLocks noChangeShapeType="1"/>
            </p:cNvSpPr>
            <p:nvPr/>
          </p:nvSpPr>
          <p:spPr bwMode="auto">
            <a:xfrm flipH="1" flipV="1">
              <a:off x="1909792" y="1862631"/>
              <a:ext cx="229300" cy="198727"/>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2" name="Line 326"/>
            <p:cNvSpPr>
              <a:spLocks noChangeShapeType="1"/>
            </p:cNvSpPr>
            <p:nvPr/>
          </p:nvSpPr>
          <p:spPr bwMode="auto">
            <a:xfrm flipH="1" flipV="1">
              <a:off x="1689227" y="1650801"/>
              <a:ext cx="218381" cy="211829"/>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3" name="Line 327"/>
            <p:cNvSpPr>
              <a:spLocks noChangeShapeType="1"/>
            </p:cNvSpPr>
            <p:nvPr/>
          </p:nvSpPr>
          <p:spPr bwMode="auto">
            <a:xfrm flipH="1">
              <a:off x="1451191" y="1650801"/>
              <a:ext cx="238036" cy="133213"/>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4" name="Line 330"/>
            <p:cNvSpPr>
              <a:spLocks noChangeShapeType="1"/>
            </p:cNvSpPr>
            <p:nvPr/>
          </p:nvSpPr>
          <p:spPr bwMode="auto">
            <a:xfrm>
              <a:off x="1337633" y="1440983"/>
              <a:ext cx="0" cy="172068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5" name="Line 331"/>
            <p:cNvSpPr>
              <a:spLocks noChangeShapeType="1"/>
            </p:cNvSpPr>
            <p:nvPr/>
          </p:nvSpPr>
          <p:spPr bwMode="auto">
            <a:xfrm flipV="1">
              <a:off x="1431537"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6" name="Line 332"/>
            <p:cNvSpPr>
              <a:spLocks noChangeShapeType="1"/>
            </p:cNvSpPr>
            <p:nvPr/>
          </p:nvSpPr>
          <p:spPr bwMode="auto">
            <a:xfrm flipV="1">
              <a:off x="1660837"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7" name="Line 333"/>
            <p:cNvSpPr>
              <a:spLocks noChangeShapeType="1"/>
            </p:cNvSpPr>
            <p:nvPr/>
          </p:nvSpPr>
          <p:spPr bwMode="auto">
            <a:xfrm flipV="1">
              <a:off x="1890137"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8" name="Line 334"/>
            <p:cNvSpPr>
              <a:spLocks noChangeShapeType="1"/>
            </p:cNvSpPr>
            <p:nvPr/>
          </p:nvSpPr>
          <p:spPr bwMode="auto">
            <a:xfrm flipV="1">
              <a:off x="2119437"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79" name="Line 335"/>
            <p:cNvSpPr>
              <a:spLocks noChangeShapeType="1"/>
            </p:cNvSpPr>
            <p:nvPr/>
          </p:nvSpPr>
          <p:spPr bwMode="auto">
            <a:xfrm flipV="1">
              <a:off x="2353106"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0" name="Line 336"/>
            <p:cNvSpPr>
              <a:spLocks noChangeShapeType="1"/>
            </p:cNvSpPr>
            <p:nvPr/>
          </p:nvSpPr>
          <p:spPr bwMode="auto">
            <a:xfrm flipV="1">
              <a:off x="2580222"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1" name="Line 337"/>
            <p:cNvSpPr>
              <a:spLocks noChangeShapeType="1"/>
            </p:cNvSpPr>
            <p:nvPr/>
          </p:nvSpPr>
          <p:spPr bwMode="auto">
            <a:xfrm flipV="1">
              <a:off x="2809522"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2" name="Line 338"/>
            <p:cNvSpPr>
              <a:spLocks noChangeShapeType="1"/>
            </p:cNvSpPr>
            <p:nvPr/>
          </p:nvSpPr>
          <p:spPr bwMode="auto">
            <a:xfrm flipV="1">
              <a:off x="3038822"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3" name="Line 339"/>
            <p:cNvSpPr>
              <a:spLocks noChangeShapeType="1"/>
            </p:cNvSpPr>
            <p:nvPr/>
          </p:nvSpPr>
          <p:spPr bwMode="auto">
            <a:xfrm flipV="1">
              <a:off x="3274674"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4" name="Line 340"/>
            <p:cNvSpPr>
              <a:spLocks noChangeShapeType="1"/>
            </p:cNvSpPr>
            <p:nvPr/>
          </p:nvSpPr>
          <p:spPr bwMode="auto">
            <a:xfrm flipV="1">
              <a:off x="3501790"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5" name="Line 341"/>
            <p:cNvSpPr>
              <a:spLocks noChangeShapeType="1"/>
            </p:cNvSpPr>
            <p:nvPr/>
          </p:nvSpPr>
          <p:spPr bwMode="auto">
            <a:xfrm flipV="1">
              <a:off x="3733275"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6" name="Line 342"/>
            <p:cNvSpPr>
              <a:spLocks noChangeShapeType="1"/>
            </p:cNvSpPr>
            <p:nvPr/>
          </p:nvSpPr>
          <p:spPr bwMode="auto">
            <a:xfrm flipV="1">
              <a:off x="3962575"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7" name="Line 343"/>
            <p:cNvSpPr>
              <a:spLocks noChangeShapeType="1"/>
            </p:cNvSpPr>
            <p:nvPr/>
          </p:nvSpPr>
          <p:spPr bwMode="auto">
            <a:xfrm flipV="1">
              <a:off x="4198427"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8" name="Line 344"/>
            <p:cNvSpPr>
              <a:spLocks noChangeShapeType="1"/>
            </p:cNvSpPr>
            <p:nvPr/>
          </p:nvSpPr>
          <p:spPr bwMode="auto">
            <a:xfrm flipV="1">
              <a:off x="4427727" y="3155448"/>
              <a:ext cx="0" cy="2620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89" name="Line 345"/>
            <p:cNvSpPr>
              <a:spLocks noChangeShapeType="1"/>
            </p:cNvSpPr>
            <p:nvPr/>
          </p:nvSpPr>
          <p:spPr bwMode="auto">
            <a:xfrm>
              <a:off x="1311427" y="3131426"/>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0" name="Line 346"/>
            <p:cNvSpPr>
              <a:spLocks noChangeShapeType="1"/>
            </p:cNvSpPr>
            <p:nvPr/>
          </p:nvSpPr>
          <p:spPr bwMode="auto">
            <a:xfrm>
              <a:off x="1311427" y="2792935"/>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1" name="Line 347"/>
            <p:cNvSpPr>
              <a:spLocks noChangeShapeType="1"/>
            </p:cNvSpPr>
            <p:nvPr/>
          </p:nvSpPr>
          <p:spPr bwMode="auto">
            <a:xfrm>
              <a:off x="1311427" y="2458811"/>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2" name="Line 348"/>
            <p:cNvSpPr>
              <a:spLocks noChangeShapeType="1"/>
            </p:cNvSpPr>
            <p:nvPr/>
          </p:nvSpPr>
          <p:spPr bwMode="auto">
            <a:xfrm>
              <a:off x="1311427" y="2120321"/>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3" name="Line 349"/>
            <p:cNvSpPr>
              <a:spLocks noChangeShapeType="1"/>
            </p:cNvSpPr>
            <p:nvPr/>
          </p:nvSpPr>
          <p:spPr bwMode="auto">
            <a:xfrm>
              <a:off x="1311427" y="1786198"/>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4" name="Line 350"/>
            <p:cNvSpPr>
              <a:spLocks noChangeShapeType="1"/>
            </p:cNvSpPr>
            <p:nvPr/>
          </p:nvSpPr>
          <p:spPr bwMode="auto">
            <a:xfrm>
              <a:off x="1311427" y="1447707"/>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5" name="Line 351"/>
            <p:cNvSpPr>
              <a:spLocks noChangeShapeType="1"/>
            </p:cNvSpPr>
            <p:nvPr/>
          </p:nvSpPr>
          <p:spPr bwMode="auto">
            <a:xfrm>
              <a:off x="1337633" y="2871552"/>
              <a:ext cx="1310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6" name="Line 352"/>
            <p:cNvSpPr>
              <a:spLocks noChangeShapeType="1"/>
            </p:cNvSpPr>
            <p:nvPr/>
          </p:nvSpPr>
          <p:spPr bwMode="auto">
            <a:xfrm>
              <a:off x="1363838" y="2871552"/>
              <a:ext cx="2620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7" name="Line 353"/>
            <p:cNvSpPr>
              <a:spLocks noChangeShapeType="1"/>
            </p:cNvSpPr>
            <p:nvPr/>
          </p:nvSpPr>
          <p:spPr bwMode="auto">
            <a:xfrm>
              <a:off x="139878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8" name="Line 354"/>
            <p:cNvSpPr>
              <a:spLocks noChangeShapeType="1"/>
            </p:cNvSpPr>
            <p:nvPr/>
          </p:nvSpPr>
          <p:spPr bwMode="auto">
            <a:xfrm>
              <a:off x="143372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99" name="Line 355"/>
            <p:cNvSpPr>
              <a:spLocks noChangeShapeType="1"/>
            </p:cNvSpPr>
            <p:nvPr/>
          </p:nvSpPr>
          <p:spPr bwMode="auto">
            <a:xfrm>
              <a:off x="146866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0" name="Line 356"/>
            <p:cNvSpPr>
              <a:spLocks noChangeShapeType="1"/>
            </p:cNvSpPr>
            <p:nvPr/>
          </p:nvSpPr>
          <p:spPr bwMode="auto">
            <a:xfrm>
              <a:off x="150360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1" name="Line 357"/>
            <p:cNvSpPr>
              <a:spLocks noChangeShapeType="1"/>
            </p:cNvSpPr>
            <p:nvPr/>
          </p:nvSpPr>
          <p:spPr bwMode="auto">
            <a:xfrm>
              <a:off x="153854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2" name="Line 358"/>
            <p:cNvSpPr>
              <a:spLocks noChangeShapeType="1"/>
            </p:cNvSpPr>
            <p:nvPr/>
          </p:nvSpPr>
          <p:spPr bwMode="auto">
            <a:xfrm>
              <a:off x="157348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3" name="Line 359"/>
            <p:cNvSpPr>
              <a:spLocks noChangeShapeType="1"/>
            </p:cNvSpPr>
            <p:nvPr/>
          </p:nvSpPr>
          <p:spPr bwMode="auto">
            <a:xfrm>
              <a:off x="160842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4" name="Line 360"/>
            <p:cNvSpPr>
              <a:spLocks noChangeShapeType="1"/>
            </p:cNvSpPr>
            <p:nvPr/>
          </p:nvSpPr>
          <p:spPr bwMode="auto">
            <a:xfrm>
              <a:off x="164336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5" name="Line 361"/>
            <p:cNvSpPr>
              <a:spLocks noChangeShapeType="1"/>
            </p:cNvSpPr>
            <p:nvPr/>
          </p:nvSpPr>
          <p:spPr bwMode="auto">
            <a:xfrm>
              <a:off x="167830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6" name="Line 362"/>
            <p:cNvSpPr>
              <a:spLocks noChangeShapeType="1"/>
            </p:cNvSpPr>
            <p:nvPr/>
          </p:nvSpPr>
          <p:spPr bwMode="auto">
            <a:xfrm>
              <a:off x="171324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7" name="Line 363"/>
            <p:cNvSpPr>
              <a:spLocks noChangeShapeType="1"/>
            </p:cNvSpPr>
            <p:nvPr/>
          </p:nvSpPr>
          <p:spPr bwMode="auto">
            <a:xfrm>
              <a:off x="174818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8" name="Line 364"/>
            <p:cNvSpPr>
              <a:spLocks noChangeShapeType="1"/>
            </p:cNvSpPr>
            <p:nvPr/>
          </p:nvSpPr>
          <p:spPr bwMode="auto">
            <a:xfrm>
              <a:off x="178313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09" name="Line 365"/>
            <p:cNvSpPr>
              <a:spLocks noChangeShapeType="1"/>
            </p:cNvSpPr>
            <p:nvPr/>
          </p:nvSpPr>
          <p:spPr bwMode="auto">
            <a:xfrm>
              <a:off x="181807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0" name="Line 366"/>
            <p:cNvSpPr>
              <a:spLocks noChangeShapeType="1"/>
            </p:cNvSpPr>
            <p:nvPr/>
          </p:nvSpPr>
          <p:spPr bwMode="auto">
            <a:xfrm>
              <a:off x="185301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1" name="Line 367"/>
            <p:cNvSpPr>
              <a:spLocks noChangeShapeType="1"/>
            </p:cNvSpPr>
            <p:nvPr/>
          </p:nvSpPr>
          <p:spPr bwMode="auto">
            <a:xfrm>
              <a:off x="188795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2" name="Line 368"/>
            <p:cNvSpPr>
              <a:spLocks noChangeShapeType="1"/>
            </p:cNvSpPr>
            <p:nvPr/>
          </p:nvSpPr>
          <p:spPr bwMode="auto">
            <a:xfrm>
              <a:off x="192289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3" name="Line 369"/>
            <p:cNvSpPr>
              <a:spLocks noChangeShapeType="1"/>
            </p:cNvSpPr>
            <p:nvPr/>
          </p:nvSpPr>
          <p:spPr bwMode="auto">
            <a:xfrm>
              <a:off x="195783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4" name="Line 370"/>
            <p:cNvSpPr>
              <a:spLocks noChangeShapeType="1"/>
            </p:cNvSpPr>
            <p:nvPr/>
          </p:nvSpPr>
          <p:spPr bwMode="auto">
            <a:xfrm>
              <a:off x="199277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5" name="Line 371"/>
            <p:cNvSpPr>
              <a:spLocks noChangeShapeType="1"/>
            </p:cNvSpPr>
            <p:nvPr/>
          </p:nvSpPr>
          <p:spPr bwMode="auto">
            <a:xfrm>
              <a:off x="202771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6" name="Line 372"/>
            <p:cNvSpPr>
              <a:spLocks noChangeShapeType="1"/>
            </p:cNvSpPr>
            <p:nvPr/>
          </p:nvSpPr>
          <p:spPr bwMode="auto">
            <a:xfrm>
              <a:off x="206265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7" name="Line 373"/>
            <p:cNvSpPr>
              <a:spLocks noChangeShapeType="1"/>
            </p:cNvSpPr>
            <p:nvPr/>
          </p:nvSpPr>
          <p:spPr bwMode="auto">
            <a:xfrm>
              <a:off x="209759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8" name="Line 374"/>
            <p:cNvSpPr>
              <a:spLocks noChangeShapeType="1"/>
            </p:cNvSpPr>
            <p:nvPr/>
          </p:nvSpPr>
          <p:spPr bwMode="auto">
            <a:xfrm>
              <a:off x="213254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19" name="Line 375"/>
            <p:cNvSpPr>
              <a:spLocks noChangeShapeType="1"/>
            </p:cNvSpPr>
            <p:nvPr/>
          </p:nvSpPr>
          <p:spPr bwMode="auto">
            <a:xfrm>
              <a:off x="216748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0" name="Line 376"/>
            <p:cNvSpPr>
              <a:spLocks noChangeShapeType="1"/>
            </p:cNvSpPr>
            <p:nvPr/>
          </p:nvSpPr>
          <p:spPr bwMode="auto">
            <a:xfrm>
              <a:off x="220242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1" name="Line 377"/>
            <p:cNvSpPr>
              <a:spLocks noChangeShapeType="1"/>
            </p:cNvSpPr>
            <p:nvPr/>
          </p:nvSpPr>
          <p:spPr bwMode="auto">
            <a:xfrm>
              <a:off x="223736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2" name="Line 378"/>
            <p:cNvSpPr>
              <a:spLocks noChangeShapeType="1"/>
            </p:cNvSpPr>
            <p:nvPr/>
          </p:nvSpPr>
          <p:spPr bwMode="auto">
            <a:xfrm>
              <a:off x="227230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3" name="Line 379"/>
            <p:cNvSpPr>
              <a:spLocks noChangeShapeType="1"/>
            </p:cNvSpPr>
            <p:nvPr/>
          </p:nvSpPr>
          <p:spPr bwMode="auto">
            <a:xfrm>
              <a:off x="230724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4" name="Line 380"/>
            <p:cNvSpPr>
              <a:spLocks noChangeShapeType="1"/>
            </p:cNvSpPr>
            <p:nvPr/>
          </p:nvSpPr>
          <p:spPr bwMode="auto">
            <a:xfrm>
              <a:off x="234218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5" name="Line 381"/>
            <p:cNvSpPr>
              <a:spLocks noChangeShapeType="1"/>
            </p:cNvSpPr>
            <p:nvPr/>
          </p:nvSpPr>
          <p:spPr bwMode="auto">
            <a:xfrm>
              <a:off x="237712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6" name="Line 382"/>
            <p:cNvSpPr>
              <a:spLocks noChangeShapeType="1"/>
            </p:cNvSpPr>
            <p:nvPr/>
          </p:nvSpPr>
          <p:spPr bwMode="auto">
            <a:xfrm>
              <a:off x="241206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7" name="Line 383"/>
            <p:cNvSpPr>
              <a:spLocks noChangeShapeType="1"/>
            </p:cNvSpPr>
            <p:nvPr/>
          </p:nvSpPr>
          <p:spPr bwMode="auto">
            <a:xfrm>
              <a:off x="244700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8" name="Line 384"/>
            <p:cNvSpPr>
              <a:spLocks noChangeShapeType="1"/>
            </p:cNvSpPr>
            <p:nvPr/>
          </p:nvSpPr>
          <p:spPr bwMode="auto">
            <a:xfrm>
              <a:off x="248195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29" name="Line 385"/>
            <p:cNvSpPr>
              <a:spLocks noChangeShapeType="1"/>
            </p:cNvSpPr>
            <p:nvPr/>
          </p:nvSpPr>
          <p:spPr bwMode="auto">
            <a:xfrm>
              <a:off x="251689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0" name="Line 386"/>
            <p:cNvSpPr>
              <a:spLocks noChangeShapeType="1"/>
            </p:cNvSpPr>
            <p:nvPr/>
          </p:nvSpPr>
          <p:spPr bwMode="auto">
            <a:xfrm>
              <a:off x="255183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1" name="Line 387"/>
            <p:cNvSpPr>
              <a:spLocks noChangeShapeType="1"/>
            </p:cNvSpPr>
            <p:nvPr/>
          </p:nvSpPr>
          <p:spPr bwMode="auto">
            <a:xfrm>
              <a:off x="258677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2" name="Line 388"/>
            <p:cNvSpPr>
              <a:spLocks noChangeShapeType="1"/>
            </p:cNvSpPr>
            <p:nvPr/>
          </p:nvSpPr>
          <p:spPr bwMode="auto">
            <a:xfrm>
              <a:off x="262171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3" name="Line 389"/>
            <p:cNvSpPr>
              <a:spLocks noChangeShapeType="1"/>
            </p:cNvSpPr>
            <p:nvPr/>
          </p:nvSpPr>
          <p:spPr bwMode="auto">
            <a:xfrm>
              <a:off x="265665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4" name="Line 390"/>
            <p:cNvSpPr>
              <a:spLocks noChangeShapeType="1"/>
            </p:cNvSpPr>
            <p:nvPr/>
          </p:nvSpPr>
          <p:spPr bwMode="auto">
            <a:xfrm>
              <a:off x="269159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5" name="Line 391"/>
            <p:cNvSpPr>
              <a:spLocks noChangeShapeType="1"/>
            </p:cNvSpPr>
            <p:nvPr/>
          </p:nvSpPr>
          <p:spPr bwMode="auto">
            <a:xfrm>
              <a:off x="272653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6" name="Line 392"/>
            <p:cNvSpPr>
              <a:spLocks noChangeShapeType="1"/>
            </p:cNvSpPr>
            <p:nvPr/>
          </p:nvSpPr>
          <p:spPr bwMode="auto">
            <a:xfrm>
              <a:off x="276147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7" name="Line 393"/>
            <p:cNvSpPr>
              <a:spLocks noChangeShapeType="1"/>
            </p:cNvSpPr>
            <p:nvPr/>
          </p:nvSpPr>
          <p:spPr bwMode="auto">
            <a:xfrm>
              <a:off x="279641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8" name="Line 394"/>
            <p:cNvSpPr>
              <a:spLocks noChangeShapeType="1"/>
            </p:cNvSpPr>
            <p:nvPr/>
          </p:nvSpPr>
          <p:spPr bwMode="auto">
            <a:xfrm>
              <a:off x="283136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39" name="Line 395"/>
            <p:cNvSpPr>
              <a:spLocks noChangeShapeType="1"/>
            </p:cNvSpPr>
            <p:nvPr/>
          </p:nvSpPr>
          <p:spPr bwMode="auto">
            <a:xfrm>
              <a:off x="286630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0" name="Line 396"/>
            <p:cNvSpPr>
              <a:spLocks noChangeShapeType="1"/>
            </p:cNvSpPr>
            <p:nvPr/>
          </p:nvSpPr>
          <p:spPr bwMode="auto">
            <a:xfrm>
              <a:off x="290124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1" name="Line 397"/>
            <p:cNvSpPr>
              <a:spLocks noChangeShapeType="1"/>
            </p:cNvSpPr>
            <p:nvPr/>
          </p:nvSpPr>
          <p:spPr bwMode="auto">
            <a:xfrm>
              <a:off x="293618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2" name="Line 398"/>
            <p:cNvSpPr>
              <a:spLocks noChangeShapeType="1"/>
            </p:cNvSpPr>
            <p:nvPr/>
          </p:nvSpPr>
          <p:spPr bwMode="auto">
            <a:xfrm>
              <a:off x="297112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3" name="Line 399"/>
            <p:cNvSpPr>
              <a:spLocks noChangeShapeType="1"/>
            </p:cNvSpPr>
            <p:nvPr/>
          </p:nvSpPr>
          <p:spPr bwMode="auto">
            <a:xfrm>
              <a:off x="300606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4" name="Line 400"/>
            <p:cNvSpPr>
              <a:spLocks noChangeShapeType="1"/>
            </p:cNvSpPr>
            <p:nvPr/>
          </p:nvSpPr>
          <p:spPr bwMode="auto">
            <a:xfrm>
              <a:off x="304100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5" name="Line 401"/>
            <p:cNvSpPr>
              <a:spLocks noChangeShapeType="1"/>
            </p:cNvSpPr>
            <p:nvPr/>
          </p:nvSpPr>
          <p:spPr bwMode="auto">
            <a:xfrm>
              <a:off x="307594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6" name="Line 402"/>
            <p:cNvSpPr>
              <a:spLocks noChangeShapeType="1"/>
            </p:cNvSpPr>
            <p:nvPr/>
          </p:nvSpPr>
          <p:spPr bwMode="auto">
            <a:xfrm>
              <a:off x="311088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7" name="Line 403"/>
            <p:cNvSpPr>
              <a:spLocks noChangeShapeType="1"/>
            </p:cNvSpPr>
            <p:nvPr/>
          </p:nvSpPr>
          <p:spPr bwMode="auto">
            <a:xfrm>
              <a:off x="314582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8" name="Line 404"/>
            <p:cNvSpPr>
              <a:spLocks noChangeShapeType="1"/>
            </p:cNvSpPr>
            <p:nvPr/>
          </p:nvSpPr>
          <p:spPr bwMode="auto">
            <a:xfrm>
              <a:off x="318077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49" name="Line 405"/>
            <p:cNvSpPr>
              <a:spLocks noChangeShapeType="1"/>
            </p:cNvSpPr>
            <p:nvPr/>
          </p:nvSpPr>
          <p:spPr bwMode="auto">
            <a:xfrm>
              <a:off x="321571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0" name="Line 407"/>
            <p:cNvSpPr>
              <a:spLocks noChangeShapeType="1"/>
            </p:cNvSpPr>
            <p:nvPr/>
          </p:nvSpPr>
          <p:spPr bwMode="auto">
            <a:xfrm>
              <a:off x="325065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1" name="Line 408"/>
            <p:cNvSpPr>
              <a:spLocks noChangeShapeType="1"/>
            </p:cNvSpPr>
            <p:nvPr/>
          </p:nvSpPr>
          <p:spPr bwMode="auto">
            <a:xfrm>
              <a:off x="328559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2" name="Line 409"/>
            <p:cNvSpPr>
              <a:spLocks noChangeShapeType="1"/>
            </p:cNvSpPr>
            <p:nvPr/>
          </p:nvSpPr>
          <p:spPr bwMode="auto">
            <a:xfrm>
              <a:off x="332053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3" name="Line 410"/>
            <p:cNvSpPr>
              <a:spLocks noChangeShapeType="1"/>
            </p:cNvSpPr>
            <p:nvPr/>
          </p:nvSpPr>
          <p:spPr bwMode="auto">
            <a:xfrm>
              <a:off x="335547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4" name="Line 411"/>
            <p:cNvSpPr>
              <a:spLocks noChangeShapeType="1"/>
            </p:cNvSpPr>
            <p:nvPr/>
          </p:nvSpPr>
          <p:spPr bwMode="auto">
            <a:xfrm>
              <a:off x="339041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5" name="Line 412"/>
            <p:cNvSpPr>
              <a:spLocks noChangeShapeType="1"/>
            </p:cNvSpPr>
            <p:nvPr/>
          </p:nvSpPr>
          <p:spPr bwMode="auto">
            <a:xfrm>
              <a:off x="342535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6" name="Line 413"/>
            <p:cNvSpPr>
              <a:spLocks noChangeShapeType="1"/>
            </p:cNvSpPr>
            <p:nvPr/>
          </p:nvSpPr>
          <p:spPr bwMode="auto">
            <a:xfrm>
              <a:off x="346029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7" name="Line 414"/>
            <p:cNvSpPr>
              <a:spLocks noChangeShapeType="1"/>
            </p:cNvSpPr>
            <p:nvPr/>
          </p:nvSpPr>
          <p:spPr bwMode="auto">
            <a:xfrm>
              <a:off x="349523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8" name="Line 415"/>
            <p:cNvSpPr>
              <a:spLocks noChangeShapeType="1"/>
            </p:cNvSpPr>
            <p:nvPr/>
          </p:nvSpPr>
          <p:spPr bwMode="auto">
            <a:xfrm>
              <a:off x="353018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59" name="Line 416"/>
            <p:cNvSpPr>
              <a:spLocks noChangeShapeType="1"/>
            </p:cNvSpPr>
            <p:nvPr/>
          </p:nvSpPr>
          <p:spPr bwMode="auto">
            <a:xfrm>
              <a:off x="356512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0" name="Line 417"/>
            <p:cNvSpPr>
              <a:spLocks noChangeShapeType="1"/>
            </p:cNvSpPr>
            <p:nvPr/>
          </p:nvSpPr>
          <p:spPr bwMode="auto">
            <a:xfrm>
              <a:off x="360006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1" name="Line 418"/>
            <p:cNvSpPr>
              <a:spLocks noChangeShapeType="1"/>
            </p:cNvSpPr>
            <p:nvPr/>
          </p:nvSpPr>
          <p:spPr bwMode="auto">
            <a:xfrm>
              <a:off x="363500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2" name="Line 419"/>
            <p:cNvSpPr>
              <a:spLocks noChangeShapeType="1"/>
            </p:cNvSpPr>
            <p:nvPr/>
          </p:nvSpPr>
          <p:spPr bwMode="auto">
            <a:xfrm>
              <a:off x="366994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3" name="Line 420"/>
            <p:cNvSpPr>
              <a:spLocks noChangeShapeType="1"/>
            </p:cNvSpPr>
            <p:nvPr/>
          </p:nvSpPr>
          <p:spPr bwMode="auto">
            <a:xfrm>
              <a:off x="370488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4" name="Line 421"/>
            <p:cNvSpPr>
              <a:spLocks noChangeShapeType="1"/>
            </p:cNvSpPr>
            <p:nvPr/>
          </p:nvSpPr>
          <p:spPr bwMode="auto">
            <a:xfrm>
              <a:off x="373982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5" name="Line 422"/>
            <p:cNvSpPr>
              <a:spLocks noChangeShapeType="1"/>
            </p:cNvSpPr>
            <p:nvPr/>
          </p:nvSpPr>
          <p:spPr bwMode="auto">
            <a:xfrm>
              <a:off x="3774767"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6" name="Line 423"/>
            <p:cNvSpPr>
              <a:spLocks noChangeShapeType="1"/>
            </p:cNvSpPr>
            <p:nvPr/>
          </p:nvSpPr>
          <p:spPr bwMode="auto">
            <a:xfrm>
              <a:off x="380970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7" name="Line 424"/>
            <p:cNvSpPr>
              <a:spLocks noChangeShapeType="1"/>
            </p:cNvSpPr>
            <p:nvPr/>
          </p:nvSpPr>
          <p:spPr bwMode="auto">
            <a:xfrm>
              <a:off x="384464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8" name="Line 425"/>
            <p:cNvSpPr>
              <a:spLocks noChangeShapeType="1"/>
            </p:cNvSpPr>
            <p:nvPr/>
          </p:nvSpPr>
          <p:spPr bwMode="auto">
            <a:xfrm>
              <a:off x="387959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69" name="Line 426"/>
            <p:cNvSpPr>
              <a:spLocks noChangeShapeType="1"/>
            </p:cNvSpPr>
            <p:nvPr/>
          </p:nvSpPr>
          <p:spPr bwMode="auto">
            <a:xfrm>
              <a:off x="391453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0" name="Line 427"/>
            <p:cNvSpPr>
              <a:spLocks noChangeShapeType="1"/>
            </p:cNvSpPr>
            <p:nvPr/>
          </p:nvSpPr>
          <p:spPr bwMode="auto">
            <a:xfrm>
              <a:off x="3949472"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1" name="Line 428"/>
            <p:cNvSpPr>
              <a:spLocks noChangeShapeType="1"/>
            </p:cNvSpPr>
            <p:nvPr/>
          </p:nvSpPr>
          <p:spPr bwMode="auto">
            <a:xfrm>
              <a:off x="398441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2" name="Line 429"/>
            <p:cNvSpPr>
              <a:spLocks noChangeShapeType="1"/>
            </p:cNvSpPr>
            <p:nvPr/>
          </p:nvSpPr>
          <p:spPr bwMode="auto">
            <a:xfrm>
              <a:off x="401935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3" name="Line 430"/>
            <p:cNvSpPr>
              <a:spLocks noChangeShapeType="1"/>
            </p:cNvSpPr>
            <p:nvPr/>
          </p:nvSpPr>
          <p:spPr bwMode="auto">
            <a:xfrm>
              <a:off x="4054295"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4" name="Line 431"/>
            <p:cNvSpPr>
              <a:spLocks noChangeShapeType="1"/>
            </p:cNvSpPr>
            <p:nvPr/>
          </p:nvSpPr>
          <p:spPr bwMode="auto">
            <a:xfrm>
              <a:off x="408923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5" name="Line 432"/>
            <p:cNvSpPr>
              <a:spLocks noChangeShapeType="1"/>
            </p:cNvSpPr>
            <p:nvPr/>
          </p:nvSpPr>
          <p:spPr bwMode="auto">
            <a:xfrm>
              <a:off x="412417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6" name="Line 433"/>
            <p:cNvSpPr>
              <a:spLocks noChangeShapeType="1"/>
            </p:cNvSpPr>
            <p:nvPr/>
          </p:nvSpPr>
          <p:spPr bwMode="auto">
            <a:xfrm>
              <a:off x="415911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7" name="Line 434"/>
            <p:cNvSpPr>
              <a:spLocks noChangeShapeType="1"/>
            </p:cNvSpPr>
            <p:nvPr/>
          </p:nvSpPr>
          <p:spPr bwMode="auto">
            <a:xfrm>
              <a:off x="419405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8" name="Line 435"/>
            <p:cNvSpPr>
              <a:spLocks noChangeShapeType="1"/>
            </p:cNvSpPr>
            <p:nvPr/>
          </p:nvSpPr>
          <p:spPr bwMode="auto">
            <a:xfrm>
              <a:off x="4229000"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79" name="Line 436"/>
            <p:cNvSpPr>
              <a:spLocks noChangeShapeType="1"/>
            </p:cNvSpPr>
            <p:nvPr/>
          </p:nvSpPr>
          <p:spPr bwMode="auto">
            <a:xfrm>
              <a:off x="426394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0" name="Line 437"/>
            <p:cNvSpPr>
              <a:spLocks noChangeShapeType="1"/>
            </p:cNvSpPr>
            <p:nvPr/>
          </p:nvSpPr>
          <p:spPr bwMode="auto">
            <a:xfrm>
              <a:off x="4298881"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1" name="Line 438"/>
            <p:cNvSpPr>
              <a:spLocks noChangeShapeType="1"/>
            </p:cNvSpPr>
            <p:nvPr/>
          </p:nvSpPr>
          <p:spPr bwMode="auto">
            <a:xfrm>
              <a:off x="433382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2" name="Line 439"/>
            <p:cNvSpPr>
              <a:spLocks noChangeShapeType="1"/>
            </p:cNvSpPr>
            <p:nvPr/>
          </p:nvSpPr>
          <p:spPr bwMode="auto">
            <a:xfrm>
              <a:off x="4368763"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3" name="Line 440"/>
            <p:cNvSpPr>
              <a:spLocks noChangeShapeType="1"/>
            </p:cNvSpPr>
            <p:nvPr/>
          </p:nvSpPr>
          <p:spPr bwMode="auto">
            <a:xfrm>
              <a:off x="4403704"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4" name="Line 441"/>
            <p:cNvSpPr>
              <a:spLocks noChangeShapeType="1"/>
            </p:cNvSpPr>
            <p:nvPr/>
          </p:nvSpPr>
          <p:spPr bwMode="auto">
            <a:xfrm>
              <a:off x="443864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5" name="Line 442"/>
            <p:cNvSpPr>
              <a:spLocks noChangeShapeType="1"/>
            </p:cNvSpPr>
            <p:nvPr/>
          </p:nvSpPr>
          <p:spPr bwMode="auto">
            <a:xfrm>
              <a:off x="4473586"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6" name="Line 443"/>
            <p:cNvSpPr>
              <a:spLocks noChangeShapeType="1"/>
            </p:cNvSpPr>
            <p:nvPr/>
          </p:nvSpPr>
          <p:spPr bwMode="auto">
            <a:xfrm>
              <a:off x="4508528"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7" name="Line 444"/>
            <p:cNvSpPr>
              <a:spLocks noChangeShapeType="1"/>
            </p:cNvSpPr>
            <p:nvPr/>
          </p:nvSpPr>
          <p:spPr bwMode="auto">
            <a:xfrm>
              <a:off x="4543469" y="2871552"/>
              <a:ext cx="2620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8" name="Line 445"/>
            <p:cNvSpPr>
              <a:spLocks noChangeShapeType="1"/>
            </p:cNvSpPr>
            <p:nvPr/>
          </p:nvSpPr>
          <p:spPr bwMode="auto">
            <a:xfrm>
              <a:off x="4578409" y="2871552"/>
              <a:ext cx="873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89" name="Line 446"/>
            <p:cNvSpPr>
              <a:spLocks noChangeShapeType="1"/>
            </p:cNvSpPr>
            <p:nvPr/>
          </p:nvSpPr>
          <p:spPr bwMode="auto">
            <a:xfrm>
              <a:off x="4593696" y="2871552"/>
              <a:ext cx="1310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190" name="Rectangle 12"/>
            <p:cNvSpPr>
              <a:spLocks noChangeArrowheads="1"/>
            </p:cNvSpPr>
            <p:nvPr/>
          </p:nvSpPr>
          <p:spPr bwMode="auto">
            <a:xfrm>
              <a:off x="8136545" y="2719418"/>
              <a:ext cx="183031" cy="11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LLN</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191" name="Freeform 61"/>
            <p:cNvSpPr>
              <a:spLocks/>
            </p:cNvSpPr>
            <p:nvPr/>
          </p:nvSpPr>
          <p:spPr bwMode="auto">
            <a:xfrm>
              <a:off x="5093991" y="1859267"/>
              <a:ext cx="54903" cy="54903"/>
            </a:xfrm>
            <a:custGeom>
              <a:avLst/>
              <a:gdLst>
                <a:gd name="T0" fmla="*/ 48 w 48"/>
                <a:gd name="T1" fmla="*/ 24 h 48"/>
                <a:gd name="T2" fmla="*/ 48 w 48"/>
                <a:gd name="T3" fmla="*/ 24 h 48"/>
                <a:gd name="T4" fmla="*/ 46 w 48"/>
                <a:gd name="T5" fmla="*/ 32 h 48"/>
                <a:gd name="T6" fmla="*/ 40 w 48"/>
                <a:gd name="T7" fmla="*/ 40 h 48"/>
                <a:gd name="T8" fmla="*/ 34 w 48"/>
                <a:gd name="T9" fmla="*/ 46 h 48"/>
                <a:gd name="T10" fmla="*/ 24 w 48"/>
                <a:gd name="T11" fmla="*/ 48 h 48"/>
                <a:gd name="T12" fmla="*/ 24 w 48"/>
                <a:gd name="T13" fmla="*/ 48 h 48"/>
                <a:gd name="T14" fmla="*/ 16 w 48"/>
                <a:gd name="T15" fmla="*/ 46 h 48"/>
                <a:gd name="T16" fmla="*/ 8 w 48"/>
                <a:gd name="T17" fmla="*/ 40 h 48"/>
                <a:gd name="T18" fmla="*/ 2 w 48"/>
                <a:gd name="T19" fmla="*/ 32 h 48"/>
                <a:gd name="T20" fmla="*/ 0 w 48"/>
                <a:gd name="T21" fmla="*/ 24 h 48"/>
                <a:gd name="T22" fmla="*/ 0 w 48"/>
                <a:gd name="T23" fmla="*/ 24 h 48"/>
                <a:gd name="T24" fmla="*/ 2 w 48"/>
                <a:gd name="T25" fmla="*/ 14 h 48"/>
                <a:gd name="T26" fmla="*/ 8 w 48"/>
                <a:gd name="T27" fmla="*/ 8 h 48"/>
                <a:gd name="T28" fmla="*/ 16 w 48"/>
                <a:gd name="T29" fmla="*/ 2 h 48"/>
                <a:gd name="T30" fmla="*/ 24 w 48"/>
                <a:gd name="T31" fmla="*/ 0 h 48"/>
                <a:gd name="T32" fmla="*/ 24 w 48"/>
                <a:gd name="T33" fmla="*/ 0 h 48"/>
                <a:gd name="T34" fmla="*/ 34 w 48"/>
                <a:gd name="T35" fmla="*/ 2 h 48"/>
                <a:gd name="T36" fmla="*/ 40 w 48"/>
                <a:gd name="T37" fmla="*/ 8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2"/>
                  </a:lnTo>
                  <a:lnTo>
                    <a:pt x="40" y="40"/>
                  </a:lnTo>
                  <a:lnTo>
                    <a:pt x="34" y="46"/>
                  </a:lnTo>
                  <a:lnTo>
                    <a:pt x="24" y="48"/>
                  </a:lnTo>
                  <a:lnTo>
                    <a:pt x="24" y="48"/>
                  </a:lnTo>
                  <a:lnTo>
                    <a:pt x="16" y="46"/>
                  </a:lnTo>
                  <a:lnTo>
                    <a:pt x="8" y="40"/>
                  </a:lnTo>
                  <a:lnTo>
                    <a:pt x="2" y="32"/>
                  </a:lnTo>
                  <a:lnTo>
                    <a:pt x="0" y="24"/>
                  </a:lnTo>
                  <a:lnTo>
                    <a:pt x="0" y="24"/>
                  </a:lnTo>
                  <a:lnTo>
                    <a:pt x="2" y="14"/>
                  </a:lnTo>
                  <a:lnTo>
                    <a:pt x="8" y="8"/>
                  </a:lnTo>
                  <a:lnTo>
                    <a:pt x="16" y="2"/>
                  </a:lnTo>
                  <a:lnTo>
                    <a:pt x="24" y="0"/>
                  </a:lnTo>
                  <a:lnTo>
                    <a:pt x="24" y="0"/>
                  </a:lnTo>
                  <a:lnTo>
                    <a:pt x="34" y="2"/>
                  </a:lnTo>
                  <a:lnTo>
                    <a:pt x="40" y="8"/>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2" name="Freeform 62"/>
            <p:cNvSpPr>
              <a:spLocks/>
            </p:cNvSpPr>
            <p:nvPr/>
          </p:nvSpPr>
          <p:spPr bwMode="auto">
            <a:xfrm>
              <a:off x="5341055" y="2955044"/>
              <a:ext cx="52616" cy="54903"/>
            </a:xfrm>
            <a:custGeom>
              <a:avLst/>
              <a:gdLst>
                <a:gd name="T0" fmla="*/ 46 w 46"/>
                <a:gd name="T1" fmla="*/ 24 h 48"/>
                <a:gd name="T2" fmla="*/ 46 w 46"/>
                <a:gd name="T3" fmla="*/ 24 h 48"/>
                <a:gd name="T4" fmla="*/ 44 w 46"/>
                <a:gd name="T5" fmla="*/ 32 h 48"/>
                <a:gd name="T6" fmla="*/ 40 w 46"/>
                <a:gd name="T7" fmla="*/ 40 h 48"/>
                <a:gd name="T8" fmla="*/ 32 w 46"/>
                <a:gd name="T9" fmla="*/ 46 h 48"/>
                <a:gd name="T10" fmla="*/ 22 w 46"/>
                <a:gd name="T11" fmla="*/ 48 h 48"/>
                <a:gd name="T12" fmla="*/ 22 w 46"/>
                <a:gd name="T13" fmla="*/ 48 h 48"/>
                <a:gd name="T14" fmla="*/ 14 w 46"/>
                <a:gd name="T15" fmla="*/ 46 h 48"/>
                <a:gd name="T16" fmla="*/ 6 w 46"/>
                <a:gd name="T17" fmla="*/ 40 h 48"/>
                <a:gd name="T18" fmla="*/ 2 w 46"/>
                <a:gd name="T19" fmla="*/ 32 h 48"/>
                <a:gd name="T20" fmla="*/ 0 w 46"/>
                <a:gd name="T21" fmla="*/ 24 h 48"/>
                <a:gd name="T22" fmla="*/ 0 w 46"/>
                <a:gd name="T23" fmla="*/ 24 h 48"/>
                <a:gd name="T24" fmla="*/ 2 w 46"/>
                <a:gd name="T25" fmla="*/ 14 h 48"/>
                <a:gd name="T26" fmla="*/ 6 w 46"/>
                <a:gd name="T27" fmla="*/ 6 h 48"/>
                <a:gd name="T28" fmla="*/ 14 w 46"/>
                <a:gd name="T29" fmla="*/ 2 h 48"/>
                <a:gd name="T30" fmla="*/ 22 w 46"/>
                <a:gd name="T31" fmla="*/ 0 h 48"/>
                <a:gd name="T32" fmla="*/ 22 w 46"/>
                <a:gd name="T33" fmla="*/ 0 h 48"/>
                <a:gd name="T34" fmla="*/ 32 w 46"/>
                <a:gd name="T35" fmla="*/ 2 h 48"/>
                <a:gd name="T36" fmla="*/ 40 w 46"/>
                <a:gd name="T37" fmla="*/ 6 h 48"/>
                <a:gd name="T38" fmla="*/ 44 w 46"/>
                <a:gd name="T39" fmla="*/ 14 h 48"/>
                <a:gd name="T40" fmla="*/ 46 w 46"/>
                <a:gd name="T41" fmla="*/ 24 h 48"/>
                <a:gd name="T42" fmla="*/ 46 w 46"/>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8">
                  <a:moveTo>
                    <a:pt x="46" y="24"/>
                  </a:moveTo>
                  <a:lnTo>
                    <a:pt x="46" y="24"/>
                  </a:lnTo>
                  <a:lnTo>
                    <a:pt x="44" y="32"/>
                  </a:lnTo>
                  <a:lnTo>
                    <a:pt x="40" y="40"/>
                  </a:lnTo>
                  <a:lnTo>
                    <a:pt x="32" y="46"/>
                  </a:lnTo>
                  <a:lnTo>
                    <a:pt x="22" y="48"/>
                  </a:lnTo>
                  <a:lnTo>
                    <a:pt x="22" y="48"/>
                  </a:lnTo>
                  <a:lnTo>
                    <a:pt x="14" y="46"/>
                  </a:lnTo>
                  <a:lnTo>
                    <a:pt x="6" y="40"/>
                  </a:lnTo>
                  <a:lnTo>
                    <a:pt x="2" y="32"/>
                  </a:lnTo>
                  <a:lnTo>
                    <a:pt x="0" y="24"/>
                  </a:lnTo>
                  <a:lnTo>
                    <a:pt x="0" y="24"/>
                  </a:lnTo>
                  <a:lnTo>
                    <a:pt x="2" y="14"/>
                  </a:lnTo>
                  <a:lnTo>
                    <a:pt x="6" y="6"/>
                  </a:lnTo>
                  <a:lnTo>
                    <a:pt x="14" y="2"/>
                  </a:lnTo>
                  <a:lnTo>
                    <a:pt x="22" y="0"/>
                  </a:lnTo>
                  <a:lnTo>
                    <a:pt x="22" y="0"/>
                  </a:lnTo>
                  <a:lnTo>
                    <a:pt x="32" y="2"/>
                  </a:lnTo>
                  <a:lnTo>
                    <a:pt x="40" y="6"/>
                  </a:lnTo>
                  <a:lnTo>
                    <a:pt x="44" y="14"/>
                  </a:lnTo>
                  <a:lnTo>
                    <a:pt x="46" y="24"/>
                  </a:lnTo>
                  <a:lnTo>
                    <a:pt x="46"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3" name="Freeform 63"/>
            <p:cNvSpPr>
              <a:spLocks/>
            </p:cNvSpPr>
            <p:nvPr/>
          </p:nvSpPr>
          <p:spPr bwMode="auto">
            <a:xfrm>
              <a:off x="5803158" y="3078576"/>
              <a:ext cx="54903" cy="52616"/>
            </a:xfrm>
            <a:custGeom>
              <a:avLst/>
              <a:gdLst>
                <a:gd name="T0" fmla="*/ 48 w 48"/>
                <a:gd name="T1" fmla="*/ 24 h 46"/>
                <a:gd name="T2" fmla="*/ 48 w 48"/>
                <a:gd name="T3" fmla="*/ 24 h 46"/>
                <a:gd name="T4" fmla="*/ 46 w 48"/>
                <a:gd name="T5" fmla="*/ 32 h 46"/>
                <a:gd name="T6" fmla="*/ 42 w 48"/>
                <a:gd name="T7" fmla="*/ 40 h 46"/>
                <a:gd name="T8" fmla="*/ 34 w 48"/>
                <a:gd name="T9" fmla="*/ 46 h 46"/>
                <a:gd name="T10" fmla="*/ 24 w 48"/>
                <a:gd name="T11" fmla="*/ 46 h 46"/>
                <a:gd name="T12" fmla="*/ 24 w 48"/>
                <a:gd name="T13" fmla="*/ 46 h 46"/>
                <a:gd name="T14" fmla="*/ 16 w 48"/>
                <a:gd name="T15" fmla="*/ 46 h 46"/>
                <a:gd name="T16" fmla="*/ 8 w 48"/>
                <a:gd name="T17" fmla="*/ 40 h 46"/>
                <a:gd name="T18" fmla="*/ 2 w 48"/>
                <a:gd name="T19" fmla="*/ 32 h 46"/>
                <a:gd name="T20" fmla="*/ 0 w 48"/>
                <a:gd name="T21" fmla="*/ 24 h 46"/>
                <a:gd name="T22" fmla="*/ 0 w 48"/>
                <a:gd name="T23" fmla="*/ 24 h 46"/>
                <a:gd name="T24" fmla="*/ 2 w 48"/>
                <a:gd name="T25" fmla="*/ 14 h 46"/>
                <a:gd name="T26" fmla="*/ 8 w 48"/>
                <a:gd name="T27" fmla="*/ 6 h 46"/>
                <a:gd name="T28" fmla="*/ 16 w 48"/>
                <a:gd name="T29" fmla="*/ 2 h 46"/>
                <a:gd name="T30" fmla="*/ 24 w 48"/>
                <a:gd name="T31" fmla="*/ 0 h 46"/>
                <a:gd name="T32" fmla="*/ 24 w 48"/>
                <a:gd name="T33" fmla="*/ 0 h 46"/>
                <a:gd name="T34" fmla="*/ 34 w 48"/>
                <a:gd name="T35" fmla="*/ 2 h 46"/>
                <a:gd name="T36" fmla="*/ 42 w 48"/>
                <a:gd name="T37" fmla="*/ 6 h 46"/>
                <a:gd name="T38" fmla="*/ 46 w 48"/>
                <a:gd name="T39" fmla="*/ 14 h 46"/>
                <a:gd name="T40" fmla="*/ 48 w 48"/>
                <a:gd name="T41" fmla="*/ 24 h 46"/>
                <a:gd name="T42" fmla="*/ 48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48" y="24"/>
                  </a:moveTo>
                  <a:lnTo>
                    <a:pt x="48" y="24"/>
                  </a:lnTo>
                  <a:lnTo>
                    <a:pt x="46" y="32"/>
                  </a:lnTo>
                  <a:lnTo>
                    <a:pt x="42" y="40"/>
                  </a:lnTo>
                  <a:lnTo>
                    <a:pt x="34" y="46"/>
                  </a:lnTo>
                  <a:lnTo>
                    <a:pt x="24" y="46"/>
                  </a:lnTo>
                  <a:lnTo>
                    <a:pt x="24" y="46"/>
                  </a:lnTo>
                  <a:lnTo>
                    <a:pt x="16" y="46"/>
                  </a:lnTo>
                  <a:lnTo>
                    <a:pt x="8" y="40"/>
                  </a:lnTo>
                  <a:lnTo>
                    <a:pt x="2" y="32"/>
                  </a:lnTo>
                  <a:lnTo>
                    <a:pt x="0" y="24"/>
                  </a:lnTo>
                  <a:lnTo>
                    <a:pt x="0" y="24"/>
                  </a:lnTo>
                  <a:lnTo>
                    <a:pt x="2" y="14"/>
                  </a:lnTo>
                  <a:lnTo>
                    <a:pt x="8" y="6"/>
                  </a:lnTo>
                  <a:lnTo>
                    <a:pt x="16"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4" name="Freeform 64"/>
            <p:cNvSpPr>
              <a:spLocks/>
            </p:cNvSpPr>
            <p:nvPr/>
          </p:nvSpPr>
          <p:spPr bwMode="auto">
            <a:xfrm>
              <a:off x="5565243" y="3083151"/>
              <a:ext cx="52616" cy="52616"/>
            </a:xfrm>
            <a:custGeom>
              <a:avLst/>
              <a:gdLst>
                <a:gd name="T0" fmla="*/ 46 w 46"/>
                <a:gd name="T1" fmla="*/ 22 h 46"/>
                <a:gd name="T2" fmla="*/ 46 w 46"/>
                <a:gd name="T3" fmla="*/ 22 h 46"/>
                <a:gd name="T4" fmla="*/ 46 w 46"/>
                <a:gd name="T5" fmla="*/ 32 h 46"/>
                <a:gd name="T6" fmla="*/ 40 w 46"/>
                <a:gd name="T7" fmla="*/ 40 h 46"/>
                <a:gd name="T8" fmla="*/ 32 w 46"/>
                <a:gd name="T9" fmla="*/ 44 h 46"/>
                <a:gd name="T10" fmla="*/ 24 w 46"/>
                <a:gd name="T11" fmla="*/ 46 h 46"/>
                <a:gd name="T12" fmla="*/ 24 w 46"/>
                <a:gd name="T13" fmla="*/ 46 h 46"/>
                <a:gd name="T14" fmla="*/ 14 w 46"/>
                <a:gd name="T15" fmla="*/ 44 h 46"/>
                <a:gd name="T16" fmla="*/ 6 w 46"/>
                <a:gd name="T17" fmla="*/ 40 h 46"/>
                <a:gd name="T18" fmla="*/ 2 w 46"/>
                <a:gd name="T19" fmla="*/ 32 h 46"/>
                <a:gd name="T20" fmla="*/ 0 w 46"/>
                <a:gd name="T21" fmla="*/ 22 h 46"/>
                <a:gd name="T22" fmla="*/ 0 w 46"/>
                <a:gd name="T23" fmla="*/ 22 h 46"/>
                <a:gd name="T24" fmla="*/ 2 w 46"/>
                <a:gd name="T25" fmla="*/ 14 h 46"/>
                <a:gd name="T26" fmla="*/ 6 w 46"/>
                <a:gd name="T27" fmla="*/ 6 h 46"/>
                <a:gd name="T28" fmla="*/ 14 w 46"/>
                <a:gd name="T29" fmla="*/ 0 h 46"/>
                <a:gd name="T30" fmla="*/ 24 w 46"/>
                <a:gd name="T31" fmla="*/ 0 h 46"/>
                <a:gd name="T32" fmla="*/ 24 w 46"/>
                <a:gd name="T33" fmla="*/ 0 h 46"/>
                <a:gd name="T34" fmla="*/ 32 w 46"/>
                <a:gd name="T35" fmla="*/ 0 h 46"/>
                <a:gd name="T36" fmla="*/ 40 w 46"/>
                <a:gd name="T37" fmla="*/ 6 h 46"/>
                <a:gd name="T38" fmla="*/ 46 w 46"/>
                <a:gd name="T39" fmla="*/ 14 h 46"/>
                <a:gd name="T40" fmla="*/ 46 w 46"/>
                <a:gd name="T41" fmla="*/ 22 h 46"/>
                <a:gd name="T42" fmla="*/ 46 w 46"/>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2"/>
                  </a:moveTo>
                  <a:lnTo>
                    <a:pt x="46" y="22"/>
                  </a:lnTo>
                  <a:lnTo>
                    <a:pt x="46" y="32"/>
                  </a:lnTo>
                  <a:lnTo>
                    <a:pt x="40" y="40"/>
                  </a:lnTo>
                  <a:lnTo>
                    <a:pt x="32" y="44"/>
                  </a:lnTo>
                  <a:lnTo>
                    <a:pt x="24" y="46"/>
                  </a:lnTo>
                  <a:lnTo>
                    <a:pt x="24" y="46"/>
                  </a:lnTo>
                  <a:lnTo>
                    <a:pt x="14" y="44"/>
                  </a:lnTo>
                  <a:lnTo>
                    <a:pt x="6" y="40"/>
                  </a:lnTo>
                  <a:lnTo>
                    <a:pt x="2" y="32"/>
                  </a:lnTo>
                  <a:lnTo>
                    <a:pt x="0" y="22"/>
                  </a:lnTo>
                  <a:lnTo>
                    <a:pt x="0" y="22"/>
                  </a:lnTo>
                  <a:lnTo>
                    <a:pt x="2" y="14"/>
                  </a:lnTo>
                  <a:lnTo>
                    <a:pt x="6" y="6"/>
                  </a:lnTo>
                  <a:lnTo>
                    <a:pt x="14" y="0"/>
                  </a:lnTo>
                  <a:lnTo>
                    <a:pt x="24" y="0"/>
                  </a:lnTo>
                  <a:lnTo>
                    <a:pt x="24" y="0"/>
                  </a:lnTo>
                  <a:lnTo>
                    <a:pt x="32" y="0"/>
                  </a:lnTo>
                  <a:lnTo>
                    <a:pt x="40" y="6"/>
                  </a:lnTo>
                  <a:lnTo>
                    <a:pt x="46" y="14"/>
                  </a:lnTo>
                  <a:lnTo>
                    <a:pt x="46" y="22"/>
                  </a:lnTo>
                  <a:lnTo>
                    <a:pt x="46" y="22"/>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5" name="Freeform 65"/>
            <p:cNvSpPr>
              <a:spLocks/>
            </p:cNvSpPr>
            <p:nvPr/>
          </p:nvSpPr>
          <p:spPr bwMode="auto">
            <a:xfrm>
              <a:off x="6052510" y="3078576"/>
              <a:ext cx="54903" cy="52616"/>
            </a:xfrm>
            <a:custGeom>
              <a:avLst/>
              <a:gdLst>
                <a:gd name="T0" fmla="*/ 48 w 48"/>
                <a:gd name="T1" fmla="*/ 24 h 46"/>
                <a:gd name="T2" fmla="*/ 48 w 48"/>
                <a:gd name="T3" fmla="*/ 24 h 46"/>
                <a:gd name="T4" fmla="*/ 46 w 48"/>
                <a:gd name="T5" fmla="*/ 32 h 46"/>
                <a:gd name="T6" fmla="*/ 40 w 48"/>
                <a:gd name="T7" fmla="*/ 40 h 46"/>
                <a:gd name="T8" fmla="*/ 34 w 48"/>
                <a:gd name="T9" fmla="*/ 46 h 46"/>
                <a:gd name="T10" fmla="*/ 24 w 48"/>
                <a:gd name="T11" fmla="*/ 46 h 46"/>
                <a:gd name="T12" fmla="*/ 24 w 48"/>
                <a:gd name="T13" fmla="*/ 46 h 46"/>
                <a:gd name="T14" fmla="*/ 14 w 48"/>
                <a:gd name="T15" fmla="*/ 46 h 46"/>
                <a:gd name="T16" fmla="*/ 8 w 48"/>
                <a:gd name="T17" fmla="*/ 40 h 46"/>
                <a:gd name="T18" fmla="*/ 2 w 48"/>
                <a:gd name="T19" fmla="*/ 32 h 46"/>
                <a:gd name="T20" fmla="*/ 0 w 48"/>
                <a:gd name="T21" fmla="*/ 24 h 46"/>
                <a:gd name="T22" fmla="*/ 0 w 48"/>
                <a:gd name="T23" fmla="*/ 24 h 46"/>
                <a:gd name="T24" fmla="*/ 2 w 48"/>
                <a:gd name="T25" fmla="*/ 14 h 46"/>
                <a:gd name="T26" fmla="*/ 8 w 48"/>
                <a:gd name="T27" fmla="*/ 6 h 46"/>
                <a:gd name="T28" fmla="*/ 14 w 48"/>
                <a:gd name="T29" fmla="*/ 2 h 46"/>
                <a:gd name="T30" fmla="*/ 24 w 48"/>
                <a:gd name="T31" fmla="*/ 0 h 46"/>
                <a:gd name="T32" fmla="*/ 24 w 48"/>
                <a:gd name="T33" fmla="*/ 0 h 46"/>
                <a:gd name="T34" fmla="*/ 34 w 48"/>
                <a:gd name="T35" fmla="*/ 2 h 46"/>
                <a:gd name="T36" fmla="*/ 40 w 48"/>
                <a:gd name="T37" fmla="*/ 6 h 46"/>
                <a:gd name="T38" fmla="*/ 46 w 48"/>
                <a:gd name="T39" fmla="*/ 14 h 46"/>
                <a:gd name="T40" fmla="*/ 48 w 48"/>
                <a:gd name="T41" fmla="*/ 24 h 46"/>
                <a:gd name="T42" fmla="*/ 48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48" y="24"/>
                  </a:moveTo>
                  <a:lnTo>
                    <a:pt x="48" y="24"/>
                  </a:lnTo>
                  <a:lnTo>
                    <a:pt x="46" y="32"/>
                  </a:lnTo>
                  <a:lnTo>
                    <a:pt x="40" y="40"/>
                  </a:lnTo>
                  <a:lnTo>
                    <a:pt x="34" y="46"/>
                  </a:lnTo>
                  <a:lnTo>
                    <a:pt x="24" y="46"/>
                  </a:lnTo>
                  <a:lnTo>
                    <a:pt x="24" y="46"/>
                  </a:lnTo>
                  <a:lnTo>
                    <a:pt x="14" y="46"/>
                  </a:lnTo>
                  <a:lnTo>
                    <a:pt x="8" y="40"/>
                  </a:lnTo>
                  <a:lnTo>
                    <a:pt x="2" y="32"/>
                  </a:lnTo>
                  <a:lnTo>
                    <a:pt x="0" y="24"/>
                  </a:lnTo>
                  <a:lnTo>
                    <a:pt x="0" y="24"/>
                  </a:lnTo>
                  <a:lnTo>
                    <a:pt x="2" y="14"/>
                  </a:lnTo>
                  <a:lnTo>
                    <a:pt x="8" y="6"/>
                  </a:lnTo>
                  <a:lnTo>
                    <a:pt x="14" y="2"/>
                  </a:lnTo>
                  <a:lnTo>
                    <a:pt x="24" y="0"/>
                  </a:lnTo>
                  <a:lnTo>
                    <a:pt x="24" y="0"/>
                  </a:lnTo>
                  <a:lnTo>
                    <a:pt x="34"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6" name="Freeform 66"/>
            <p:cNvSpPr>
              <a:spLocks/>
            </p:cNvSpPr>
            <p:nvPr/>
          </p:nvSpPr>
          <p:spPr bwMode="auto">
            <a:xfrm>
              <a:off x="6285849" y="3078576"/>
              <a:ext cx="54903" cy="52616"/>
            </a:xfrm>
            <a:custGeom>
              <a:avLst/>
              <a:gdLst>
                <a:gd name="T0" fmla="*/ 48 w 48"/>
                <a:gd name="T1" fmla="*/ 24 h 46"/>
                <a:gd name="T2" fmla="*/ 48 w 48"/>
                <a:gd name="T3" fmla="*/ 24 h 46"/>
                <a:gd name="T4" fmla="*/ 46 w 48"/>
                <a:gd name="T5" fmla="*/ 32 h 46"/>
                <a:gd name="T6" fmla="*/ 40 w 48"/>
                <a:gd name="T7" fmla="*/ 40 h 46"/>
                <a:gd name="T8" fmla="*/ 34 w 48"/>
                <a:gd name="T9" fmla="*/ 46 h 46"/>
                <a:gd name="T10" fmla="*/ 24 w 48"/>
                <a:gd name="T11" fmla="*/ 46 h 46"/>
                <a:gd name="T12" fmla="*/ 24 w 48"/>
                <a:gd name="T13" fmla="*/ 46 h 46"/>
                <a:gd name="T14" fmla="*/ 14 w 48"/>
                <a:gd name="T15" fmla="*/ 46 h 46"/>
                <a:gd name="T16" fmla="*/ 8 w 48"/>
                <a:gd name="T17" fmla="*/ 40 h 46"/>
                <a:gd name="T18" fmla="*/ 2 w 48"/>
                <a:gd name="T19" fmla="*/ 32 h 46"/>
                <a:gd name="T20" fmla="*/ 0 w 48"/>
                <a:gd name="T21" fmla="*/ 24 h 46"/>
                <a:gd name="T22" fmla="*/ 0 w 48"/>
                <a:gd name="T23" fmla="*/ 24 h 46"/>
                <a:gd name="T24" fmla="*/ 2 w 48"/>
                <a:gd name="T25" fmla="*/ 14 h 46"/>
                <a:gd name="T26" fmla="*/ 8 w 48"/>
                <a:gd name="T27" fmla="*/ 6 h 46"/>
                <a:gd name="T28" fmla="*/ 14 w 48"/>
                <a:gd name="T29" fmla="*/ 2 h 46"/>
                <a:gd name="T30" fmla="*/ 24 w 48"/>
                <a:gd name="T31" fmla="*/ 0 h 46"/>
                <a:gd name="T32" fmla="*/ 24 w 48"/>
                <a:gd name="T33" fmla="*/ 0 h 46"/>
                <a:gd name="T34" fmla="*/ 34 w 48"/>
                <a:gd name="T35" fmla="*/ 2 h 46"/>
                <a:gd name="T36" fmla="*/ 40 w 48"/>
                <a:gd name="T37" fmla="*/ 6 h 46"/>
                <a:gd name="T38" fmla="*/ 46 w 48"/>
                <a:gd name="T39" fmla="*/ 14 h 46"/>
                <a:gd name="T40" fmla="*/ 48 w 48"/>
                <a:gd name="T41" fmla="*/ 24 h 46"/>
                <a:gd name="T42" fmla="*/ 48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48" y="24"/>
                  </a:moveTo>
                  <a:lnTo>
                    <a:pt x="48" y="24"/>
                  </a:lnTo>
                  <a:lnTo>
                    <a:pt x="46" y="32"/>
                  </a:lnTo>
                  <a:lnTo>
                    <a:pt x="40" y="40"/>
                  </a:lnTo>
                  <a:lnTo>
                    <a:pt x="34" y="46"/>
                  </a:lnTo>
                  <a:lnTo>
                    <a:pt x="24" y="46"/>
                  </a:lnTo>
                  <a:lnTo>
                    <a:pt x="24" y="46"/>
                  </a:lnTo>
                  <a:lnTo>
                    <a:pt x="14" y="46"/>
                  </a:lnTo>
                  <a:lnTo>
                    <a:pt x="8" y="40"/>
                  </a:lnTo>
                  <a:lnTo>
                    <a:pt x="2" y="32"/>
                  </a:lnTo>
                  <a:lnTo>
                    <a:pt x="0" y="24"/>
                  </a:lnTo>
                  <a:lnTo>
                    <a:pt x="0" y="24"/>
                  </a:lnTo>
                  <a:lnTo>
                    <a:pt x="2" y="14"/>
                  </a:lnTo>
                  <a:lnTo>
                    <a:pt x="8" y="6"/>
                  </a:lnTo>
                  <a:lnTo>
                    <a:pt x="14" y="2"/>
                  </a:lnTo>
                  <a:lnTo>
                    <a:pt x="24" y="0"/>
                  </a:lnTo>
                  <a:lnTo>
                    <a:pt x="24" y="0"/>
                  </a:lnTo>
                  <a:lnTo>
                    <a:pt x="34" y="2"/>
                  </a:lnTo>
                  <a:lnTo>
                    <a:pt x="40"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7" name="Freeform 67"/>
            <p:cNvSpPr>
              <a:spLocks/>
            </p:cNvSpPr>
            <p:nvPr/>
          </p:nvSpPr>
          <p:spPr bwMode="auto">
            <a:xfrm>
              <a:off x="6521474" y="3078576"/>
              <a:ext cx="52616" cy="52616"/>
            </a:xfrm>
            <a:custGeom>
              <a:avLst/>
              <a:gdLst>
                <a:gd name="T0" fmla="*/ 46 w 46"/>
                <a:gd name="T1" fmla="*/ 24 h 46"/>
                <a:gd name="T2" fmla="*/ 46 w 46"/>
                <a:gd name="T3" fmla="*/ 24 h 46"/>
                <a:gd name="T4" fmla="*/ 44 w 46"/>
                <a:gd name="T5" fmla="*/ 32 h 46"/>
                <a:gd name="T6" fmla="*/ 40 w 46"/>
                <a:gd name="T7" fmla="*/ 40 h 46"/>
                <a:gd name="T8" fmla="*/ 32 w 46"/>
                <a:gd name="T9" fmla="*/ 46 h 46"/>
                <a:gd name="T10" fmla="*/ 22 w 46"/>
                <a:gd name="T11" fmla="*/ 46 h 46"/>
                <a:gd name="T12" fmla="*/ 22 w 46"/>
                <a:gd name="T13" fmla="*/ 46 h 46"/>
                <a:gd name="T14" fmla="*/ 14 w 46"/>
                <a:gd name="T15" fmla="*/ 46 h 46"/>
                <a:gd name="T16" fmla="*/ 6 w 46"/>
                <a:gd name="T17" fmla="*/ 40 h 46"/>
                <a:gd name="T18" fmla="*/ 0 w 46"/>
                <a:gd name="T19" fmla="*/ 32 h 46"/>
                <a:gd name="T20" fmla="*/ 0 w 46"/>
                <a:gd name="T21" fmla="*/ 24 h 46"/>
                <a:gd name="T22" fmla="*/ 0 w 46"/>
                <a:gd name="T23" fmla="*/ 24 h 46"/>
                <a:gd name="T24" fmla="*/ 0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40 w 46"/>
                <a:gd name="T37" fmla="*/ 6 h 46"/>
                <a:gd name="T38" fmla="*/ 44 w 46"/>
                <a:gd name="T39" fmla="*/ 14 h 46"/>
                <a:gd name="T40" fmla="*/ 46 w 46"/>
                <a:gd name="T41" fmla="*/ 24 h 46"/>
                <a:gd name="T42" fmla="*/ 46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4"/>
                  </a:moveTo>
                  <a:lnTo>
                    <a:pt x="46" y="24"/>
                  </a:lnTo>
                  <a:lnTo>
                    <a:pt x="44" y="32"/>
                  </a:lnTo>
                  <a:lnTo>
                    <a:pt x="40" y="40"/>
                  </a:lnTo>
                  <a:lnTo>
                    <a:pt x="32" y="46"/>
                  </a:lnTo>
                  <a:lnTo>
                    <a:pt x="22" y="46"/>
                  </a:lnTo>
                  <a:lnTo>
                    <a:pt x="22" y="46"/>
                  </a:lnTo>
                  <a:lnTo>
                    <a:pt x="14" y="46"/>
                  </a:lnTo>
                  <a:lnTo>
                    <a:pt x="6" y="40"/>
                  </a:lnTo>
                  <a:lnTo>
                    <a:pt x="0" y="32"/>
                  </a:lnTo>
                  <a:lnTo>
                    <a:pt x="0" y="24"/>
                  </a:lnTo>
                  <a:lnTo>
                    <a:pt x="0" y="24"/>
                  </a:lnTo>
                  <a:lnTo>
                    <a:pt x="0" y="14"/>
                  </a:lnTo>
                  <a:lnTo>
                    <a:pt x="6" y="6"/>
                  </a:lnTo>
                  <a:lnTo>
                    <a:pt x="14" y="2"/>
                  </a:lnTo>
                  <a:lnTo>
                    <a:pt x="22" y="0"/>
                  </a:lnTo>
                  <a:lnTo>
                    <a:pt x="22" y="0"/>
                  </a:lnTo>
                  <a:lnTo>
                    <a:pt x="32" y="2"/>
                  </a:lnTo>
                  <a:lnTo>
                    <a:pt x="40" y="6"/>
                  </a:lnTo>
                  <a:lnTo>
                    <a:pt x="44" y="14"/>
                  </a:lnTo>
                  <a:lnTo>
                    <a:pt x="46" y="24"/>
                  </a:lnTo>
                  <a:lnTo>
                    <a:pt x="46"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8" name="Freeform 68"/>
            <p:cNvSpPr>
              <a:spLocks/>
            </p:cNvSpPr>
            <p:nvPr/>
          </p:nvSpPr>
          <p:spPr bwMode="auto">
            <a:xfrm>
              <a:off x="6763965" y="3078576"/>
              <a:ext cx="52616" cy="52616"/>
            </a:xfrm>
            <a:custGeom>
              <a:avLst/>
              <a:gdLst>
                <a:gd name="T0" fmla="*/ 46 w 46"/>
                <a:gd name="T1" fmla="*/ 24 h 46"/>
                <a:gd name="T2" fmla="*/ 46 w 46"/>
                <a:gd name="T3" fmla="*/ 24 h 46"/>
                <a:gd name="T4" fmla="*/ 44 w 46"/>
                <a:gd name="T5" fmla="*/ 32 h 46"/>
                <a:gd name="T6" fmla="*/ 40 w 46"/>
                <a:gd name="T7" fmla="*/ 40 h 46"/>
                <a:gd name="T8" fmla="*/ 32 w 46"/>
                <a:gd name="T9" fmla="*/ 46 h 46"/>
                <a:gd name="T10" fmla="*/ 22 w 46"/>
                <a:gd name="T11" fmla="*/ 46 h 46"/>
                <a:gd name="T12" fmla="*/ 22 w 46"/>
                <a:gd name="T13" fmla="*/ 46 h 46"/>
                <a:gd name="T14" fmla="*/ 14 w 46"/>
                <a:gd name="T15" fmla="*/ 46 h 46"/>
                <a:gd name="T16" fmla="*/ 6 w 46"/>
                <a:gd name="T17" fmla="*/ 40 h 46"/>
                <a:gd name="T18" fmla="*/ 2 w 46"/>
                <a:gd name="T19" fmla="*/ 32 h 46"/>
                <a:gd name="T20" fmla="*/ 0 w 46"/>
                <a:gd name="T21" fmla="*/ 24 h 46"/>
                <a:gd name="T22" fmla="*/ 0 w 46"/>
                <a:gd name="T23" fmla="*/ 24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40 w 46"/>
                <a:gd name="T37" fmla="*/ 6 h 46"/>
                <a:gd name="T38" fmla="*/ 44 w 46"/>
                <a:gd name="T39" fmla="*/ 14 h 46"/>
                <a:gd name="T40" fmla="*/ 46 w 46"/>
                <a:gd name="T41" fmla="*/ 24 h 46"/>
                <a:gd name="T42" fmla="*/ 46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4"/>
                  </a:moveTo>
                  <a:lnTo>
                    <a:pt x="46" y="24"/>
                  </a:lnTo>
                  <a:lnTo>
                    <a:pt x="44" y="32"/>
                  </a:lnTo>
                  <a:lnTo>
                    <a:pt x="40" y="40"/>
                  </a:lnTo>
                  <a:lnTo>
                    <a:pt x="32" y="46"/>
                  </a:lnTo>
                  <a:lnTo>
                    <a:pt x="22" y="46"/>
                  </a:lnTo>
                  <a:lnTo>
                    <a:pt x="22" y="46"/>
                  </a:lnTo>
                  <a:lnTo>
                    <a:pt x="14" y="46"/>
                  </a:lnTo>
                  <a:lnTo>
                    <a:pt x="6" y="40"/>
                  </a:lnTo>
                  <a:lnTo>
                    <a:pt x="2" y="32"/>
                  </a:lnTo>
                  <a:lnTo>
                    <a:pt x="0" y="24"/>
                  </a:lnTo>
                  <a:lnTo>
                    <a:pt x="0" y="24"/>
                  </a:lnTo>
                  <a:lnTo>
                    <a:pt x="2" y="14"/>
                  </a:lnTo>
                  <a:lnTo>
                    <a:pt x="6" y="6"/>
                  </a:lnTo>
                  <a:lnTo>
                    <a:pt x="14" y="2"/>
                  </a:lnTo>
                  <a:lnTo>
                    <a:pt x="22" y="0"/>
                  </a:lnTo>
                  <a:lnTo>
                    <a:pt x="22" y="0"/>
                  </a:lnTo>
                  <a:lnTo>
                    <a:pt x="32" y="2"/>
                  </a:lnTo>
                  <a:lnTo>
                    <a:pt x="40" y="6"/>
                  </a:lnTo>
                  <a:lnTo>
                    <a:pt x="44" y="14"/>
                  </a:lnTo>
                  <a:lnTo>
                    <a:pt x="46" y="24"/>
                  </a:lnTo>
                  <a:lnTo>
                    <a:pt x="46"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99" name="Freeform 69"/>
            <p:cNvSpPr>
              <a:spLocks/>
            </p:cNvSpPr>
            <p:nvPr/>
          </p:nvSpPr>
          <p:spPr bwMode="auto">
            <a:xfrm>
              <a:off x="6995016" y="3078576"/>
              <a:ext cx="52616" cy="52616"/>
            </a:xfrm>
            <a:custGeom>
              <a:avLst/>
              <a:gdLst>
                <a:gd name="T0" fmla="*/ 46 w 46"/>
                <a:gd name="T1" fmla="*/ 24 h 46"/>
                <a:gd name="T2" fmla="*/ 46 w 46"/>
                <a:gd name="T3" fmla="*/ 24 h 46"/>
                <a:gd name="T4" fmla="*/ 44 w 46"/>
                <a:gd name="T5" fmla="*/ 32 h 46"/>
                <a:gd name="T6" fmla="*/ 40 w 46"/>
                <a:gd name="T7" fmla="*/ 40 h 46"/>
                <a:gd name="T8" fmla="*/ 32 w 46"/>
                <a:gd name="T9" fmla="*/ 46 h 46"/>
                <a:gd name="T10" fmla="*/ 22 w 46"/>
                <a:gd name="T11" fmla="*/ 46 h 46"/>
                <a:gd name="T12" fmla="*/ 22 w 46"/>
                <a:gd name="T13" fmla="*/ 46 h 46"/>
                <a:gd name="T14" fmla="*/ 14 w 46"/>
                <a:gd name="T15" fmla="*/ 46 h 46"/>
                <a:gd name="T16" fmla="*/ 6 w 46"/>
                <a:gd name="T17" fmla="*/ 40 h 46"/>
                <a:gd name="T18" fmla="*/ 2 w 46"/>
                <a:gd name="T19" fmla="*/ 32 h 46"/>
                <a:gd name="T20" fmla="*/ 0 w 46"/>
                <a:gd name="T21" fmla="*/ 24 h 46"/>
                <a:gd name="T22" fmla="*/ 0 w 46"/>
                <a:gd name="T23" fmla="*/ 24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40 w 46"/>
                <a:gd name="T37" fmla="*/ 6 h 46"/>
                <a:gd name="T38" fmla="*/ 44 w 46"/>
                <a:gd name="T39" fmla="*/ 14 h 46"/>
                <a:gd name="T40" fmla="*/ 46 w 46"/>
                <a:gd name="T41" fmla="*/ 24 h 46"/>
                <a:gd name="T42" fmla="*/ 46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4"/>
                  </a:moveTo>
                  <a:lnTo>
                    <a:pt x="46" y="24"/>
                  </a:lnTo>
                  <a:lnTo>
                    <a:pt x="44" y="32"/>
                  </a:lnTo>
                  <a:lnTo>
                    <a:pt x="40" y="40"/>
                  </a:lnTo>
                  <a:lnTo>
                    <a:pt x="32" y="46"/>
                  </a:lnTo>
                  <a:lnTo>
                    <a:pt x="22" y="46"/>
                  </a:lnTo>
                  <a:lnTo>
                    <a:pt x="22" y="46"/>
                  </a:lnTo>
                  <a:lnTo>
                    <a:pt x="14" y="46"/>
                  </a:lnTo>
                  <a:lnTo>
                    <a:pt x="6" y="40"/>
                  </a:lnTo>
                  <a:lnTo>
                    <a:pt x="2" y="32"/>
                  </a:lnTo>
                  <a:lnTo>
                    <a:pt x="0" y="24"/>
                  </a:lnTo>
                  <a:lnTo>
                    <a:pt x="0" y="24"/>
                  </a:lnTo>
                  <a:lnTo>
                    <a:pt x="2" y="14"/>
                  </a:lnTo>
                  <a:lnTo>
                    <a:pt x="6" y="6"/>
                  </a:lnTo>
                  <a:lnTo>
                    <a:pt x="14" y="2"/>
                  </a:lnTo>
                  <a:lnTo>
                    <a:pt x="22" y="0"/>
                  </a:lnTo>
                  <a:lnTo>
                    <a:pt x="22" y="0"/>
                  </a:lnTo>
                  <a:lnTo>
                    <a:pt x="32" y="2"/>
                  </a:lnTo>
                  <a:lnTo>
                    <a:pt x="40" y="6"/>
                  </a:lnTo>
                  <a:lnTo>
                    <a:pt x="44" y="14"/>
                  </a:lnTo>
                  <a:lnTo>
                    <a:pt x="46" y="24"/>
                  </a:lnTo>
                  <a:lnTo>
                    <a:pt x="46"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0" name="Freeform 70"/>
            <p:cNvSpPr>
              <a:spLocks/>
            </p:cNvSpPr>
            <p:nvPr/>
          </p:nvSpPr>
          <p:spPr bwMode="auto">
            <a:xfrm>
              <a:off x="7237505" y="3078576"/>
              <a:ext cx="54903" cy="52616"/>
            </a:xfrm>
            <a:custGeom>
              <a:avLst/>
              <a:gdLst>
                <a:gd name="T0" fmla="*/ 48 w 48"/>
                <a:gd name="T1" fmla="*/ 24 h 46"/>
                <a:gd name="T2" fmla="*/ 48 w 48"/>
                <a:gd name="T3" fmla="*/ 24 h 46"/>
                <a:gd name="T4" fmla="*/ 46 w 48"/>
                <a:gd name="T5" fmla="*/ 32 h 46"/>
                <a:gd name="T6" fmla="*/ 42 w 48"/>
                <a:gd name="T7" fmla="*/ 40 h 46"/>
                <a:gd name="T8" fmla="*/ 34 w 48"/>
                <a:gd name="T9" fmla="*/ 46 h 46"/>
                <a:gd name="T10" fmla="*/ 24 w 48"/>
                <a:gd name="T11" fmla="*/ 46 h 46"/>
                <a:gd name="T12" fmla="*/ 24 w 48"/>
                <a:gd name="T13" fmla="*/ 46 h 46"/>
                <a:gd name="T14" fmla="*/ 16 w 48"/>
                <a:gd name="T15" fmla="*/ 46 h 46"/>
                <a:gd name="T16" fmla="*/ 8 w 48"/>
                <a:gd name="T17" fmla="*/ 40 h 46"/>
                <a:gd name="T18" fmla="*/ 2 w 48"/>
                <a:gd name="T19" fmla="*/ 32 h 46"/>
                <a:gd name="T20" fmla="*/ 0 w 48"/>
                <a:gd name="T21" fmla="*/ 24 h 46"/>
                <a:gd name="T22" fmla="*/ 0 w 48"/>
                <a:gd name="T23" fmla="*/ 24 h 46"/>
                <a:gd name="T24" fmla="*/ 2 w 48"/>
                <a:gd name="T25" fmla="*/ 14 h 46"/>
                <a:gd name="T26" fmla="*/ 8 w 48"/>
                <a:gd name="T27" fmla="*/ 6 h 46"/>
                <a:gd name="T28" fmla="*/ 16 w 48"/>
                <a:gd name="T29" fmla="*/ 2 h 46"/>
                <a:gd name="T30" fmla="*/ 24 w 48"/>
                <a:gd name="T31" fmla="*/ 0 h 46"/>
                <a:gd name="T32" fmla="*/ 24 w 48"/>
                <a:gd name="T33" fmla="*/ 0 h 46"/>
                <a:gd name="T34" fmla="*/ 34 w 48"/>
                <a:gd name="T35" fmla="*/ 2 h 46"/>
                <a:gd name="T36" fmla="*/ 42 w 48"/>
                <a:gd name="T37" fmla="*/ 6 h 46"/>
                <a:gd name="T38" fmla="*/ 46 w 48"/>
                <a:gd name="T39" fmla="*/ 14 h 46"/>
                <a:gd name="T40" fmla="*/ 48 w 48"/>
                <a:gd name="T41" fmla="*/ 24 h 46"/>
                <a:gd name="T42" fmla="*/ 48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48" y="24"/>
                  </a:moveTo>
                  <a:lnTo>
                    <a:pt x="48" y="24"/>
                  </a:lnTo>
                  <a:lnTo>
                    <a:pt x="46" y="32"/>
                  </a:lnTo>
                  <a:lnTo>
                    <a:pt x="42" y="40"/>
                  </a:lnTo>
                  <a:lnTo>
                    <a:pt x="34" y="46"/>
                  </a:lnTo>
                  <a:lnTo>
                    <a:pt x="24" y="46"/>
                  </a:lnTo>
                  <a:lnTo>
                    <a:pt x="24" y="46"/>
                  </a:lnTo>
                  <a:lnTo>
                    <a:pt x="16" y="46"/>
                  </a:lnTo>
                  <a:lnTo>
                    <a:pt x="8" y="40"/>
                  </a:lnTo>
                  <a:lnTo>
                    <a:pt x="2" y="32"/>
                  </a:lnTo>
                  <a:lnTo>
                    <a:pt x="0" y="24"/>
                  </a:lnTo>
                  <a:lnTo>
                    <a:pt x="0" y="24"/>
                  </a:lnTo>
                  <a:lnTo>
                    <a:pt x="2" y="14"/>
                  </a:lnTo>
                  <a:lnTo>
                    <a:pt x="8" y="6"/>
                  </a:lnTo>
                  <a:lnTo>
                    <a:pt x="16"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1" name="Freeform 71"/>
            <p:cNvSpPr>
              <a:spLocks/>
            </p:cNvSpPr>
            <p:nvPr/>
          </p:nvSpPr>
          <p:spPr bwMode="auto">
            <a:xfrm>
              <a:off x="7489144" y="3078576"/>
              <a:ext cx="52616" cy="52616"/>
            </a:xfrm>
            <a:custGeom>
              <a:avLst/>
              <a:gdLst>
                <a:gd name="T0" fmla="*/ 46 w 46"/>
                <a:gd name="T1" fmla="*/ 24 h 46"/>
                <a:gd name="T2" fmla="*/ 46 w 46"/>
                <a:gd name="T3" fmla="*/ 24 h 46"/>
                <a:gd name="T4" fmla="*/ 44 w 46"/>
                <a:gd name="T5" fmla="*/ 32 h 46"/>
                <a:gd name="T6" fmla="*/ 40 w 46"/>
                <a:gd name="T7" fmla="*/ 40 h 46"/>
                <a:gd name="T8" fmla="*/ 32 w 46"/>
                <a:gd name="T9" fmla="*/ 46 h 46"/>
                <a:gd name="T10" fmla="*/ 22 w 46"/>
                <a:gd name="T11" fmla="*/ 46 h 46"/>
                <a:gd name="T12" fmla="*/ 22 w 46"/>
                <a:gd name="T13" fmla="*/ 46 h 46"/>
                <a:gd name="T14" fmla="*/ 14 w 46"/>
                <a:gd name="T15" fmla="*/ 46 h 46"/>
                <a:gd name="T16" fmla="*/ 6 w 46"/>
                <a:gd name="T17" fmla="*/ 40 h 46"/>
                <a:gd name="T18" fmla="*/ 2 w 46"/>
                <a:gd name="T19" fmla="*/ 32 h 46"/>
                <a:gd name="T20" fmla="*/ 0 w 46"/>
                <a:gd name="T21" fmla="*/ 24 h 46"/>
                <a:gd name="T22" fmla="*/ 0 w 46"/>
                <a:gd name="T23" fmla="*/ 24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40 w 46"/>
                <a:gd name="T37" fmla="*/ 6 h 46"/>
                <a:gd name="T38" fmla="*/ 44 w 46"/>
                <a:gd name="T39" fmla="*/ 14 h 46"/>
                <a:gd name="T40" fmla="*/ 46 w 46"/>
                <a:gd name="T41" fmla="*/ 24 h 46"/>
                <a:gd name="T42" fmla="*/ 46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4"/>
                  </a:moveTo>
                  <a:lnTo>
                    <a:pt x="46" y="24"/>
                  </a:lnTo>
                  <a:lnTo>
                    <a:pt x="44" y="32"/>
                  </a:lnTo>
                  <a:lnTo>
                    <a:pt x="40" y="40"/>
                  </a:lnTo>
                  <a:lnTo>
                    <a:pt x="32" y="46"/>
                  </a:lnTo>
                  <a:lnTo>
                    <a:pt x="22" y="46"/>
                  </a:lnTo>
                  <a:lnTo>
                    <a:pt x="22" y="46"/>
                  </a:lnTo>
                  <a:lnTo>
                    <a:pt x="14" y="46"/>
                  </a:lnTo>
                  <a:lnTo>
                    <a:pt x="6" y="40"/>
                  </a:lnTo>
                  <a:lnTo>
                    <a:pt x="2" y="32"/>
                  </a:lnTo>
                  <a:lnTo>
                    <a:pt x="0" y="24"/>
                  </a:lnTo>
                  <a:lnTo>
                    <a:pt x="0" y="24"/>
                  </a:lnTo>
                  <a:lnTo>
                    <a:pt x="2" y="14"/>
                  </a:lnTo>
                  <a:lnTo>
                    <a:pt x="6" y="6"/>
                  </a:lnTo>
                  <a:lnTo>
                    <a:pt x="14" y="2"/>
                  </a:lnTo>
                  <a:lnTo>
                    <a:pt x="22" y="0"/>
                  </a:lnTo>
                  <a:lnTo>
                    <a:pt x="22" y="0"/>
                  </a:lnTo>
                  <a:lnTo>
                    <a:pt x="32" y="2"/>
                  </a:lnTo>
                  <a:lnTo>
                    <a:pt x="40" y="6"/>
                  </a:lnTo>
                  <a:lnTo>
                    <a:pt x="44" y="14"/>
                  </a:lnTo>
                  <a:lnTo>
                    <a:pt x="46" y="24"/>
                  </a:lnTo>
                  <a:lnTo>
                    <a:pt x="46"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2" name="Freeform 72"/>
            <p:cNvSpPr>
              <a:spLocks/>
            </p:cNvSpPr>
            <p:nvPr/>
          </p:nvSpPr>
          <p:spPr bwMode="auto">
            <a:xfrm>
              <a:off x="7720196" y="3080864"/>
              <a:ext cx="52616" cy="52616"/>
            </a:xfrm>
            <a:custGeom>
              <a:avLst/>
              <a:gdLst>
                <a:gd name="T0" fmla="*/ 46 w 46"/>
                <a:gd name="T1" fmla="*/ 22 h 46"/>
                <a:gd name="T2" fmla="*/ 46 w 46"/>
                <a:gd name="T3" fmla="*/ 22 h 46"/>
                <a:gd name="T4" fmla="*/ 44 w 46"/>
                <a:gd name="T5" fmla="*/ 32 h 46"/>
                <a:gd name="T6" fmla="*/ 40 w 46"/>
                <a:gd name="T7" fmla="*/ 40 h 46"/>
                <a:gd name="T8" fmla="*/ 32 w 46"/>
                <a:gd name="T9" fmla="*/ 44 h 46"/>
                <a:gd name="T10" fmla="*/ 22 w 46"/>
                <a:gd name="T11" fmla="*/ 46 h 46"/>
                <a:gd name="T12" fmla="*/ 22 w 46"/>
                <a:gd name="T13" fmla="*/ 46 h 46"/>
                <a:gd name="T14" fmla="*/ 14 w 46"/>
                <a:gd name="T15" fmla="*/ 44 h 46"/>
                <a:gd name="T16" fmla="*/ 6 w 46"/>
                <a:gd name="T17" fmla="*/ 40 h 46"/>
                <a:gd name="T18" fmla="*/ 2 w 46"/>
                <a:gd name="T19" fmla="*/ 32 h 46"/>
                <a:gd name="T20" fmla="*/ 0 w 46"/>
                <a:gd name="T21" fmla="*/ 22 h 46"/>
                <a:gd name="T22" fmla="*/ 0 w 46"/>
                <a:gd name="T23" fmla="*/ 22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40 w 46"/>
                <a:gd name="T37" fmla="*/ 6 h 46"/>
                <a:gd name="T38" fmla="*/ 44 w 46"/>
                <a:gd name="T39" fmla="*/ 14 h 46"/>
                <a:gd name="T40" fmla="*/ 46 w 46"/>
                <a:gd name="T41" fmla="*/ 22 h 46"/>
                <a:gd name="T42" fmla="*/ 46 w 46"/>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2"/>
                  </a:moveTo>
                  <a:lnTo>
                    <a:pt x="46" y="22"/>
                  </a:lnTo>
                  <a:lnTo>
                    <a:pt x="44" y="32"/>
                  </a:lnTo>
                  <a:lnTo>
                    <a:pt x="40" y="40"/>
                  </a:lnTo>
                  <a:lnTo>
                    <a:pt x="32" y="44"/>
                  </a:lnTo>
                  <a:lnTo>
                    <a:pt x="22" y="46"/>
                  </a:lnTo>
                  <a:lnTo>
                    <a:pt x="22" y="46"/>
                  </a:lnTo>
                  <a:lnTo>
                    <a:pt x="14" y="44"/>
                  </a:lnTo>
                  <a:lnTo>
                    <a:pt x="6" y="40"/>
                  </a:lnTo>
                  <a:lnTo>
                    <a:pt x="2" y="32"/>
                  </a:lnTo>
                  <a:lnTo>
                    <a:pt x="0" y="22"/>
                  </a:lnTo>
                  <a:lnTo>
                    <a:pt x="0" y="22"/>
                  </a:lnTo>
                  <a:lnTo>
                    <a:pt x="2" y="14"/>
                  </a:lnTo>
                  <a:lnTo>
                    <a:pt x="6" y="6"/>
                  </a:lnTo>
                  <a:lnTo>
                    <a:pt x="14" y="2"/>
                  </a:lnTo>
                  <a:lnTo>
                    <a:pt x="22" y="0"/>
                  </a:lnTo>
                  <a:lnTo>
                    <a:pt x="22" y="0"/>
                  </a:lnTo>
                  <a:lnTo>
                    <a:pt x="32" y="2"/>
                  </a:lnTo>
                  <a:lnTo>
                    <a:pt x="40" y="6"/>
                  </a:lnTo>
                  <a:lnTo>
                    <a:pt x="44" y="14"/>
                  </a:lnTo>
                  <a:lnTo>
                    <a:pt x="46" y="22"/>
                  </a:lnTo>
                  <a:lnTo>
                    <a:pt x="46" y="22"/>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3" name="Freeform 73"/>
            <p:cNvSpPr>
              <a:spLocks/>
            </p:cNvSpPr>
            <p:nvPr/>
          </p:nvSpPr>
          <p:spPr bwMode="auto">
            <a:xfrm>
              <a:off x="7960397" y="3080864"/>
              <a:ext cx="54903" cy="52616"/>
            </a:xfrm>
            <a:custGeom>
              <a:avLst/>
              <a:gdLst>
                <a:gd name="T0" fmla="*/ 48 w 48"/>
                <a:gd name="T1" fmla="*/ 22 h 46"/>
                <a:gd name="T2" fmla="*/ 48 w 48"/>
                <a:gd name="T3" fmla="*/ 22 h 46"/>
                <a:gd name="T4" fmla="*/ 46 w 48"/>
                <a:gd name="T5" fmla="*/ 32 h 46"/>
                <a:gd name="T6" fmla="*/ 40 w 48"/>
                <a:gd name="T7" fmla="*/ 40 h 46"/>
                <a:gd name="T8" fmla="*/ 34 w 48"/>
                <a:gd name="T9" fmla="*/ 44 h 46"/>
                <a:gd name="T10" fmla="*/ 24 w 48"/>
                <a:gd name="T11" fmla="*/ 46 h 46"/>
                <a:gd name="T12" fmla="*/ 24 w 48"/>
                <a:gd name="T13" fmla="*/ 46 h 46"/>
                <a:gd name="T14" fmla="*/ 14 w 48"/>
                <a:gd name="T15" fmla="*/ 44 h 46"/>
                <a:gd name="T16" fmla="*/ 8 w 48"/>
                <a:gd name="T17" fmla="*/ 40 h 46"/>
                <a:gd name="T18" fmla="*/ 2 w 48"/>
                <a:gd name="T19" fmla="*/ 32 h 46"/>
                <a:gd name="T20" fmla="*/ 0 w 48"/>
                <a:gd name="T21" fmla="*/ 22 h 46"/>
                <a:gd name="T22" fmla="*/ 0 w 48"/>
                <a:gd name="T23" fmla="*/ 22 h 46"/>
                <a:gd name="T24" fmla="*/ 2 w 48"/>
                <a:gd name="T25" fmla="*/ 14 h 46"/>
                <a:gd name="T26" fmla="*/ 8 w 48"/>
                <a:gd name="T27" fmla="*/ 6 h 46"/>
                <a:gd name="T28" fmla="*/ 14 w 48"/>
                <a:gd name="T29" fmla="*/ 2 h 46"/>
                <a:gd name="T30" fmla="*/ 24 w 48"/>
                <a:gd name="T31" fmla="*/ 0 h 46"/>
                <a:gd name="T32" fmla="*/ 24 w 48"/>
                <a:gd name="T33" fmla="*/ 0 h 46"/>
                <a:gd name="T34" fmla="*/ 34 w 48"/>
                <a:gd name="T35" fmla="*/ 2 h 46"/>
                <a:gd name="T36" fmla="*/ 40 w 48"/>
                <a:gd name="T37" fmla="*/ 6 h 46"/>
                <a:gd name="T38" fmla="*/ 46 w 48"/>
                <a:gd name="T39" fmla="*/ 14 h 46"/>
                <a:gd name="T40" fmla="*/ 48 w 48"/>
                <a:gd name="T41" fmla="*/ 22 h 46"/>
                <a:gd name="T42" fmla="*/ 48 w 48"/>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48" y="22"/>
                  </a:moveTo>
                  <a:lnTo>
                    <a:pt x="48" y="22"/>
                  </a:lnTo>
                  <a:lnTo>
                    <a:pt x="46" y="32"/>
                  </a:lnTo>
                  <a:lnTo>
                    <a:pt x="40" y="40"/>
                  </a:lnTo>
                  <a:lnTo>
                    <a:pt x="34" y="44"/>
                  </a:lnTo>
                  <a:lnTo>
                    <a:pt x="24" y="46"/>
                  </a:lnTo>
                  <a:lnTo>
                    <a:pt x="24" y="46"/>
                  </a:lnTo>
                  <a:lnTo>
                    <a:pt x="14" y="44"/>
                  </a:lnTo>
                  <a:lnTo>
                    <a:pt x="8" y="40"/>
                  </a:lnTo>
                  <a:lnTo>
                    <a:pt x="2" y="32"/>
                  </a:lnTo>
                  <a:lnTo>
                    <a:pt x="0" y="22"/>
                  </a:lnTo>
                  <a:lnTo>
                    <a:pt x="0" y="22"/>
                  </a:lnTo>
                  <a:lnTo>
                    <a:pt x="2" y="14"/>
                  </a:lnTo>
                  <a:lnTo>
                    <a:pt x="8" y="6"/>
                  </a:lnTo>
                  <a:lnTo>
                    <a:pt x="14" y="2"/>
                  </a:lnTo>
                  <a:lnTo>
                    <a:pt x="24" y="0"/>
                  </a:lnTo>
                  <a:lnTo>
                    <a:pt x="24" y="0"/>
                  </a:lnTo>
                  <a:lnTo>
                    <a:pt x="34" y="2"/>
                  </a:lnTo>
                  <a:lnTo>
                    <a:pt x="40" y="6"/>
                  </a:lnTo>
                  <a:lnTo>
                    <a:pt x="46" y="14"/>
                  </a:lnTo>
                  <a:lnTo>
                    <a:pt x="48" y="22"/>
                  </a:lnTo>
                  <a:lnTo>
                    <a:pt x="48" y="22"/>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4" name="Freeform 74"/>
            <p:cNvSpPr>
              <a:spLocks/>
            </p:cNvSpPr>
            <p:nvPr/>
          </p:nvSpPr>
          <p:spPr bwMode="auto">
            <a:xfrm>
              <a:off x="8191448" y="3078576"/>
              <a:ext cx="54903" cy="52616"/>
            </a:xfrm>
            <a:custGeom>
              <a:avLst/>
              <a:gdLst>
                <a:gd name="T0" fmla="*/ 48 w 48"/>
                <a:gd name="T1" fmla="*/ 22 h 46"/>
                <a:gd name="T2" fmla="*/ 48 w 48"/>
                <a:gd name="T3" fmla="*/ 22 h 46"/>
                <a:gd name="T4" fmla="*/ 46 w 48"/>
                <a:gd name="T5" fmla="*/ 32 h 46"/>
                <a:gd name="T6" fmla="*/ 40 w 48"/>
                <a:gd name="T7" fmla="*/ 40 h 46"/>
                <a:gd name="T8" fmla="*/ 32 w 48"/>
                <a:gd name="T9" fmla="*/ 44 h 46"/>
                <a:gd name="T10" fmla="*/ 24 w 48"/>
                <a:gd name="T11" fmla="*/ 46 h 46"/>
                <a:gd name="T12" fmla="*/ 24 w 48"/>
                <a:gd name="T13" fmla="*/ 46 h 46"/>
                <a:gd name="T14" fmla="*/ 14 w 48"/>
                <a:gd name="T15" fmla="*/ 44 h 46"/>
                <a:gd name="T16" fmla="*/ 8 w 48"/>
                <a:gd name="T17" fmla="*/ 40 h 46"/>
                <a:gd name="T18" fmla="*/ 2 w 48"/>
                <a:gd name="T19" fmla="*/ 32 h 46"/>
                <a:gd name="T20" fmla="*/ 0 w 48"/>
                <a:gd name="T21" fmla="*/ 22 h 46"/>
                <a:gd name="T22" fmla="*/ 0 w 48"/>
                <a:gd name="T23" fmla="*/ 22 h 46"/>
                <a:gd name="T24" fmla="*/ 2 w 48"/>
                <a:gd name="T25" fmla="*/ 14 h 46"/>
                <a:gd name="T26" fmla="*/ 8 w 48"/>
                <a:gd name="T27" fmla="*/ 6 h 46"/>
                <a:gd name="T28" fmla="*/ 14 w 48"/>
                <a:gd name="T29" fmla="*/ 2 h 46"/>
                <a:gd name="T30" fmla="*/ 24 w 48"/>
                <a:gd name="T31" fmla="*/ 0 h 46"/>
                <a:gd name="T32" fmla="*/ 24 w 48"/>
                <a:gd name="T33" fmla="*/ 0 h 46"/>
                <a:gd name="T34" fmla="*/ 32 w 48"/>
                <a:gd name="T35" fmla="*/ 2 h 46"/>
                <a:gd name="T36" fmla="*/ 40 w 48"/>
                <a:gd name="T37" fmla="*/ 6 h 46"/>
                <a:gd name="T38" fmla="*/ 46 w 48"/>
                <a:gd name="T39" fmla="*/ 14 h 46"/>
                <a:gd name="T40" fmla="*/ 48 w 48"/>
                <a:gd name="T41" fmla="*/ 22 h 46"/>
                <a:gd name="T42" fmla="*/ 48 w 48"/>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48" y="22"/>
                  </a:moveTo>
                  <a:lnTo>
                    <a:pt x="48" y="22"/>
                  </a:lnTo>
                  <a:lnTo>
                    <a:pt x="46" y="32"/>
                  </a:lnTo>
                  <a:lnTo>
                    <a:pt x="40" y="40"/>
                  </a:lnTo>
                  <a:lnTo>
                    <a:pt x="32" y="44"/>
                  </a:lnTo>
                  <a:lnTo>
                    <a:pt x="24" y="46"/>
                  </a:lnTo>
                  <a:lnTo>
                    <a:pt x="24" y="46"/>
                  </a:lnTo>
                  <a:lnTo>
                    <a:pt x="14" y="44"/>
                  </a:lnTo>
                  <a:lnTo>
                    <a:pt x="8" y="40"/>
                  </a:lnTo>
                  <a:lnTo>
                    <a:pt x="2" y="32"/>
                  </a:lnTo>
                  <a:lnTo>
                    <a:pt x="0" y="22"/>
                  </a:lnTo>
                  <a:lnTo>
                    <a:pt x="0" y="22"/>
                  </a:lnTo>
                  <a:lnTo>
                    <a:pt x="2" y="14"/>
                  </a:lnTo>
                  <a:lnTo>
                    <a:pt x="8" y="6"/>
                  </a:lnTo>
                  <a:lnTo>
                    <a:pt x="14" y="2"/>
                  </a:lnTo>
                  <a:lnTo>
                    <a:pt x="24" y="0"/>
                  </a:lnTo>
                  <a:lnTo>
                    <a:pt x="24" y="0"/>
                  </a:lnTo>
                  <a:lnTo>
                    <a:pt x="32" y="2"/>
                  </a:lnTo>
                  <a:lnTo>
                    <a:pt x="40" y="6"/>
                  </a:lnTo>
                  <a:lnTo>
                    <a:pt x="46" y="14"/>
                  </a:lnTo>
                  <a:lnTo>
                    <a:pt x="48" y="22"/>
                  </a:lnTo>
                  <a:lnTo>
                    <a:pt x="48" y="22"/>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5" name="Line 75"/>
            <p:cNvSpPr>
              <a:spLocks noChangeShapeType="1"/>
            </p:cNvSpPr>
            <p:nvPr/>
          </p:nvSpPr>
          <p:spPr bwMode="auto">
            <a:xfrm flipH="1">
              <a:off x="6079962" y="3106028"/>
              <a:ext cx="23333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06" name="Line 76"/>
            <p:cNvSpPr>
              <a:spLocks noChangeShapeType="1"/>
            </p:cNvSpPr>
            <p:nvPr/>
          </p:nvSpPr>
          <p:spPr bwMode="auto">
            <a:xfrm flipH="1">
              <a:off x="5592695" y="3106028"/>
              <a:ext cx="237914" cy="2287"/>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07" name="Line 77"/>
            <p:cNvSpPr>
              <a:spLocks noChangeShapeType="1"/>
            </p:cNvSpPr>
            <p:nvPr/>
          </p:nvSpPr>
          <p:spPr bwMode="auto">
            <a:xfrm flipH="1" flipV="1">
              <a:off x="5366219" y="2982495"/>
              <a:ext cx="226475" cy="12582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08" name="Line 78"/>
            <p:cNvSpPr>
              <a:spLocks noChangeShapeType="1"/>
            </p:cNvSpPr>
            <p:nvPr/>
          </p:nvSpPr>
          <p:spPr bwMode="auto">
            <a:xfrm flipH="1" flipV="1">
              <a:off x="5121442" y="1886719"/>
              <a:ext cx="244777" cy="1095777"/>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09" name="Rectangle 80"/>
            <p:cNvSpPr>
              <a:spLocks noChangeArrowheads="1"/>
            </p:cNvSpPr>
            <p:nvPr/>
          </p:nvSpPr>
          <p:spPr bwMode="auto">
            <a:xfrm>
              <a:off x="5126017" y="1790638"/>
              <a:ext cx="61766"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0" name="Rectangle 81"/>
            <p:cNvSpPr>
              <a:spLocks noChangeArrowheads="1"/>
            </p:cNvSpPr>
            <p:nvPr/>
          </p:nvSpPr>
          <p:spPr bwMode="auto">
            <a:xfrm>
              <a:off x="5373082" y="1667105"/>
              <a:ext cx="61766"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1" name="Rectangle 82"/>
            <p:cNvSpPr>
              <a:spLocks noChangeArrowheads="1"/>
            </p:cNvSpPr>
            <p:nvPr/>
          </p:nvSpPr>
          <p:spPr bwMode="auto">
            <a:xfrm>
              <a:off x="5597270" y="1877568"/>
              <a:ext cx="61766" cy="59479"/>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2" name="Rectangle 83"/>
            <p:cNvSpPr>
              <a:spLocks noChangeArrowheads="1"/>
            </p:cNvSpPr>
            <p:nvPr/>
          </p:nvSpPr>
          <p:spPr bwMode="auto">
            <a:xfrm>
              <a:off x="5835184" y="2005675"/>
              <a:ext cx="59479"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3" name="Rectangle 84"/>
            <p:cNvSpPr>
              <a:spLocks noChangeArrowheads="1"/>
            </p:cNvSpPr>
            <p:nvPr/>
          </p:nvSpPr>
          <p:spPr bwMode="auto">
            <a:xfrm>
              <a:off x="6082249" y="2060578"/>
              <a:ext cx="59479"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4" name="Rectangle 85"/>
            <p:cNvSpPr>
              <a:spLocks noChangeArrowheads="1"/>
            </p:cNvSpPr>
            <p:nvPr/>
          </p:nvSpPr>
          <p:spPr bwMode="auto">
            <a:xfrm>
              <a:off x="6317875" y="1937046"/>
              <a:ext cx="61766"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5" name="Rectangle 86"/>
            <p:cNvSpPr>
              <a:spLocks noChangeArrowheads="1"/>
            </p:cNvSpPr>
            <p:nvPr/>
          </p:nvSpPr>
          <p:spPr bwMode="auto">
            <a:xfrm>
              <a:off x="6553502" y="1937046"/>
              <a:ext cx="61766"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6" name="Rectangle 87"/>
            <p:cNvSpPr>
              <a:spLocks noChangeArrowheads="1"/>
            </p:cNvSpPr>
            <p:nvPr/>
          </p:nvSpPr>
          <p:spPr bwMode="auto">
            <a:xfrm>
              <a:off x="6793703" y="1943909"/>
              <a:ext cx="59479"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7" name="Rectangle 88"/>
            <p:cNvSpPr>
              <a:spLocks noChangeArrowheads="1"/>
            </p:cNvSpPr>
            <p:nvPr/>
          </p:nvSpPr>
          <p:spPr bwMode="auto">
            <a:xfrm>
              <a:off x="7027042" y="1937046"/>
              <a:ext cx="59479"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8" name="Rectangle 89"/>
            <p:cNvSpPr>
              <a:spLocks noChangeArrowheads="1"/>
            </p:cNvSpPr>
            <p:nvPr/>
          </p:nvSpPr>
          <p:spPr bwMode="auto">
            <a:xfrm>
              <a:off x="7269531" y="1937046"/>
              <a:ext cx="59479"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19" name="Rectangle 90"/>
            <p:cNvSpPr>
              <a:spLocks noChangeArrowheads="1"/>
            </p:cNvSpPr>
            <p:nvPr/>
          </p:nvSpPr>
          <p:spPr bwMode="auto">
            <a:xfrm>
              <a:off x="7516596" y="2067441"/>
              <a:ext cx="59479" cy="59479"/>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20" name="Rectangle 91"/>
            <p:cNvSpPr>
              <a:spLocks noChangeArrowheads="1"/>
            </p:cNvSpPr>
            <p:nvPr/>
          </p:nvSpPr>
          <p:spPr bwMode="auto">
            <a:xfrm>
              <a:off x="7752223" y="2060578"/>
              <a:ext cx="59479" cy="59479"/>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21" name="Rectangle 92"/>
            <p:cNvSpPr>
              <a:spLocks noChangeArrowheads="1"/>
            </p:cNvSpPr>
            <p:nvPr/>
          </p:nvSpPr>
          <p:spPr bwMode="auto">
            <a:xfrm>
              <a:off x="7994712" y="2136071"/>
              <a:ext cx="59479" cy="59479"/>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22" name="Rectangle 93"/>
            <p:cNvSpPr>
              <a:spLocks noChangeArrowheads="1"/>
            </p:cNvSpPr>
            <p:nvPr/>
          </p:nvSpPr>
          <p:spPr bwMode="auto">
            <a:xfrm>
              <a:off x="8223476" y="2133783"/>
              <a:ext cx="61766" cy="6176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223" name="Line 94"/>
            <p:cNvSpPr>
              <a:spLocks noChangeShapeType="1"/>
            </p:cNvSpPr>
            <p:nvPr/>
          </p:nvSpPr>
          <p:spPr bwMode="auto">
            <a:xfrm flipH="1">
              <a:off x="8024451" y="2165810"/>
              <a:ext cx="228764"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24" name="Line 95"/>
            <p:cNvSpPr>
              <a:spLocks noChangeShapeType="1"/>
            </p:cNvSpPr>
            <p:nvPr/>
          </p:nvSpPr>
          <p:spPr bwMode="auto">
            <a:xfrm flipH="1" flipV="1">
              <a:off x="7781962" y="2090318"/>
              <a:ext cx="242489" cy="75492"/>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25" name="Line 96"/>
            <p:cNvSpPr>
              <a:spLocks noChangeShapeType="1"/>
            </p:cNvSpPr>
            <p:nvPr/>
          </p:nvSpPr>
          <p:spPr bwMode="auto">
            <a:xfrm flipH="1">
              <a:off x="7546336" y="2090318"/>
              <a:ext cx="235627" cy="6863"/>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26" name="Line 97"/>
            <p:cNvSpPr>
              <a:spLocks noChangeShapeType="1"/>
            </p:cNvSpPr>
            <p:nvPr/>
          </p:nvSpPr>
          <p:spPr bwMode="auto">
            <a:xfrm flipH="1" flipV="1">
              <a:off x="7299271" y="1966786"/>
              <a:ext cx="247065" cy="130396"/>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27" name="Line 98"/>
            <p:cNvSpPr>
              <a:spLocks noChangeShapeType="1"/>
            </p:cNvSpPr>
            <p:nvPr/>
          </p:nvSpPr>
          <p:spPr bwMode="auto">
            <a:xfrm flipH="1">
              <a:off x="7056782" y="1966786"/>
              <a:ext cx="242489"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28" name="Line 99"/>
            <p:cNvSpPr>
              <a:spLocks noChangeShapeType="1"/>
            </p:cNvSpPr>
            <p:nvPr/>
          </p:nvSpPr>
          <p:spPr bwMode="auto">
            <a:xfrm flipH="1">
              <a:off x="6823442" y="1966786"/>
              <a:ext cx="233339" cy="6863"/>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29" name="Line 100"/>
            <p:cNvSpPr>
              <a:spLocks noChangeShapeType="1"/>
            </p:cNvSpPr>
            <p:nvPr/>
          </p:nvSpPr>
          <p:spPr bwMode="auto">
            <a:xfrm flipH="1" flipV="1">
              <a:off x="6583241" y="1969073"/>
              <a:ext cx="240202" cy="4576"/>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0" name="Line 101"/>
            <p:cNvSpPr>
              <a:spLocks noChangeShapeType="1"/>
            </p:cNvSpPr>
            <p:nvPr/>
          </p:nvSpPr>
          <p:spPr bwMode="auto">
            <a:xfrm flipH="1">
              <a:off x="6349902" y="1969073"/>
              <a:ext cx="233339"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1" name="Line 102"/>
            <p:cNvSpPr>
              <a:spLocks noChangeShapeType="1"/>
            </p:cNvSpPr>
            <p:nvPr/>
          </p:nvSpPr>
          <p:spPr bwMode="auto">
            <a:xfrm flipH="1">
              <a:off x="6111988" y="1969073"/>
              <a:ext cx="237914" cy="121245"/>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2" name="Line 103"/>
            <p:cNvSpPr>
              <a:spLocks noChangeShapeType="1"/>
            </p:cNvSpPr>
            <p:nvPr/>
          </p:nvSpPr>
          <p:spPr bwMode="auto">
            <a:xfrm flipH="1" flipV="1">
              <a:off x="5864923" y="2035414"/>
              <a:ext cx="247065" cy="54903"/>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3" name="Line 104"/>
            <p:cNvSpPr>
              <a:spLocks noChangeShapeType="1"/>
            </p:cNvSpPr>
            <p:nvPr/>
          </p:nvSpPr>
          <p:spPr bwMode="auto">
            <a:xfrm flipH="1" flipV="1">
              <a:off x="5627010" y="1907307"/>
              <a:ext cx="237914" cy="128107"/>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4" name="Line 105"/>
            <p:cNvSpPr>
              <a:spLocks noChangeShapeType="1"/>
            </p:cNvSpPr>
            <p:nvPr/>
          </p:nvSpPr>
          <p:spPr bwMode="auto">
            <a:xfrm flipH="1" flipV="1">
              <a:off x="5400533" y="1699133"/>
              <a:ext cx="226475" cy="208174"/>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5" name="Line 106"/>
            <p:cNvSpPr>
              <a:spLocks noChangeShapeType="1"/>
            </p:cNvSpPr>
            <p:nvPr/>
          </p:nvSpPr>
          <p:spPr bwMode="auto">
            <a:xfrm flipH="1">
              <a:off x="5158044" y="1692269"/>
              <a:ext cx="242489" cy="130396"/>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6" name="Line 128"/>
            <p:cNvSpPr>
              <a:spLocks noChangeShapeType="1"/>
            </p:cNvSpPr>
            <p:nvPr/>
          </p:nvSpPr>
          <p:spPr bwMode="auto">
            <a:xfrm>
              <a:off x="5041375" y="2863539"/>
              <a:ext cx="137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7" name="Line 129"/>
            <p:cNvSpPr>
              <a:spLocks noChangeShapeType="1"/>
            </p:cNvSpPr>
            <p:nvPr/>
          </p:nvSpPr>
          <p:spPr bwMode="auto">
            <a:xfrm>
              <a:off x="506882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8" name="Line 130"/>
            <p:cNvSpPr>
              <a:spLocks noChangeShapeType="1"/>
            </p:cNvSpPr>
            <p:nvPr/>
          </p:nvSpPr>
          <p:spPr bwMode="auto">
            <a:xfrm>
              <a:off x="510542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39" name="Line 131"/>
            <p:cNvSpPr>
              <a:spLocks noChangeShapeType="1"/>
            </p:cNvSpPr>
            <p:nvPr/>
          </p:nvSpPr>
          <p:spPr bwMode="auto">
            <a:xfrm>
              <a:off x="514203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0" name="Line 132"/>
            <p:cNvSpPr>
              <a:spLocks noChangeShapeType="1"/>
            </p:cNvSpPr>
            <p:nvPr/>
          </p:nvSpPr>
          <p:spPr bwMode="auto">
            <a:xfrm>
              <a:off x="517863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1" name="Line 133"/>
            <p:cNvSpPr>
              <a:spLocks noChangeShapeType="1"/>
            </p:cNvSpPr>
            <p:nvPr/>
          </p:nvSpPr>
          <p:spPr bwMode="auto">
            <a:xfrm>
              <a:off x="521523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2" name="Line 134"/>
            <p:cNvSpPr>
              <a:spLocks noChangeShapeType="1"/>
            </p:cNvSpPr>
            <p:nvPr/>
          </p:nvSpPr>
          <p:spPr bwMode="auto">
            <a:xfrm>
              <a:off x="525183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3" name="Line 135"/>
            <p:cNvSpPr>
              <a:spLocks noChangeShapeType="1"/>
            </p:cNvSpPr>
            <p:nvPr/>
          </p:nvSpPr>
          <p:spPr bwMode="auto">
            <a:xfrm>
              <a:off x="528844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4" name="Line 136"/>
            <p:cNvSpPr>
              <a:spLocks noChangeShapeType="1"/>
            </p:cNvSpPr>
            <p:nvPr/>
          </p:nvSpPr>
          <p:spPr bwMode="auto">
            <a:xfrm>
              <a:off x="532504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5" name="Line 137"/>
            <p:cNvSpPr>
              <a:spLocks noChangeShapeType="1"/>
            </p:cNvSpPr>
            <p:nvPr/>
          </p:nvSpPr>
          <p:spPr bwMode="auto">
            <a:xfrm>
              <a:off x="536164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6" name="Line 138"/>
            <p:cNvSpPr>
              <a:spLocks noChangeShapeType="1"/>
            </p:cNvSpPr>
            <p:nvPr/>
          </p:nvSpPr>
          <p:spPr bwMode="auto">
            <a:xfrm>
              <a:off x="539824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7" name="Line 139"/>
            <p:cNvSpPr>
              <a:spLocks noChangeShapeType="1"/>
            </p:cNvSpPr>
            <p:nvPr/>
          </p:nvSpPr>
          <p:spPr bwMode="auto">
            <a:xfrm>
              <a:off x="543484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8" name="Line 140"/>
            <p:cNvSpPr>
              <a:spLocks noChangeShapeType="1"/>
            </p:cNvSpPr>
            <p:nvPr/>
          </p:nvSpPr>
          <p:spPr bwMode="auto">
            <a:xfrm>
              <a:off x="547145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49" name="Line 141"/>
            <p:cNvSpPr>
              <a:spLocks noChangeShapeType="1"/>
            </p:cNvSpPr>
            <p:nvPr/>
          </p:nvSpPr>
          <p:spPr bwMode="auto">
            <a:xfrm>
              <a:off x="550805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0" name="Line 142"/>
            <p:cNvSpPr>
              <a:spLocks noChangeShapeType="1"/>
            </p:cNvSpPr>
            <p:nvPr/>
          </p:nvSpPr>
          <p:spPr bwMode="auto">
            <a:xfrm>
              <a:off x="554465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1" name="Line 143"/>
            <p:cNvSpPr>
              <a:spLocks noChangeShapeType="1"/>
            </p:cNvSpPr>
            <p:nvPr/>
          </p:nvSpPr>
          <p:spPr bwMode="auto">
            <a:xfrm>
              <a:off x="558125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2" name="Line 144"/>
            <p:cNvSpPr>
              <a:spLocks noChangeShapeType="1"/>
            </p:cNvSpPr>
            <p:nvPr/>
          </p:nvSpPr>
          <p:spPr bwMode="auto">
            <a:xfrm>
              <a:off x="561785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3" name="Line 145"/>
            <p:cNvSpPr>
              <a:spLocks noChangeShapeType="1"/>
            </p:cNvSpPr>
            <p:nvPr/>
          </p:nvSpPr>
          <p:spPr bwMode="auto">
            <a:xfrm>
              <a:off x="565446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4" name="Line 146"/>
            <p:cNvSpPr>
              <a:spLocks noChangeShapeType="1"/>
            </p:cNvSpPr>
            <p:nvPr/>
          </p:nvSpPr>
          <p:spPr bwMode="auto">
            <a:xfrm>
              <a:off x="569106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5" name="Line 147"/>
            <p:cNvSpPr>
              <a:spLocks noChangeShapeType="1"/>
            </p:cNvSpPr>
            <p:nvPr/>
          </p:nvSpPr>
          <p:spPr bwMode="auto">
            <a:xfrm>
              <a:off x="572766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6" name="Line 148"/>
            <p:cNvSpPr>
              <a:spLocks noChangeShapeType="1"/>
            </p:cNvSpPr>
            <p:nvPr/>
          </p:nvSpPr>
          <p:spPr bwMode="auto">
            <a:xfrm>
              <a:off x="576426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7" name="Line 149"/>
            <p:cNvSpPr>
              <a:spLocks noChangeShapeType="1"/>
            </p:cNvSpPr>
            <p:nvPr/>
          </p:nvSpPr>
          <p:spPr bwMode="auto">
            <a:xfrm>
              <a:off x="580086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8" name="Line 150"/>
            <p:cNvSpPr>
              <a:spLocks noChangeShapeType="1"/>
            </p:cNvSpPr>
            <p:nvPr/>
          </p:nvSpPr>
          <p:spPr bwMode="auto">
            <a:xfrm>
              <a:off x="583747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59" name="Line 151"/>
            <p:cNvSpPr>
              <a:spLocks noChangeShapeType="1"/>
            </p:cNvSpPr>
            <p:nvPr/>
          </p:nvSpPr>
          <p:spPr bwMode="auto">
            <a:xfrm>
              <a:off x="587407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0" name="Line 152"/>
            <p:cNvSpPr>
              <a:spLocks noChangeShapeType="1"/>
            </p:cNvSpPr>
            <p:nvPr/>
          </p:nvSpPr>
          <p:spPr bwMode="auto">
            <a:xfrm>
              <a:off x="591067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1" name="Line 153"/>
            <p:cNvSpPr>
              <a:spLocks noChangeShapeType="1"/>
            </p:cNvSpPr>
            <p:nvPr/>
          </p:nvSpPr>
          <p:spPr bwMode="auto">
            <a:xfrm>
              <a:off x="594727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2" name="Line 154"/>
            <p:cNvSpPr>
              <a:spLocks noChangeShapeType="1"/>
            </p:cNvSpPr>
            <p:nvPr/>
          </p:nvSpPr>
          <p:spPr bwMode="auto">
            <a:xfrm>
              <a:off x="598388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3" name="Line 155"/>
            <p:cNvSpPr>
              <a:spLocks noChangeShapeType="1"/>
            </p:cNvSpPr>
            <p:nvPr/>
          </p:nvSpPr>
          <p:spPr bwMode="auto">
            <a:xfrm>
              <a:off x="602048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4" name="Line 156"/>
            <p:cNvSpPr>
              <a:spLocks noChangeShapeType="1"/>
            </p:cNvSpPr>
            <p:nvPr/>
          </p:nvSpPr>
          <p:spPr bwMode="auto">
            <a:xfrm>
              <a:off x="605708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5" name="Line 157"/>
            <p:cNvSpPr>
              <a:spLocks noChangeShapeType="1"/>
            </p:cNvSpPr>
            <p:nvPr/>
          </p:nvSpPr>
          <p:spPr bwMode="auto">
            <a:xfrm>
              <a:off x="609368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6" name="Line 158"/>
            <p:cNvSpPr>
              <a:spLocks noChangeShapeType="1"/>
            </p:cNvSpPr>
            <p:nvPr/>
          </p:nvSpPr>
          <p:spPr bwMode="auto">
            <a:xfrm>
              <a:off x="613028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7" name="Line 159"/>
            <p:cNvSpPr>
              <a:spLocks noChangeShapeType="1"/>
            </p:cNvSpPr>
            <p:nvPr/>
          </p:nvSpPr>
          <p:spPr bwMode="auto">
            <a:xfrm>
              <a:off x="616689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8" name="Line 160"/>
            <p:cNvSpPr>
              <a:spLocks noChangeShapeType="1"/>
            </p:cNvSpPr>
            <p:nvPr/>
          </p:nvSpPr>
          <p:spPr bwMode="auto">
            <a:xfrm>
              <a:off x="620349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69" name="Line 161"/>
            <p:cNvSpPr>
              <a:spLocks noChangeShapeType="1"/>
            </p:cNvSpPr>
            <p:nvPr/>
          </p:nvSpPr>
          <p:spPr bwMode="auto">
            <a:xfrm>
              <a:off x="624009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0" name="Line 162"/>
            <p:cNvSpPr>
              <a:spLocks noChangeShapeType="1"/>
            </p:cNvSpPr>
            <p:nvPr/>
          </p:nvSpPr>
          <p:spPr bwMode="auto">
            <a:xfrm>
              <a:off x="627669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1" name="Line 163"/>
            <p:cNvSpPr>
              <a:spLocks noChangeShapeType="1"/>
            </p:cNvSpPr>
            <p:nvPr/>
          </p:nvSpPr>
          <p:spPr bwMode="auto">
            <a:xfrm>
              <a:off x="631330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2" name="Line 164"/>
            <p:cNvSpPr>
              <a:spLocks noChangeShapeType="1"/>
            </p:cNvSpPr>
            <p:nvPr/>
          </p:nvSpPr>
          <p:spPr bwMode="auto">
            <a:xfrm>
              <a:off x="634990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3" name="Line 165"/>
            <p:cNvSpPr>
              <a:spLocks noChangeShapeType="1"/>
            </p:cNvSpPr>
            <p:nvPr/>
          </p:nvSpPr>
          <p:spPr bwMode="auto">
            <a:xfrm>
              <a:off x="638650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4" name="Line 166"/>
            <p:cNvSpPr>
              <a:spLocks noChangeShapeType="1"/>
            </p:cNvSpPr>
            <p:nvPr/>
          </p:nvSpPr>
          <p:spPr bwMode="auto">
            <a:xfrm>
              <a:off x="642310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5" name="Line 167"/>
            <p:cNvSpPr>
              <a:spLocks noChangeShapeType="1"/>
            </p:cNvSpPr>
            <p:nvPr/>
          </p:nvSpPr>
          <p:spPr bwMode="auto">
            <a:xfrm>
              <a:off x="645970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6" name="Line 168"/>
            <p:cNvSpPr>
              <a:spLocks noChangeShapeType="1"/>
            </p:cNvSpPr>
            <p:nvPr/>
          </p:nvSpPr>
          <p:spPr bwMode="auto">
            <a:xfrm>
              <a:off x="649631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7" name="Line 169"/>
            <p:cNvSpPr>
              <a:spLocks noChangeShapeType="1"/>
            </p:cNvSpPr>
            <p:nvPr/>
          </p:nvSpPr>
          <p:spPr bwMode="auto">
            <a:xfrm>
              <a:off x="653291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8" name="Line 170"/>
            <p:cNvSpPr>
              <a:spLocks noChangeShapeType="1"/>
            </p:cNvSpPr>
            <p:nvPr/>
          </p:nvSpPr>
          <p:spPr bwMode="auto">
            <a:xfrm>
              <a:off x="656951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79" name="Line 171"/>
            <p:cNvSpPr>
              <a:spLocks noChangeShapeType="1"/>
            </p:cNvSpPr>
            <p:nvPr/>
          </p:nvSpPr>
          <p:spPr bwMode="auto">
            <a:xfrm>
              <a:off x="660611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0" name="Line 172"/>
            <p:cNvSpPr>
              <a:spLocks noChangeShapeType="1"/>
            </p:cNvSpPr>
            <p:nvPr/>
          </p:nvSpPr>
          <p:spPr bwMode="auto">
            <a:xfrm>
              <a:off x="664271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1" name="Line 173"/>
            <p:cNvSpPr>
              <a:spLocks noChangeShapeType="1"/>
            </p:cNvSpPr>
            <p:nvPr/>
          </p:nvSpPr>
          <p:spPr bwMode="auto">
            <a:xfrm>
              <a:off x="667932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2" name="Line 174"/>
            <p:cNvSpPr>
              <a:spLocks noChangeShapeType="1"/>
            </p:cNvSpPr>
            <p:nvPr/>
          </p:nvSpPr>
          <p:spPr bwMode="auto">
            <a:xfrm>
              <a:off x="671592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3" name="Line 175"/>
            <p:cNvSpPr>
              <a:spLocks noChangeShapeType="1"/>
            </p:cNvSpPr>
            <p:nvPr/>
          </p:nvSpPr>
          <p:spPr bwMode="auto">
            <a:xfrm>
              <a:off x="675252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4" name="Line 176"/>
            <p:cNvSpPr>
              <a:spLocks noChangeShapeType="1"/>
            </p:cNvSpPr>
            <p:nvPr/>
          </p:nvSpPr>
          <p:spPr bwMode="auto">
            <a:xfrm>
              <a:off x="678912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5" name="Line 177"/>
            <p:cNvSpPr>
              <a:spLocks noChangeShapeType="1"/>
            </p:cNvSpPr>
            <p:nvPr/>
          </p:nvSpPr>
          <p:spPr bwMode="auto">
            <a:xfrm>
              <a:off x="682573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6" name="Line 178"/>
            <p:cNvSpPr>
              <a:spLocks noChangeShapeType="1"/>
            </p:cNvSpPr>
            <p:nvPr/>
          </p:nvSpPr>
          <p:spPr bwMode="auto">
            <a:xfrm>
              <a:off x="686233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7" name="Line 179"/>
            <p:cNvSpPr>
              <a:spLocks noChangeShapeType="1"/>
            </p:cNvSpPr>
            <p:nvPr/>
          </p:nvSpPr>
          <p:spPr bwMode="auto">
            <a:xfrm>
              <a:off x="689893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8" name="Line 180"/>
            <p:cNvSpPr>
              <a:spLocks noChangeShapeType="1"/>
            </p:cNvSpPr>
            <p:nvPr/>
          </p:nvSpPr>
          <p:spPr bwMode="auto">
            <a:xfrm>
              <a:off x="693553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89" name="Line 181"/>
            <p:cNvSpPr>
              <a:spLocks noChangeShapeType="1"/>
            </p:cNvSpPr>
            <p:nvPr/>
          </p:nvSpPr>
          <p:spPr bwMode="auto">
            <a:xfrm>
              <a:off x="697213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0" name="Line 182"/>
            <p:cNvSpPr>
              <a:spLocks noChangeShapeType="1"/>
            </p:cNvSpPr>
            <p:nvPr/>
          </p:nvSpPr>
          <p:spPr bwMode="auto">
            <a:xfrm>
              <a:off x="700874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1" name="Line 183"/>
            <p:cNvSpPr>
              <a:spLocks noChangeShapeType="1"/>
            </p:cNvSpPr>
            <p:nvPr/>
          </p:nvSpPr>
          <p:spPr bwMode="auto">
            <a:xfrm>
              <a:off x="704534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2" name="Line 184"/>
            <p:cNvSpPr>
              <a:spLocks noChangeShapeType="1"/>
            </p:cNvSpPr>
            <p:nvPr/>
          </p:nvSpPr>
          <p:spPr bwMode="auto">
            <a:xfrm>
              <a:off x="708194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3" name="Line 185"/>
            <p:cNvSpPr>
              <a:spLocks noChangeShapeType="1"/>
            </p:cNvSpPr>
            <p:nvPr/>
          </p:nvSpPr>
          <p:spPr bwMode="auto">
            <a:xfrm>
              <a:off x="711854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4" name="Line 186"/>
            <p:cNvSpPr>
              <a:spLocks noChangeShapeType="1"/>
            </p:cNvSpPr>
            <p:nvPr/>
          </p:nvSpPr>
          <p:spPr bwMode="auto">
            <a:xfrm>
              <a:off x="715515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5" name="Line 187"/>
            <p:cNvSpPr>
              <a:spLocks noChangeShapeType="1"/>
            </p:cNvSpPr>
            <p:nvPr/>
          </p:nvSpPr>
          <p:spPr bwMode="auto">
            <a:xfrm>
              <a:off x="719175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6" name="Line 188"/>
            <p:cNvSpPr>
              <a:spLocks noChangeShapeType="1"/>
            </p:cNvSpPr>
            <p:nvPr/>
          </p:nvSpPr>
          <p:spPr bwMode="auto">
            <a:xfrm>
              <a:off x="722835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7" name="Line 189"/>
            <p:cNvSpPr>
              <a:spLocks noChangeShapeType="1"/>
            </p:cNvSpPr>
            <p:nvPr/>
          </p:nvSpPr>
          <p:spPr bwMode="auto">
            <a:xfrm>
              <a:off x="726495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8" name="Line 190"/>
            <p:cNvSpPr>
              <a:spLocks noChangeShapeType="1"/>
            </p:cNvSpPr>
            <p:nvPr/>
          </p:nvSpPr>
          <p:spPr bwMode="auto">
            <a:xfrm>
              <a:off x="730155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299" name="Line 191"/>
            <p:cNvSpPr>
              <a:spLocks noChangeShapeType="1"/>
            </p:cNvSpPr>
            <p:nvPr/>
          </p:nvSpPr>
          <p:spPr bwMode="auto">
            <a:xfrm>
              <a:off x="733816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0" name="Line 192"/>
            <p:cNvSpPr>
              <a:spLocks noChangeShapeType="1"/>
            </p:cNvSpPr>
            <p:nvPr/>
          </p:nvSpPr>
          <p:spPr bwMode="auto">
            <a:xfrm>
              <a:off x="737476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1" name="Line 193"/>
            <p:cNvSpPr>
              <a:spLocks noChangeShapeType="1"/>
            </p:cNvSpPr>
            <p:nvPr/>
          </p:nvSpPr>
          <p:spPr bwMode="auto">
            <a:xfrm>
              <a:off x="741136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2" name="Line 194"/>
            <p:cNvSpPr>
              <a:spLocks noChangeShapeType="1"/>
            </p:cNvSpPr>
            <p:nvPr/>
          </p:nvSpPr>
          <p:spPr bwMode="auto">
            <a:xfrm>
              <a:off x="744796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3" name="Line 195"/>
            <p:cNvSpPr>
              <a:spLocks noChangeShapeType="1"/>
            </p:cNvSpPr>
            <p:nvPr/>
          </p:nvSpPr>
          <p:spPr bwMode="auto">
            <a:xfrm>
              <a:off x="748457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4" name="Line 196"/>
            <p:cNvSpPr>
              <a:spLocks noChangeShapeType="1"/>
            </p:cNvSpPr>
            <p:nvPr/>
          </p:nvSpPr>
          <p:spPr bwMode="auto">
            <a:xfrm>
              <a:off x="752117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5" name="Line 197"/>
            <p:cNvSpPr>
              <a:spLocks noChangeShapeType="1"/>
            </p:cNvSpPr>
            <p:nvPr/>
          </p:nvSpPr>
          <p:spPr bwMode="auto">
            <a:xfrm>
              <a:off x="755777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6" name="Line 198"/>
            <p:cNvSpPr>
              <a:spLocks noChangeShapeType="1"/>
            </p:cNvSpPr>
            <p:nvPr/>
          </p:nvSpPr>
          <p:spPr bwMode="auto">
            <a:xfrm>
              <a:off x="759437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7" name="Line 199"/>
            <p:cNvSpPr>
              <a:spLocks noChangeShapeType="1"/>
            </p:cNvSpPr>
            <p:nvPr/>
          </p:nvSpPr>
          <p:spPr bwMode="auto">
            <a:xfrm>
              <a:off x="763097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8" name="Line 200"/>
            <p:cNvSpPr>
              <a:spLocks noChangeShapeType="1"/>
            </p:cNvSpPr>
            <p:nvPr/>
          </p:nvSpPr>
          <p:spPr bwMode="auto">
            <a:xfrm>
              <a:off x="766758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09" name="Line 201"/>
            <p:cNvSpPr>
              <a:spLocks noChangeShapeType="1"/>
            </p:cNvSpPr>
            <p:nvPr/>
          </p:nvSpPr>
          <p:spPr bwMode="auto">
            <a:xfrm>
              <a:off x="7704182"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0" name="Line 202"/>
            <p:cNvSpPr>
              <a:spLocks noChangeShapeType="1"/>
            </p:cNvSpPr>
            <p:nvPr/>
          </p:nvSpPr>
          <p:spPr bwMode="auto">
            <a:xfrm>
              <a:off x="774078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1" name="Line 203"/>
            <p:cNvSpPr>
              <a:spLocks noChangeShapeType="1"/>
            </p:cNvSpPr>
            <p:nvPr/>
          </p:nvSpPr>
          <p:spPr bwMode="auto">
            <a:xfrm>
              <a:off x="777738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2" name="Line 204"/>
            <p:cNvSpPr>
              <a:spLocks noChangeShapeType="1"/>
            </p:cNvSpPr>
            <p:nvPr/>
          </p:nvSpPr>
          <p:spPr bwMode="auto">
            <a:xfrm>
              <a:off x="781398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3" name="Line 206"/>
            <p:cNvSpPr>
              <a:spLocks noChangeShapeType="1"/>
            </p:cNvSpPr>
            <p:nvPr/>
          </p:nvSpPr>
          <p:spPr bwMode="auto">
            <a:xfrm>
              <a:off x="785059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4" name="Line 207"/>
            <p:cNvSpPr>
              <a:spLocks noChangeShapeType="1"/>
            </p:cNvSpPr>
            <p:nvPr/>
          </p:nvSpPr>
          <p:spPr bwMode="auto">
            <a:xfrm>
              <a:off x="788719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5" name="Line 208"/>
            <p:cNvSpPr>
              <a:spLocks noChangeShapeType="1"/>
            </p:cNvSpPr>
            <p:nvPr/>
          </p:nvSpPr>
          <p:spPr bwMode="auto">
            <a:xfrm>
              <a:off x="792379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6" name="Line 209"/>
            <p:cNvSpPr>
              <a:spLocks noChangeShapeType="1"/>
            </p:cNvSpPr>
            <p:nvPr/>
          </p:nvSpPr>
          <p:spPr bwMode="auto">
            <a:xfrm>
              <a:off x="796039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7" name="Line 210"/>
            <p:cNvSpPr>
              <a:spLocks noChangeShapeType="1"/>
            </p:cNvSpPr>
            <p:nvPr/>
          </p:nvSpPr>
          <p:spPr bwMode="auto">
            <a:xfrm>
              <a:off x="799699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8" name="Line 211"/>
            <p:cNvSpPr>
              <a:spLocks noChangeShapeType="1"/>
            </p:cNvSpPr>
            <p:nvPr/>
          </p:nvSpPr>
          <p:spPr bwMode="auto">
            <a:xfrm>
              <a:off x="8033601"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19" name="Line 212"/>
            <p:cNvSpPr>
              <a:spLocks noChangeShapeType="1"/>
            </p:cNvSpPr>
            <p:nvPr/>
          </p:nvSpPr>
          <p:spPr bwMode="auto">
            <a:xfrm>
              <a:off x="8070204"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0" name="Line 213"/>
            <p:cNvSpPr>
              <a:spLocks noChangeShapeType="1"/>
            </p:cNvSpPr>
            <p:nvPr/>
          </p:nvSpPr>
          <p:spPr bwMode="auto">
            <a:xfrm>
              <a:off x="8106806"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1" name="Line 214"/>
            <p:cNvSpPr>
              <a:spLocks noChangeShapeType="1"/>
            </p:cNvSpPr>
            <p:nvPr/>
          </p:nvSpPr>
          <p:spPr bwMode="auto">
            <a:xfrm>
              <a:off x="8143408"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2" name="Line 215"/>
            <p:cNvSpPr>
              <a:spLocks noChangeShapeType="1"/>
            </p:cNvSpPr>
            <p:nvPr/>
          </p:nvSpPr>
          <p:spPr bwMode="auto">
            <a:xfrm>
              <a:off x="8180010"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3" name="Line 216"/>
            <p:cNvSpPr>
              <a:spLocks noChangeShapeType="1"/>
            </p:cNvSpPr>
            <p:nvPr/>
          </p:nvSpPr>
          <p:spPr bwMode="auto">
            <a:xfrm>
              <a:off x="8216613"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4" name="Line 217"/>
            <p:cNvSpPr>
              <a:spLocks noChangeShapeType="1"/>
            </p:cNvSpPr>
            <p:nvPr/>
          </p:nvSpPr>
          <p:spPr bwMode="auto">
            <a:xfrm>
              <a:off x="8253215"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5" name="Line 218"/>
            <p:cNvSpPr>
              <a:spLocks noChangeShapeType="1"/>
            </p:cNvSpPr>
            <p:nvPr/>
          </p:nvSpPr>
          <p:spPr bwMode="auto">
            <a:xfrm>
              <a:off x="8289817"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6" name="Line 219"/>
            <p:cNvSpPr>
              <a:spLocks noChangeShapeType="1"/>
            </p:cNvSpPr>
            <p:nvPr/>
          </p:nvSpPr>
          <p:spPr bwMode="auto">
            <a:xfrm>
              <a:off x="8326419" y="2863539"/>
              <a:ext cx="274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7" name="Line 220"/>
            <p:cNvSpPr>
              <a:spLocks noChangeShapeType="1"/>
            </p:cNvSpPr>
            <p:nvPr/>
          </p:nvSpPr>
          <p:spPr bwMode="auto">
            <a:xfrm>
              <a:off x="8363021" y="2863539"/>
              <a:ext cx="1372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8" name="Line 447"/>
            <p:cNvSpPr>
              <a:spLocks noChangeShapeType="1"/>
            </p:cNvSpPr>
            <p:nvPr/>
          </p:nvSpPr>
          <p:spPr bwMode="auto">
            <a:xfrm>
              <a:off x="5830609" y="3106028"/>
              <a:ext cx="249352"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29" name="Line 448"/>
            <p:cNvSpPr>
              <a:spLocks noChangeShapeType="1"/>
            </p:cNvSpPr>
            <p:nvPr/>
          </p:nvSpPr>
          <p:spPr bwMode="auto">
            <a:xfrm>
              <a:off x="6313300" y="3106028"/>
              <a:ext cx="23333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0" name="Line 449"/>
            <p:cNvSpPr>
              <a:spLocks noChangeShapeType="1"/>
            </p:cNvSpPr>
            <p:nvPr/>
          </p:nvSpPr>
          <p:spPr bwMode="auto">
            <a:xfrm>
              <a:off x="6546639" y="3106028"/>
              <a:ext cx="24248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1" name="Line 450"/>
            <p:cNvSpPr>
              <a:spLocks noChangeShapeType="1"/>
            </p:cNvSpPr>
            <p:nvPr/>
          </p:nvSpPr>
          <p:spPr bwMode="auto">
            <a:xfrm>
              <a:off x="6789128" y="3106028"/>
              <a:ext cx="231051"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2" name="Line 451"/>
            <p:cNvSpPr>
              <a:spLocks noChangeShapeType="1"/>
            </p:cNvSpPr>
            <p:nvPr/>
          </p:nvSpPr>
          <p:spPr bwMode="auto">
            <a:xfrm>
              <a:off x="7020179" y="3106028"/>
              <a:ext cx="244777"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3" name="Line 452"/>
            <p:cNvSpPr>
              <a:spLocks noChangeShapeType="1"/>
            </p:cNvSpPr>
            <p:nvPr/>
          </p:nvSpPr>
          <p:spPr bwMode="auto">
            <a:xfrm>
              <a:off x="7264956" y="3106028"/>
              <a:ext cx="249352"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4" name="Line 453"/>
            <p:cNvSpPr>
              <a:spLocks noChangeShapeType="1"/>
            </p:cNvSpPr>
            <p:nvPr/>
          </p:nvSpPr>
          <p:spPr bwMode="auto">
            <a:xfrm>
              <a:off x="7514309" y="3106028"/>
              <a:ext cx="231051"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5" name="Line 454"/>
            <p:cNvSpPr>
              <a:spLocks noChangeShapeType="1"/>
            </p:cNvSpPr>
            <p:nvPr/>
          </p:nvSpPr>
          <p:spPr bwMode="auto">
            <a:xfrm>
              <a:off x="7745360" y="3106028"/>
              <a:ext cx="24248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6" name="Line 455"/>
            <p:cNvSpPr>
              <a:spLocks noChangeShapeType="1"/>
            </p:cNvSpPr>
            <p:nvPr/>
          </p:nvSpPr>
          <p:spPr bwMode="auto">
            <a:xfrm>
              <a:off x="7987849" y="3106028"/>
              <a:ext cx="231051"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37" name="Rectangle 224"/>
            <p:cNvSpPr>
              <a:spLocks noChangeArrowheads="1"/>
            </p:cNvSpPr>
            <p:nvPr/>
          </p:nvSpPr>
          <p:spPr bwMode="auto">
            <a:xfrm>
              <a:off x="4828288" y="1355987"/>
              <a:ext cx="170168"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250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38" name="Rectangle 225"/>
            <p:cNvSpPr>
              <a:spLocks noChangeArrowheads="1"/>
            </p:cNvSpPr>
            <p:nvPr/>
          </p:nvSpPr>
          <p:spPr bwMode="auto">
            <a:xfrm>
              <a:off x="4828288" y="1696254"/>
              <a:ext cx="170168"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200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39" name="Rectangle 226"/>
            <p:cNvSpPr>
              <a:spLocks noChangeArrowheads="1"/>
            </p:cNvSpPr>
            <p:nvPr/>
          </p:nvSpPr>
          <p:spPr bwMode="auto">
            <a:xfrm>
              <a:off x="4828288" y="2038744"/>
              <a:ext cx="170168"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150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0" name="Rectangle 227"/>
            <p:cNvSpPr>
              <a:spLocks noChangeArrowheads="1"/>
            </p:cNvSpPr>
            <p:nvPr/>
          </p:nvSpPr>
          <p:spPr bwMode="auto">
            <a:xfrm>
              <a:off x="4828288" y="2379010"/>
              <a:ext cx="170168"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100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1" name="Rectangle 228"/>
            <p:cNvSpPr>
              <a:spLocks noChangeArrowheads="1"/>
            </p:cNvSpPr>
            <p:nvPr/>
          </p:nvSpPr>
          <p:spPr bwMode="auto">
            <a:xfrm>
              <a:off x="4885010" y="2721501"/>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50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2" name="Rectangle 229"/>
            <p:cNvSpPr>
              <a:spLocks noChangeArrowheads="1"/>
            </p:cNvSpPr>
            <p:nvPr/>
          </p:nvSpPr>
          <p:spPr bwMode="auto">
            <a:xfrm>
              <a:off x="4941733" y="3063991"/>
              <a:ext cx="56723"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3" name="Rectangle 230"/>
            <p:cNvSpPr>
              <a:spLocks noChangeArrowheads="1"/>
            </p:cNvSpPr>
            <p:nvPr/>
          </p:nvSpPr>
          <p:spPr bwMode="auto">
            <a:xfrm rot="16200000">
              <a:off x="4112814" y="2188806"/>
              <a:ext cx="125835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B-cell counts (cells/µL)</a:t>
              </a:r>
              <a:endParaRPr kumimoji="0" lang="en-US" altLang="en-US" sz="900" b="1" i="0" u="none" strike="noStrike" cap="none" normalizeH="0" baseline="0" dirty="0">
                <a:ln>
                  <a:noFill/>
                </a:ln>
                <a:solidFill>
                  <a:schemeClr val="tx1"/>
                </a:solidFill>
                <a:effectLst/>
                <a:latin typeface="Arial" panose="020B0604020202020204" pitchFamily="34" charset="0"/>
              </a:endParaRPr>
            </a:p>
          </p:txBody>
        </p:sp>
        <p:sp>
          <p:nvSpPr>
            <p:cNvPr id="344" name="Rectangle 232"/>
            <p:cNvSpPr>
              <a:spLocks noChangeArrowheads="1"/>
            </p:cNvSpPr>
            <p:nvPr/>
          </p:nvSpPr>
          <p:spPr bwMode="auto">
            <a:xfrm>
              <a:off x="4919545" y="3191258"/>
              <a:ext cx="389181"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Baseline</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5" name="Rectangle 233"/>
            <p:cNvSpPr>
              <a:spLocks noChangeArrowheads="1"/>
            </p:cNvSpPr>
            <p:nvPr/>
          </p:nvSpPr>
          <p:spPr bwMode="auto">
            <a:xfrm>
              <a:off x="5343099" y="3191258"/>
              <a:ext cx="56723"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6" name="Rectangle 234"/>
            <p:cNvSpPr>
              <a:spLocks noChangeArrowheads="1"/>
            </p:cNvSpPr>
            <p:nvPr/>
          </p:nvSpPr>
          <p:spPr bwMode="auto">
            <a:xfrm>
              <a:off x="5578839" y="3191258"/>
              <a:ext cx="56723"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7" name="Rectangle 235"/>
            <p:cNvSpPr>
              <a:spLocks noChangeArrowheads="1"/>
            </p:cNvSpPr>
            <p:nvPr/>
          </p:nvSpPr>
          <p:spPr bwMode="auto">
            <a:xfrm>
              <a:off x="5812357" y="3191258"/>
              <a:ext cx="56723"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4</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8" name="Rectangle 236"/>
            <p:cNvSpPr>
              <a:spLocks noChangeArrowheads="1"/>
            </p:cNvSpPr>
            <p:nvPr/>
          </p:nvSpPr>
          <p:spPr bwMode="auto">
            <a:xfrm>
              <a:off x="6015311"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12</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49" name="Rectangle 237"/>
            <p:cNvSpPr>
              <a:spLocks noChangeArrowheads="1"/>
            </p:cNvSpPr>
            <p:nvPr/>
          </p:nvSpPr>
          <p:spPr bwMode="auto">
            <a:xfrm>
              <a:off x="6248828"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24</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0" name="Rectangle 238"/>
            <p:cNvSpPr>
              <a:spLocks noChangeArrowheads="1"/>
            </p:cNvSpPr>
            <p:nvPr/>
          </p:nvSpPr>
          <p:spPr bwMode="auto">
            <a:xfrm>
              <a:off x="6484567"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36</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1" name="Rectangle 239"/>
            <p:cNvSpPr>
              <a:spLocks noChangeArrowheads="1"/>
            </p:cNvSpPr>
            <p:nvPr/>
          </p:nvSpPr>
          <p:spPr bwMode="auto">
            <a:xfrm>
              <a:off x="6720309"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48</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2" name="Rectangle 240"/>
            <p:cNvSpPr>
              <a:spLocks noChangeArrowheads="1"/>
            </p:cNvSpPr>
            <p:nvPr/>
          </p:nvSpPr>
          <p:spPr bwMode="auto">
            <a:xfrm>
              <a:off x="6953824"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60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3" name="Rectangle 241"/>
            <p:cNvSpPr>
              <a:spLocks noChangeArrowheads="1"/>
            </p:cNvSpPr>
            <p:nvPr/>
          </p:nvSpPr>
          <p:spPr bwMode="auto">
            <a:xfrm>
              <a:off x="7189566"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72</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4" name="Rectangle 242"/>
            <p:cNvSpPr>
              <a:spLocks noChangeArrowheads="1"/>
            </p:cNvSpPr>
            <p:nvPr/>
          </p:nvSpPr>
          <p:spPr bwMode="auto">
            <a:xfrm>
              <a:off x="7423081"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84</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5" name="Rectangle 243"/>
            <p:cNvSpPr>
              <a:spLocks noChangeArrowheads="1"/>
            </p:cNvSpPr>
            <p:nvPr/>
          </p:nvSpPr>
          <p:spPr bwMode="auto">
            <a:xfrm>
              <a:off x="7658820" y="3191258"/>
              <a:ext cx="113445"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96</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6" name="Rectangle 244"/>
            <p:cNvSpPr>
              <a:spLocks noChangeArrowheads="1"/>
            </p:cNvSpPr>
            <p:nvPr/>
          </p:nvSpPr>
          <p:spPr bwMode="auto">
            <a:xfrm>
              <a:off x="7870098" y="3191258"/>
              <a:ext cx="170168"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108</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7" name="Rectangle 245"/>
            <p:cNvSpPr>
              <a:spLocks noChangeArrowheads="1"/>
            </p:cNvSpPr>
            <p:nvPr/>
          </p:nvSpPr>
          <p:spPr bwMode="auto">
            <a:xfrm>
              <a:off x="8103614" y="3191258"/>
              <a:ext cx="170168" cy="12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120</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58" name="Rectangle 246"/>
            <p:cNvSpPr>
              <a:spLocks noChangeArrowheads="1"/>
            </p:cNvSpPr>
            <p:nvPr/>
          </p:nvSpPr>
          <p:spPr bwMode="auto">
            <a:xfrm>
              <a:off x="6469001" y="3322973"/>
              <a:ext cx="712184" cy="13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900" b="1" i="0" u="none" strike="noStrike" cap="none" normalizeH="0" baseline="0" dirty="0">
                  <a:ln>
                    <a:noFill/>
                  </a:ln>
                  <a:solidFill>
                    <a:srgbClr val="000000"/>
                  </a:solidFill>
                  <a:effectLst/>
                </a:rPr>
                <a:t>T</a:t>
              </a:r>
              <a:r>
                <a:rPr lang="en-US" altLang="en-US" sz="900" b="1" dirty="0">
                  <a:solidFill>
                    <a:srgbClr val="000000"/>
                  </a:solidFill>
                </a:rPr>
                <a:t>ime (weeks)</a:t>
              </a:r>
              <a:endParaRPr lang="en-US" altLang="en-US" sz="900" b="1" dirty="0"/>
            </a:p>
          </p:txBody>
        </p:sp>
        <p:sp>
          <p:nvSpPr>
            <p:cNvPr id="359" name="Line 300"/>
            <p:cNvSpPr>
              <a:spLocks noChangeShapeType="1"/>
            </p:cNvSpPr>
            <p:nvPr/>
          </p:nvSpPr>
          <p:spPr bwMode="auto">
            <a:xfrm>
              <a:off x="5042577" y="3149864"/>
              <a:ext cx="3329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0" name="Line 330"/>
            <p:cNvSpPr>
              <a:spLocks noChangeShapeType="1"/>
            </p:cNvSpPr>
            <p:nvPr/>
          </p:nvSpPr>
          <p:spPr bwMode="auto">
            <a:xfrm>
              <a:off x="5042577" y="1403877"/>
              <a:ext cx="0" cy="175231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1" name="Line 331"/>
            <p:cNvSpPr>
              <a:spLocks noChangeShapeType="1"/>
            </p:cNvSpPr>
            <p:nvPr/>
          </p:nvSpPr>
          <p:spPr bwMode="auto">
            <a:xfrm flipV="1">
              <a:off x="5138208"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2" name="Line 332"/>
            <p:cNvSpPr>
              <a:spLocks noChangeShapeType="1"/>
            </p:cNvSpPr>
            <p:nvPr/>
          </p:nvSpPr>
          <p:spPr bwMode="auto">
            <a:xfrm flipV="1">
              <a:off x="5371724"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3" name="Line 333"/>
            <p:cNvSpPr>
              <a:spLocks noChangeShapeType="1"/>
            </p:cNvSpPr>
            <p:nvPr/>
          </p:nvSpPr>
          <p:spPr bwMode="auto">
            <a:xfrm flipV="1">
              <a:off x="5605240"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4" name="Line 334"/>
            <p:cNvSpPr>
              <a:spLocks noChangeShapeType="1"/>
            </p:cNvSpPr>
            <p:nvPr/>
          </p:nvSpPr>
          <p:spPr bwMode="auto">
            <a:xfrm flipV="1">
              <a:off x="5838756"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5" name="Line 335"/>
            <p:cNvSpPr>
              <a:spLocks noChangeShapeType="1"/>
            </p:cNvSpPr>
            <p:nvPr/>
          </p:nvSpPr>
          <p:spPr bwMode="auto">
            <a:xfrm flipV="1">
              <a:off x="6076721"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6" name="Line 336"/>
            <p:cNvSpPr>
              <a:spLocks noChangeShapeType="1"/>
            </p:cNvSpPr>
            <p:nvPr/>
          </p:nvSpPr>
          <p:spPr bwMode="auto">
            <a:xfrm flipV="1">
              <a:off x="6308013"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7" name="Line 337"/>
            <p:cNvSpPr>
              <a:spLocks noChangeShapeType="1"/>
            </p:cNvSpPr>
            <p:nvPr/>
          </p:nvSpPr>
          <p:spPr bwMode="auto">
            <a:xfrm flipV="1">
              <a:off x="6541529"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8" name="Line 338"/>
            <p:cNvSpPr>
              <a:spLocks noChangeShapeType="1"/>
            </p:cNvSpPr>
            <p:nvPr/>
          </p:nvSpPr>
          <p:spPr bwMode="auto">
            <a:xfrm flipV="1">
              <a:off x="6775045"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69" name="Line 339"/>
            <p:cNvSpPr>
              <a:spLocks noChangeShapeType="1"/>
            </p:cNvSpPr>
            <p:nvPr/>
          </p:nvSpPr>
          <p:spPr bwMode="auto">
            <a:xfrm flipV="1">
              <a:off x="7015233"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0" name="Line 340"/>
            <p:cNvSpPr>
              <a:spLocks noChangeShapeType="1"/>
            </p:cNvSpPr>
            <p:nvPr/>
          </p:nvSpPr>
          <p:spPr bwMode="auto">
            <a:xfrm flipV="1">
              <a:off x="7246526"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1" name="Line 341"/>
            <p:cNvSpPr>
              <a:spLocks noChangeShapeType="1"/>
            </p:cNvSpPr>
            <p:nvPr/>
          </p:nvSpPr>
          <p:spPr bwMode="auto">
            <a:xfrm flipV="1">
              <a:off x="7482267"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2" name="Line 342"/>
            <p:cNvSpPr>
              <a:spLocks noChangeShapeType="1"/>
            </p:cNvSpPr>
            <p:nvPr/>
          </p:nvSpPr>
          <p:spPr bwMode="auto">
            <a:xfrm flipV="1">
              <a:off x="7715783"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3" name="Line 343"/>
            <p:cNvSpPr>
              <a:spLocks noChangeShapeType="1"/>
            </p:cNvSpPr>
            <p:nvPr/>
          </p:nvSpPr>
          <p:spPr bwMode="auto">
            <a:xfrm flipV="1">
              <a:off x="7955971"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4" name="Line 344"/>
            <p:cNvSpPr>
              <a:spLocks noChangeShapeType="1"/>
            </p:cNvSpPr>
            <p:nvPr/>
          </p:nvSpPr>
          <p:spPr bwMode="auto">
            <a:xfrm flipV="1">
              <a:off x="8189487" y="3149864"/>
              <a:ext cx="0" cy="2668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5" name="Line 345"/>
            <p:cNvSpPr>
              <a:spLocks noChangeShapeType="1"/>
            </p:cNvSpPr>
            <p:nvPr/>
          </p:nvSpPr>
          <p:spPr bwMode="auto">
            <a:xfrm>
              <a:off x="5015890" y="3125401"/>
              <a:ext cx="266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6" name="Line 346"/>
            <p:cNvSpPr>
              <a:spLocks noChangeShapeType="1"/>
            </p:cNvSpPr>
            <p:nvPr/>
          </p:nvSpPr>
          <p:spPr bwMode="auto">
            <a:xfrm>
              <a:off x="5015890" y="2780686"/>
              <a:ext cx="266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7" name="Line 347"/>
            <p:cNvSpPr>
              <a:spLocks noChangeShapeType="1"/>
            </p:cNvSpPr>
            <p:nvPr/>
          </p:nvSpPr>
          <p:spPr bwMode="auto">
            <a:xfrm>
              <a:off x="5015890" y="2440419"/>
              <a:ext cx="266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8" name="Line 348"/>
            <p:cNvSpPr>
              <a:spLocks noChangeShapeType="1"/>
            </p:cNvSpPr>
            <p:nvPr/>
          </p:nvSpPr>
          <p:spPr bwMode="auto">
            <a:xfrm>
              <a:off x="5015890" y="2095705"/>
              <a:ext cx="266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79" name="Line 349"/>
            <p:cNvSpPr>
              <a:spLocks noChangeShapeType="1"/>
            </p:cNvSpPr>
            <p:nvPr/>
          </p:nvSpPr>
          <p:spPr bwMode="auto">
            <a:xfrm>
              <a:off x="5015890" y="1755438"/>
              <a:ext cx="266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80" name="Line 350"/>
            <p:cNvSpPr>
              <a:spLocks noChangeShapeType="1"/>
            </p:cNvSpPr>
            <p:nvPr/>
          </p:nvSpPr>
          <p:spPr bwMode="auto">
            <a:xfrm>
              <a:off x="5015890" y="1410724"/>
              <a:ext cx="266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82" name="Rectangle 221"/>
            <p:cNvSpPr>
              <a:spLocks noChangeArrowheads="1"/>
            </p:cNvSpPr>
            <p:nvPr/>
          </p:nvSpPr>
          <p:spPr bwMode="auto">
            <a:xfrm>
              <a:off x="3392084" y="1482650"/>
              <a:ext cx="9121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Ofatumumab 20 mg</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83" name="Rectangle 222"/>
            <p:cNvSpPr>
              <a:spLocks noChangeArrowheads="1"/>
            </p:cNvSpPr>
            <p:nvPr/>
          </p:nvSpPr>
          <p:spPr bwMode="auto">
            <a:xfrm>
              <a:off x="3397128" y="1638338"/>
              <a:ext cx="93935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800" b="0" i="0" u="none" strike="noStrike" cap="none" normalizeH="0" baseline="0" dirty="0">
                  <a:ln>
                    <a:noFill/>
                  </a:ln>
                  <a:solidFill>
                    <a:srgbClr val="000000"/>
                  </a:solidFill>
                  <a:effectLst/>
                </a:rPr>
                <a:t>T</a:t>
              </a:r>
              <a:r>
                <a:rPr lang="en-US" altLang="en-US" sz="800" dirty="0">
                  <a:solidFill>
                    <a:srgbClr val="000000"/>
                  </a:solidFill>
                </a:rPr>
                <a:t>eriflunomide 14 mg</a:t>
              </a:r>
              <a:endParaRPr lang="en-US" altLang="en-US" sz="800" dirty="0"/>
            </a:p>
          </p:txBody>
        </p:sp>
        <p:sp>
          <p:nvSpPr>
            <p:cNvPr id="384" name="Freeform 298"/>
            <p:cNvSpPr>
              <a:spLocks/>
            </p:cNvSpPr>
            <p:nvPr/>
          </p:nvSpPr>
          <p:spPr bwMode="auto">
            <a:xfrm>
              <a:off x="3229809" y="1525166"/>
              <a:ext cx="54302" cy="54302"/>
            </a:xfrm>
            <a:custGeom>
              <a:avLst/>
              <a:gdLst>
                <a:gd name="T0" fmla="*/ 48 w 48"/>
                <a:gd name="T1" fmla="*/ 24 h 48"/>
                <a:gd name="T2" fmla="*/ 48 w 48"/>
                <a:gd name="T3" fmla="*/ 24 h 48"/>
                <a:gd name="T4" fmla="*/ 46 w 48"/>
                <a:gd name="T5" fmla="*/ 32 h 48"/>
                <a:gd name="T6" fmla="*/ 42 w 48"/>
                <a:gd name="T7" fmla="*/ 40 h 48"/>
                <a:gd name="T8" fmla="*/ 34 w 48"/>
                <a:gd name="T9" fmla="*/ 46 h 48"/>
                <a:gd name="T10" fmla="*/ 24 w 48"/>
                <a:gd name="T11" fmla="*/ 48 h 48"/>
                <a:gd name="T12" fmla="*/ 24 w 48"/>
                <a:gd name="T13" fmla="*/ 48 h 48"/>
                <a:gd name="T14" fmla="*/ 14 w 48"/>
                <a:gd name="T15" fmla="*/ 46 h 48"/>
                <a:gd name="T16" fmla="*/ 8 w 48"/>
                <a:gd name="T17" fmla="*/ 40 h 48"/>
                <a:gd name="T18" fmla="*/ 2 w 48"/>
                <a:gd name="T19" fmla="*/ 32 h 48"/>
                <a:gd name="T20" fmla="*/ 0 w 48"/>
                <a:gd name="T21" fmla="*/ 24 h 48"/>
                <a:gd name="T22" fmla="*/ 0 w 48"/>
                <a:gd name="T23" fmla="*/ 24 h 48"/>
                <a:gd name="T24" fmla="*/ 2 w 48"/>
                <a:gd name="T25" fmla="*/ 14 h 48"/>
                <a:gd name="T26" fmla="*/ 8 w 48"/>
                <a:gd name="T27" fmla="*/ 6 h 48"/>
                <a:gd name="T28" fmla="*/ 14 w 48"/>
                <a:gd name="T29" fmla="*/ 2 h 48"/>
                <a:gd name="T30" fmla="*/ 24 w 48"/>
                <a:gd name="T31" fmla="*/ 0 h 48"/>
                <a:gd name="T32" fmla="*/ 24 w 48"/>
                <a:gd name="T33" fmla="*/ 0 h 48"/>
                <a:gd name="T34" fmla="*/ 34 w 48"/>
                <a:gd name="T35" fmla="*/ 2 h 48"/>
                <a:gd name="T36" fmla="*/ 42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2"/>
                  </a:lnTo>
                  <a:lnTo>
                    <a:pt x="42" y="40"/>
                  </a:lnTo>
                  <a:lnTo>
                    <a:pt x="34" y="46"/>
                  </a:lnTo>
                  <a:lnTo>
                    <a:pt x="24" y="48"/>
                  </a:lnTo>
                  <a:lnTo>
                    <a:pt x="24" y="48"/>
                  </a:lnTo>
                  <a:lnTo>
                    <a:pt x="14" y="46"/>
                  </a:lnTo>
                  <a:lnTo>
                    <a:pt x="8" y="40"/>
                  </a:lnTo>
                  <a:lnTo>
                    <a:pt x="2" y="32"/>
                  </a:lnTo>
                  <a:lnTo>
                    <a:pt x="0" y="24"/>
                  </a:lnTo>
                  <a:lnTo>
                    <a:pt x="0" y="24"/>
                  </a:lnTo>
                  <a:lnTo>
                    <a:pt x="2" y="14"/>
                  </a:lnTo>
                  <a:lnTo>
                    <a:pt x="8" y="6"/>
                  </a:lnTo>
                  <a:lnTo>
                    <a:pt x="14"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85" name="Line 299"/>
            <p:cNvSpPr>
              <a:spLocks noChangeShapeType="1"/>
            </p:cNvSpPr>
            <p:nvPr/>
          </p:nvSpPr>
          <p:spPr bwMode="auto">
            <a:xfrm flipH="1">
              <a:off x="3152941" y="1549767"/>
              <a:ext cx="19910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86" name="Rectangle 328"/>
            <p:cNvSpPr>
              <a:spLocks noChangeArrowheads="1"/>
            </p:cNvSpPr>
            <p:nvPr/>
          </p:nvSpPr>
          <p:spPr bwMode="auto">
            <a:xfrm>
              <a:off x="3225170" y="1670014"/>
              <a:ext cx="61090" cy="61090"/>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sz="800" dirty="0"/>
            </a:p>
          </p:txBody>
        </p:sp>
        <p:sp>
          <p:nvSpPr>
            <p:cNvPr id="387" name="Line 329"/>
            <p:cNvSpPr>
              <a:spLocks noChangeShapeType="1"/>
            </p:cNvSpPr>
            <p:nvPr/>
          </p:nvSpPr>
          <p:spPr bwMode="auto">
            <a:xfrm flipH="1">
              <a:off x="3157292" y="1699428"/>
              <a:ext cx="199109"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89" name="Rectangle 221"/>
            <p:cNvSpPr>
              <a:spLocks noChangeArrowheads="1"/>
            </p:cNvSpPr>
            <p:nvPr/>
          </p:nvSpPr>
          <p:spPr bwMode="auto">
            <a:xfrm>
              <a:off x="7308812" y="1508370"/>
              <a:ext cx="9121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Ofatumumab 20 mg</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90" name="Rectangle 222"/>
            <p:cNvSpPr>
              <a:spLocks noChangeArrowheads="1"/>
            </p:cNvSpPr>
            <p:nvPr/>
          </p:nvSpPr>
          <p:spPr bwMode="auto">
            <a:xfrm>
              <a:off x="7313856" y="1664058"/>
              <a:ext cx="93935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800" b="0" i="0" u="none" strike="noStrike" cap="none" normalizeH="0" baseline="0" dirty="0">
                  <a:ln>
                    <a:noFill/>
                  </a:ln>
                  <a:solidFill>
                    <a:srgbClr val="000000"/>
                  </a:solidFill>
                  <a:effectLst/>
                </a:rPr>
                <a:t>T</a:t>
              </a:r>
              <a:r>
                <a:rPr lang="en-US" altLang="en-US" sz="800" dirty="0">
                  <a:solidFill>
                    <a:srgbClr val="000000"/>
                  </a:solidFill>
                </a:rPr>
                <a:t>eriflunomide 14 mg</a:t>
              </a:r>
              <a:endParaRPr lang="en-US" altLang="en-US" sz="800" dirty="0"/>
            </a:p>
          </p:txBody>
        </p:sp>
        <p:sp>
          <p:nvSpPr>
            <p:cNvPr id="391" name="Freeform 298"/>
            <p:cNvSpPr>
              <a:spLocks/>
            </p:cNvSpPr>
            <p:nvPr/>
          </p:nvSpPr>
          <p:spPr bwMode="auto">
            <a:xfrm>
              <a:off x="7146537" y="1550886"/>
              <a:ext cx="54302" cy="54302"/>
            </a:xfrm>
            <a:custGeom>
              <a:avLst/>
              <a:gdLst>
                <a:gd name="T0" fmla="*/ 48 w 48"/>
                <a:gd name="T1" fmla="*/ 24 h 48"/>
                <a:gd name="T2" fmla="*/ 48 w 48"/>
                <a:gd name="T3" fmla="*/ 24 h 48"/>
                <a:gd name="T4" fmla="*/ 46 w 48"/>
                <a:gd name="T5" fmla="*/ 32 h 48"/>
                <a:gd name="T6" fmla="*/ 42 w 48"/>
                <a:gd name="T7" fmla="*/ 40 h 48"/>
                <a:gd name="T8" fmla="*/ 34 w 48"/>
                <a:gd name="T9" fmla="*/ 46 h 48"/>
                <a:gd name="T10" fmla="*/ 24 w 48"/>
                <a:gd name="T11" fmla="*/ 48 h 48"/>
                <a:gd name="T12" fmla="*/ 24 w 48"/>
                <a:gd name="T13" fmla="*/ 48 h 48"/>
                <a:gd name="T14" fmla="*/ 14 w 48"/>
                <a:gd name="T15" fmla="*/ 46 h 48"/>
                <a:gd name="T16" fmla="*/ 8 w 48"/>
                <a:gd name="T17" fmla="*/ 40 h 48"/>
                <a:gd name="T18" fmla="*/ 2 w 48"/>
                <a:gd name="T19" fmla="*/ 32 h 48"/>
                <a:gd name="T20" fmla="*/ 0 w 48"/>
                <a:gd name="T21" fmla="*/ 24 h 48"/>
                <a:gd name="T22" fmla="*/ 0 w 48"/>
                <a:gd name="T23" fmla="*/ 24 h 48"/>
                <a:gd name="T24" fmla="*/ 2 w 48"/>
                <a:gd name="T25" fmla="*/ 14 h 48"/>
                <a:gd name="T26" fmla="*/ 8 w 48"/>
                <a:gd name="T27" fmla="*/ 6 h 48"/>
                <a:gd name="T28" fmla="*/ 14 w 48"/>
                <a:gd name="T29" fmla="*/ 2 h 48"/>
                <a:gd name="T30" fmla="*/ 24 w 48"/>
                <a:gd name="T31" fmla="*/ 0 h 48"/>
                <a:gd name="T32" fmla="*/ 24 w 48"/>
                <a:gd name="T33" fmla="*/ 0 h 48"/>
                <a:gd name="T34" fmla="*/ 34 w 48"/>
                <a:gd name="T35" fmla="*/ 2 h 48"/>
                <a:gd name="T36" fmla="*/ 42 w 48"/>
                <a:gd name="T37" fmla="*/ 6 h 48"/>
                <a:gd name="T38" fmla="*/ 46 w 48"/>
                <a:gd name="T39" fmla="*/ 1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32"/>
                  </a:lnTo>
                  <a:lnTo>
                    <a:pt x="42" y="40"/>
                  </a:lnTo>
                  <a:lnTo>
                    <a:pt x="34" y="46"/>
                  </a:lnTo>
                  <a:lnTo>
                    <a:pt x="24" y="48"/>
                  </a:lnTo>
                  <a:lnTo>
                    <a:pt x="24" y="48"/>
                  </a:lnTo>
                  <a:lnTo>
                    <a:pt x="14" y="46"/>
                  </a:lnTo>
                  <a:lnTo>
                    <a:pt x="8" y="40"/>
                  </a:lnTo>
                  <a:lnTo>
                    <a:pt x="2" y="32"/>
                  </a:lnTo>
                  <a:lnTo>
                    <a:pt x="0" y="24"/>
                  </a:lnTo>
                  <a:lnTo>
                    <a:pt x="0" y="24"/>
                  </a:lnTo>
                  <a:lnTo>
                    <a:pt x="2" y="14"/>
                  </a:lnTo>
                  <a:lnTo>
                    <a:pt x="8" y="6"/>
                  </a:lnTo>
                  <a:lnTo>
                    <a:pt x="14" y="2"/>
                  </a:lnTo>
                  <a:lnTo>
                    <a:pt x="24" y="0"/>
                  </a:lnTo>
                  <a:lnTo>
                    <a:pt x="24" y="0"/>
                  </a:lnTo>
                  <a:lnTo>
                    <a:pt x="34" y="2"/>
                  </a:lnTo>
                  <a:lnTo>
                    <a:pt x="42" y="6"/>
                  </a:lnTo>
                  <a:lnTo>
                    <a:pt x="46" y="14"/>
                  </a:lnTo>
                  <a:lnTo>
                    <a:pt x="48" y="24"/>
                  </a:lnTo>
                  <a:lnTo>
                    <a:pt x="48" y="24"/>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392" name="Line 299"/>
            <p:cNvSpPr>
              <a:spLocks noChangeShapeType="1"/>
            </p:cNvSpPr>
            <p:nvPr/>
          </p:nvSpPr>
          <p:spPr bwMode="auto">
            <a:xfrm flipH="1">
              <a:off x="7069669" y="1575487"/>
              <a:ext cx="199109"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93" name="Rectangle 328"/>
            <p:cNvSpPr>
              <a:spLocks noChangeArrowheads="1"/>
            </p:cNvSpPr>
            <p:nvPr/>
          </p:nvSpPr>
          <p:spPr bwMode="auto">
            <a:xfrm>
              <a:off x="7141898" y="1695734"/>
              <a:ext cx="61090" cy="6109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sz="800" dirty="0"/>
            </a:p>
          </p:txBody>
        </p:sp>
        <p:sp>
          <p:nvSpPr>
            <p:cNvPr id="394" name="Line 329"/>
            <p:cNvSpPr>
              <a:spLocks noChangeShapeType="1"/>
            </p:cNvSpPr>
            <p:nvPr/>
          </p:nvSpPr>
          <p:spPr bwMode="auto">
            <a:xfrm flipH="1">
              <a:off x="7074020" y="1725148"/>
              <a:ext cx="199109" cy="0"/>
            </a:xfrm>
            <a:prstGeom prst="line">
              <a:avLst/>
            </a:prstGeom>
            <a:noFill/>
            <a:ln w="12700">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p>
          </p:txBody>
        </p:sp>
        <p:sp>
          <p:nvSpPr>
            <p:cNvPr id="395" name="Rectangle 89"/>
            <p:cNvSpPr>
              <a:spLocks noChangeArrowheads="1"/>
            </p:cNvSpPr>
            <p:nvPr/>
          </p:nvSpPr>
          <p:spPr bwMode="auto">
            <a:xfrm>
              <a:off x="822412" y="3422021"/>
              <a:ext cx="597921"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dirty="0">
                  <a:ln>
                    <a:noFill/>
                  </a:ln>
                  <a:solidFill>
                    <a:srgbClr val="000000"/>
                  </a:solidFill>
                  <a:effectLst/>
                  <a:latin typeface="Arial" panose="020B0604020202020204" pitchFamily="34" charset="0"/>
                </a:rPr>
                <a:t>No. of patients at risk</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96" name="Rectangle 87"/>
            <p:cNvSpPr>
              <a:spLocks noChangeArrowheads="1"/>
            </p:cNvSpPr>
            <p:nvPr/>
          </p:nvSpPr>
          <p:spPr bwMode="auto">
            <a:xfrm>
              <a:off x="4685715" y="3407427"/>
              <a:ext cx="52738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dirty="0">
                  <a:ln>
                    <a:noFill/>
                  </a:ln>
                  <a:solidFill>
                    <a:srgbClr val="000000"/>
                  </a:solidFill>
                  <a:effectLst/>
                  <a:latin typeface="Arial" panose="020B0604020202020204" pitchFamily="34" charset="0"/>
                </a:rPr>
                <a:t>No. patients at risk</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nvGrpSpPr>
            <p:cNvPr id="397" name="Group 396"/>
            <p:cNvGrpSpPr/>
            <p:nvPr/>
          </p:nvGrpSpPr>
          <p:grpSpPr>
            <a:xfrm>
              <a:off x="822412" y="3525174"/>
              <a:ext cx="3651836" cy="231766"/>
              <a:chOff x="195108" y="3560558"/>
              <a:chExt cx="3651836" cy="231766"/>
            </a:xfrm>
          </p:grpSpPr>
          <p:sp>
            <p:nvSpPr>
              <p:cNvPr id="398" name="Rectangle 45"/>
              <p:cNvSpPr>
                <a:spLocks noChangeArrowheads="1"/>
              </p:cNvSpPr>
              <p:nvPr/>
            </p:nvSpPr>
            <p:spPr bwMode="auto">
              <a:xfrm>
                <a:off x="707733"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464</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399" name="Rectangle 47"/>
              <p:cNvSpPr>
                <a:spLocks noChangeArrowheads="1"/>
              </p:cNvSpPr>
              <p:nvPr/>
            </p:nvSpPr>
            <p:spPr bwMode="auto">
              <a:xfrm>
                <a:off x="195108" y="3560558"/>
                <a:ext cx="36708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500" dirty="0">
                    <a:solidFill>
                      <a:srgbClr val="0460A9"/>
                    </a:solidFill>
                  </a:rPr>
                  <a:t>Ofatumumab</a:t>
                </a:r>
                <a:endParaRPr kumimoji="0" lang="en-US" altLang="en-US" sz="1200" i="0" u="none" strike="noStrike" cap="none" normalizeH="0" baseline="0" dirty="0">
                  <a:ln>
                    <a:noFill/>
                  </a:ln>
                  <a:solidFill>
                    <a:srgbClr val="0460A9"/>
                  </a:solidFill>
                  <a:effectLst/>
                </a:endParaRPr>
              </a:p>
            </p:txBody>
          </p:sp>
          <p:sp>
            <p:nvSpPr>
              <p:cNvPr id="400" name="Rectangle 48"/>
              <p:cNvSpPr>
                <a:spLocks noChangeArrowheads="1"/>
              </p:cNvSpPr>
              <p:nvPr/>
            </p:nvSpPr>
            <p:spPr bwMode="auto">
              <a:xfrm>
                <a:off x="195108" y="3715380"/>
                <a:ext cx="384721"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500" dirty="0">
                    <a:solidFill>
                      <a:schemeClr val="bg1">
                        <a:lumMod val="50000"/>
                      </a:schemeClr>
                    </a:solidFill>
                  </a:rPr>
                  <a:t>Teriflunomide</a:t>
                </a:r>
                <a:endParaRPr kumimoji="0" lang="en-US" altLang="en-US" sz="1200" i="0" u="none" strike="noStrike" cap="none" normalizeH="0" baseline="0" dirty="0">
                  <a:ln>
                    <a:noFill/>
                  </a:ln>
                  <a:solidFill>
                    <a:schemeClr val="bg1">
                      <a:lumMod val="50000"/>
                    </a:schemeClr>
                  </a:solidFill>
                  <a:effectLst/>
                </a:endParaRPr>
              </a:p>
            </p:txBody>
          </p:sp>
          <p:sp>
            <p:nvSpPr>
              <p:cNvPr id="401" name="Rectangle 49"/>
              <p:cNvSpPr>
                <a:spLocks noChangeArrowheads="1"/>
              </p:cNvSpPr>
              <p:nvPr/>
            </p:nvSpPr>
            <p:spPr bwMode="auto">
              <a:xfrm>
                <a:off x="984219" y="3560558"/>
                <a:ext cx="107505"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439</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2" name="Rectangle 51"/>
              <p:cNvSpPr>
                <a:spLocks noChangeArrowheads="1"/>
              </p:cNvSpPr>
              <p:nvPr/>
            </p:nvSpPr>
            <p:spPr bwMode="auto">
              <a:xfrm>
                <a:off x="1221579"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442</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3" name="Rectangle 53"/>
              <p:cNvSpPr>
                <a:spLocks noChangeArrowheads="1"/>
              </p:cNvSpPr>
              <p:nvPr/>
            </p:nvSpPr>
            <p:spPr bwMode="auto">
              <a:xfrm>
                <a:off x="1438460"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500" dirty="0">
                    <a:solidFill>
                      <a:srgbClr val="0460A9"/>
                    </a:solidFill>
                    <a:latin typeface="Arial" panose="020B0604020202020204" pitchFamily="34" charset="0"/>
                  </a:rPr>
                  <a:t>450</a:t>
                </a:r>
              </a:p>
            </p:txBody>
          </p:sp>
          <p:sp>
            <p:nvSpPr>
              <p:cNvPr id="404" name="Rectangle 55"/>
              <p:cNvSpPr>
                <a:spLocks noChangeArrowheads="1"/>
              </p:cNvSpPr>
              <p:nvPr/>
            </p:nvSpPr>
            <p:spPr bwMode="auto">
              <a:xfrm>
                <a:off x="1676783"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443</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5" name="Rectangle 57"/>
              <p:cNvSpPr>
                <a:spLocks noChangeArrowheads="1"/>
              </p:cNvSpPr>
              <p:nvPr/>
            </p:nvSpPr>
            <p:spPr bwMode="auto">
              <a:xfrm>
                <a:off x="1901716"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429</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6" name="Rectangle 59"/>
              <p:cNvSpPr>
                <a:spLocks noChangeArrowheads="1"/>
              </p:cNvSpPr>
              <p:nvPr/>
            </p:nvSpPr>
            <p:spPr bwMode="auto">
              <a:xfrm>
                <a:off x="2129319"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420</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7" name="Rectangle 61"/>
              <p:cNvSpPr>
                <a:spLocks noChangeArrowheads="1"/>
              </p:cNvSpPr>
              <p:nvPr/>
            </p:nvSpPr>
            <p:spPr bwMode="auto">
              <a:xfrm>
                <a:off x="2363369"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404</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8" name="Rectangle 63"/>
              <p:cNvSpPr>
                <a:spLocks noChangeArrowheads="1"/>
              </p:cNvSpPr>
              <p:nvPr/>
            </p:nvSpPr>
            <p:spPr bwMode="auto">
              <a:xfrm>
                <a:off x="2589881"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398</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09" name="Rectangle 65"/>
              <p:cNvSpPr>
                <a:spLocks noChangeArrowheads="1"/>
              </p:cNvSpPr>
              <p:nvPr/>
            </p:nvSpPr>
            <p:spPr bwMode="auto">
              <a:xfrm>
                <a:off x="2832993"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386</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10" name="Rectangle 61"/>
              <p:cNvSpPr>
                <a:spLocks noChangeArrowheads="1"/>
              </p:cNvSpPr>
              <p:nvPr/>
            </p:nvSpPr>
            <p:spPr bwMode="auto">
              <a:xfrm>
                <a:off x="3088624"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263</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11" name="Rectangle 63"/>
              <p:cNvSpPr>
                <a:spLocks noChangeArrowheads="1"/>
              </p:cNvSpPr>
              <p:nvPr/>
            </p:nvSpPr>
            <p:spPr bwMode="auto">
              <a:xfrm>
                <a:off x="3315136" y="35605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162</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12" name="Rectangle 65"/>
              <p:cNvSpPr>
                <a:spLocks noChangeArrowheads="1"/>
              </p:cNvSpPr>
              <p:nvPr/>
            </p:nvSpPr>
            <p:spPr bwMode="auto">
              <a:xfrm>
                <a:off x="3558248" y="356055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95</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13" name="Rectangle 65"/>
              <p:cNvSpPr>
                <a:spLocks noChangeArrowheads="1"/>
              </p:cNvSpPr>
              <p:nvPr/>
            </p:nvSpPr>
            <p:spPr bwMode="auto">
              <a:xfrm>
                <a:off x="3776400" y="356055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28</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14" name="Rectangle 45"/>
              <p:cNvSpPr>
                <a:spLocks noChangeArrowheads="1"/>
              </p:cNvSpPr>
              <p:nvPr/>
            </p:nvSpPr>
            <p:spPr bwMode="auto">
              <a:xfrm>
                <a:off x="707745"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462</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15" name="Rectangle 49"/>
              <p:cNvSpPr>
                <a:spLocks noChangeArrowheads="1"/>
              </p:cNvSpPr>
              <p:nvPr/>
            </p:nvSpPr>
            <p:spPr bwMode="auto">
              <a:xfrm>
                <a:off x="984231" y="3712958"/>
                <a:ext cx="107505"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443</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16" name="Rectangle 51"/>
              <p:cNvSpPr>
                <a:spLocks noChangeArrowheads="1"/>
              </p:cNvSpPr>
              <p:nvPr/>
            </p:nvSpPr>
            <p:spPr bwMode="auto">
              <a:xfrm>
                <a:off x="1221591"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437</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17" name="Rectangle 53"/>
              <p:cNvSpPr>
                <a:spLocks noChangeArrowheads="1"/>
              </p:cNvSpPr>
              <p:nvPr/>
            </p:nvSpPr>
            <p:spPr bwMode="auto">
              <a:xfrm>
                <a:off x="1438472"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500" dirty="0">
                    <a:solidFill>
                      <a:schemeClr val="bg1">
                        <a:lumMod val="50000"/>
                      </a:schemeClr>
                    </a:solidFill>
                    <a:latin typeface="Arial" panose="020B0604020202020204" pitchFamily="34" charset="0"/>
                  </a:rPr>
                  <a:t>444</a:t>
                </a:r>
              </a:p>
            </p:txBody>
          </p:sp>
          <p:sp>
            <p:nvSpPr>
              <p:cNvPr id="418" name="Rectangle 55"/>
              <p:cNvSpPr>
                <a:spLocks noChangeArrowheads="1"/>
              </p:cNvSpPr>
              <p:nvPr/>
            </p:nvSpPr>
            <p:spPr bwMode="auto">
              <a:xfrm>
                <a:off x="1676795"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439</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19" name="Rectangle 57"/>
              <p:cNvSpPr>
                <a:spLocks noChangeArrowheads="1"/>
              </p:cNvSpPr>
              <p:nvPr/>
            </p:nvSpPr>
            <p:spPr bwMode="auto">
              <a:xfrm>
                <a:off x="1901728"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419</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0" name="Rectangle 59"/>
              <p:cNvSpPr>
                <a:spLocks noChangeArrowheads="1"/>
              </p:cNvSpPr>
              <p:nvPr/>
            </p:nvSpPr>
            <p:spPr bwMode="auto">
              <a:xfrm>
                <a:off x="2129331"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408</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1" name="Rectangle 61"/>
              <p:cNvSpPr>
                <a:spLocks noChangeArrowheads="1"/>
              </p:cNvSpPr>
              <p:nvPr/>
            </p:nvSpPr>
            <p:spPr bwMode="auto">
              <a:xfrm>
                <a:off x="2363381"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394</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2" name="Rectangle 63"/>
              <p:cNvSpPr>
                <a:spLocks noChangeArrowheads="1"/>
              </p:cNvSpPr>
              <p:nvPr/>
            </p:nvSpPr>
            <p:spPr bwMode="auto">
              <a:xfrm>
                <a:off x="2589893"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382</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3" name="Rectangle 65"/>
              <p:cNvSpPr>
                <a:spLocks noChangeArrowheads="1"/>
              </p:cNvSpPr>
              <p:nvPr/>
            </p:nvSpPr>
            <p:spPr bwMode="auto">
              <a:xfrm>
                <a:off x="2833005"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304</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4" name="Rectangle 61"/>
              <p:cNvSpPr>
                <a:spLocks noChangeArrowheads="1"/>
              </p:cNvSpPr>
              <p:nvPr/>
            </p:nvSpPr>
            <p:spPr bwMode="auto">
              <a:xfrm>
                <a:off x="3088636"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195</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5" name="Rectangle 63"/>
              <p:cNvSpPr>
                <a:spLocks noChangeArrowheads="1"/>
              </p:cNvSpPr>
              <p:nvPr/>
            </p:nvSpPr>
            <p:spPr bwMode="auto">
              <a:xfrm>
                <a:off x="3315148" y="371295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121</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6" name="Rectangle 65"/>
              <p:cNvSpPr>
                <a:spLocks noChangeArrowheads="1"/>
              </p:cNvSpPr>
              <p:nvPr/>
            </p:nvSpPr>
            <p:spPr bwMode="auto">
              <a:xfrm>
                <a:off x="3558260" y="371295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67</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27" name="Rectangle 65"/>
              <p:cNvSpPr>
                <a:spLocks noChangeArrowheads="1"/>
              </p:cNvSpPr>
              <p:nvPr/>
            </p:nvSpPr>
            <p:spPr bwMode="auto">
              <a:xfrm>
                <a:off x="3776412" y="371295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16</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grpSp>
        <p:sp>
          <p:nvSpPr>
            <p:cNvPr id="428" name="Rectangle 45"/>
            <p:cNvSpPr>
              <a:spLocks noChangeArrowheads="1"/>
            </p:cNvSpPr>
            <p:nvPr/>
          </p:nvSpPr>
          <p:spPr bwMode="auto">
            <a:xfrm>
              <a:off x="5066897"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480</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29" name="Rectangle 49"/>
            <p:cNvSpPr>
              <a:spLocks noChangeArrowheads="1"/>
            </p:cNvSpPr>
            <p:nvPr/>
          </p:nvSpPr>
          <p:spPr bwMode="auto">
            <a:xfrm>
              <a:off x="5329038" y="3525448"/>
              <a:ext cx="108100"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452</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0" name="Rectangle 51"/>
            <p:cNvSpPr>
              <a:spLocks noChangeArrowheads="1"/>
            </p:cNvSpPr>
            <p:nvPr/>
          </p:nvSpPr>
          <p:spPr bwMode="auto">
            <a:xfrm>
              <a:off x="5567711"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457</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1" name="Rectangle 53"/>
            <p:cNvSpPr>
              <a:spLocks noChangeArrowheads="1"/>
            </p:cNvSpPr>
            <p:nvPr/>
          </p:nvSpPr>
          <p:spPr bwMode="auto">
            <a:xfrm>
              <a:off x="5792142"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500" dirty="0">
                  <a:solidFill>
                    <a:srgbClr val="0460A9"/>
                  </a:solidFill>
                  <a:latin typeface="Arial" panose="020B0604020202020204" pitchFamily="34" charset="0"/>
                </a:rPr>
                <a:t>454</a:t>
              </a:r>
            </a:p>
          </p:txBody>
        </p:sp>
        <p:sp>
          <p:nvSpPr>
            <p:cNvPr id="432" name="Rectangle 55"/>
            <p:cNvSpPr>
              <a:spLocks noChangeArrowheads="1"/>
            </p:cNvSpPr>
            <p:nvPr/>
          </p:nvSpPr>
          <p:spPr bwMode="auto">
            <a:xfrm>
              <a:off x="6034958" y="3525448"/>
              <a:ext cx="106383"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443</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3" name="Rectangle 57"/>
            <p:cNvSpPr>
              <a:spLocks noChangeArrowheads="1"/>
            </p:cNvSpPr>
            <p:nvPr/>
          </p:nvSpPr>
          <p:spPr bwMode="auto">
            <a:xfrm>
              <a:off x="6267486"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436</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4" name="Rectangle 59"/>
            <p:cNvSpPr>
              <a:spLocks noChangeArrowheads="1"/>
            </p:cNvSpPr>
            <p:nvPr/>
          </p:nvSpPr>
          <p:spPr bwMode="auto">
            <a:xfrm>
              <a:off x="6496348"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421</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5" name="Rectangle 61"/>
            <p:cNvSpPr>
              <a:spLocks noChangeArrowheads="1"/>
            </p:cNvSpPr>
            <p:nvPr/>
          </p:nvSpPr>
          <p:spPr bwMode="auto">
            <a:xfrm>
              <a:off x="6728518"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396</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6" name="Rectangle 63"/>
            <p:cNvSpPr>
              <a:spLocks noChangeArrowheads="1"/>
            </p:cNvSpPr>
            <p:nvPr/>
          </p:nvSpPr>
          <p:spPr bwMode="auto">
            <a:xfrm>
              <a:off x="6968983"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389</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7" name="Rectangle 65"/>
            <p:cNvSpPr>
              <a:spLocks noChangeArrowheads="1"/>
            </p:cNvSpPr>
            <p:nvPr/>
          </p:nvSpPr>
          <p:spPr bwMode="auto">
            <a:xfrm>
              <a:off x="7200740"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361</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8" name="Rectangle 61"/>
            <p:cNvSpPr>
              <a:spLocks noChangeArrowheads="1"/>
            </p:cNvSpPr>
            <p:nvPr/>
          </p:nvSpPr>
          <p:spPr bwMode="auto">
            <a:xfrm>
              <a:off x="7445086"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243</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39" name="Rectangle 63"/>
            <p:cNvSpPr>
              <a:spLocks noChangeArrowheads="1"/>
            </p:cNvSpPr>
            <p:nvPr/>
          </p:nvSpPr>
          <p:spPr bwMode="auto">
            <a:xfrm>
              <a:off x="7679201" y="35254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155</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40" name="Rectangle 65"/>
            <p:cNvSpPr>
              <a:spLocks noChangeArrowheads="1"/>
            </p:cNvSpPr>
            <p:nvPr/>
          </p:nvSpPr>
          <p:spPr bwMode="auto">
            <a:xfrm>
              <a:off x="7936358" y="352544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89</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41" name="Rectangle 65"/>
            <p:cNvSpPr>
              <a:spLocks noChangeArrowheads="1"/>
            </p:cNvSpPr>
            <p:nvPr/>
          </p:nvSpPr>
          <p:spPr bwMode="auto">
            <a:xfrm>
              <a:off x="8168417" y="352544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rgbClr val="0460A9"/>
                  </a:solidFill>
                  <a:effectLst/>
                  <a:latin typeface="Arial" panose="020B0604020202020204" pitchFamily="34" charset="0"/>
                </a:rPr>
                <a:t>21</a:t>
              </a:r>
              <a:endParaRPr kumimoji="0" lang="en-US" altLang="en-US" sz="1200" i="0" u="none" strike="noStrike" cap="none" normalizeH="0" baseline="0" dirty="0">
                <a:ln>
                  <a:noFill/>
                </a:ln>
                <a:solidFill>
                  <a:srgbClr val="0460A9"/>
                </a:solidFill>
                <a:effectLst/>
                <a:latin typeface="Arial" panose="020B0604020202020204" pitchFamily="34" charset="0"/>
              </a:endParaRPr>
            </a:p>
          </p:txBody>
        </p:sp>
        <p:sp>
          <p:nvSpPr>
            <p:cNvPr id="442" name="Rectangle 45"/>
            <p:cNvSpPr>
              <a:spLocks noChangeArrowheads="1"/>
            </p:cNvSpPr>
            <p:nvPr/>
          </p:nvSpPr>
          <p:spPr bwMode="auto">
            <a:xfrm>
              <a:off x="5066909"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474</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43" name="Rectangle 49"/>
            <p:cNvSpPr>
              <a:spLocks noChangeArrowheads="1"/>
            </p:cNvSpPr>
            <p:nvPr/>
          </p:nvSpPr>
          <p:spPr bwMode="auto">
            <a:xfrm>
              <a:off x="5329050" y="3677848"/>
              <a:ext cx="108100"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446</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44" name="Rectangle 51"/>
            <p:cNvSpPr>
              <a:spLocks noChangeArrowheads="1"/>
            </p:cNvSpPr>
            <p:nvPr/>
          </p:nvSpPr>
          <p:spPr bwMode="auto">
            <a:xfrm>
              <a:off x="5567723"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453</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45" name="Rectangle 53"/>
            <p:cNvSpPr>
              <a:spLocks noChangeArrowheads="1"/>
            </p:cNvSpPr>
            <p:nvPr/>
          </p:nvSpPr>
          <p:spPr bwMode="auto">
            <a:xfrm>
              <a:off x="5792154"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500" dirty="0">
                  <a:solidFill>
                    <a:schemeClr val="bg1">
                      <a:lumMod val="50000"/>
                    </a:schemeClr>
                  </a:solidFill>
                  <a:latin typeface="Arial" panose="020B0604020202020204" pitchFamily="34" charset="0"/>
                </a:rPr>
                <a:t>449</a:t>
              </a:r>
            </a:p>
          </p:txBody>
        </p:sp>
        <p:sp>
          <p:nvSpPr>
            <p:cNvPr id="446" name="Rectangle 55"/>
            <p:cNvSpPr>
              <a:spLocks noChangeArrowheads="1"/>
            </p:cNvSpPr>
            <p:nvPr/>
          </p:nvSpPr>
          <p:spPr bwMode="auto">
            <a:xfrm>
              <a:off x="6034971"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445</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47" name="Rectangle 57"/>
            <p:cNvSpPr>
              <a:spLocks noChangeArrowheads="1"/>
            </p:cNvSpPr>
            <p:nvPr/>
          </p:nvSpPr>
          <p:spPr bwMode="auto">
            <a:xfrm>
              <a:off x="6267498"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429</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48" name="Rectangle 59"/>
            <p:cNvSpPr>
              <a:spLocks noChangeArrowheads="1"/>
            </p:cNvSpPr>
            <p:nvPr/>
          </p:nvSpPr>
          <p:spPr bwMode="auto">
            <a:xfrm>
              <a:off x="6496360"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404</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49" name="Rectangle 61"/>
            <p:cNvSpPr>
              <a:spLocks noChangeArrowheads="1"/>
            </p:cNvSpPr>
            <p:nvPr/>
          </p:nvSpPr>
          <p:spPr bwMode="auto">
            <a:xfrm>
              <a:off x="6728530"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387</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50" name="Rectangle 63"/>
            <p:cNvSpPr>
              <a:spLocks noChangeArrowheads="1"/>
            </p:cNvSpPr>
            <p:nvPr/>
          </p:nvSpPr>
          <p:spPr bwMode="auto">
            <a:xfrm>
              <a:off x="6968995"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381</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51" name="Rectangle 65"/>
            <p:cNvSpPr>
              <a:spLocks noChangeArrowheads="1"/>
            </p:cNvSpPr>
            <p:nvPr/>
          </p:nvSpPr>
          <p:spPr bwMode="auto">
            <a:xfrm>
              <a:off x="7200752"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300</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52" name="Rectangle 61"/>
            <p:cNvSpPr>
              <a:spLocks noChangeArrowheads="1"/>
            </p:cNvSpPr>
            <p:nvPr/>
          </p:nvSpPr>
          <p:spPr bwMode="auto">
            <a:xfrm>
              <a:off x="7445098"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184</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53" name="Rectangle 63"/>
            <p:cNvSpPr>
              <a:spLocks noChangeArrowheads="1"/>
            </p:cNvSpPr>
            <p:nvPr/>
          </p:nvSpPr>
          <p:spPr bwMode="auto">
            <a:xfrm>
              <a:off x="7679213" y="3677848"/>
              <a:ext cx="105798"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103</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54" name="Rectangle 65"/>
            <p:cNvSpPr>
              <a:spLocks noChangeArrowheads="1"/>
            </p:cNvSpPr>
            <p:nvPr/>
          </p:nvSpPr>
          <p:spPr bwMode="auto">
            <a:xfrm>
              <a:off x="7936370" y="367784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500" dirty="0">
                  <a:solidFill>
                    <a:schemeClr val="bg1">
                      <a:lumMod val="50000"/>
                    </a:schemeClr>
                  </a:solidFill>
                </a:rPr>
                <a:t>28</a:t>
              </a:r>
              <a:endParaRPr kumimoji="0" lang="en-US" altLang="en-US" sz="1200" i="0" u="none" strike="noStrike" cap="none" normalizeH="0" baseline="0" dirty="0">
                <a:ln>
                  <a:noFill/>
                </a:ln>
                <a:solidFill>
                  <a:schemeClr val="bg1">
                    <a:lumMod val="50000"/>
                  </a:schemeClr>
                </a:solidFill>
                <a:effectLst/>
              </a:endParaRPr>
            </a:p>
          </p:txBody>
        </p:sp>
        <p:sp>
          <p:nvSpPr>
            <p:cNvPr id="455" name="Rectangle 65"/>
            <p:cNvSpPr>
              <a:spLocks noChangeArrowheads="1"/>
            </p:cNvSpPr>
            <p:nvPr/>
          </p:nvSpPr>
          <p:spPr bwMode="auto">
            <a:xfrm>
              <a:off x="8168429" y="3677848"/>
              <a:ext cx="70532" cy="769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i="0" u="none" strike="noStrike" cap="none" normalizeH="0" baseline="0" dirty="0">
                  <a:ln>
                    <a:noFill/>
                  </a:ln>
                  <a:solidFill>
                    <a:schemeClr val="bg1">
                      <a:lumMod val="50000"/>
                    </a:schemeClr>
                  </a:solidFill>
                  <a:effectLst/>
                  <a:latin typeface="Arial" panose="020B0604020202020204" pitchFamily="34" charset="0"/>
                </a:rPr>
                <a:t>10</a:t>
              </a:r>
              <a:endParaRPr kumimoji="0" lang="en-US" altLang="en-US" sz="1200" i="0" u="none" strike="noStrike" cap="none" normalizeH="0" baseline="0" dirty="0">
                <a:ln>
                  <a:noFill/>
                </a:ln>
                <a:solidFill>
                  <a:schemeClr val="bg1">
                    <a:lumMod val="50000"/>
                  </a:schemeClr>
                </a:solidFill>
                <a:effectLst/>
                <a:latin typeface="Arial" panose="020B0604020202020204" pitchFamily="34" charset="0"/>
              </a:endParaRPr>
            </a:p>
          </p:txBody>
        </p:sp>
        <p:sp>
          <p:nvSpPr>
            <p:cNvPr id="456" name="TextBox 455"/>
            <p:cNvSpPr txBox="1"/>
            <p:nvPr/>
          </p:nvSpPr>
          <p:spPr>
            <a:xfrm>
              <a:off x="2474227" y="1140293"/>
              <a:ext cx="1079142" cy="202651"/>
            </a:xfrm>
            <a:prstGeom prst="rect">
              <a:avLst/>
            </a:prstGeom>
            <a:noFill/>
            <a:ln>
              <a:noFill/>
            </a:ln>
          </p:spPr>
          <p:txBody>
            <a:bodyPr wrap="none" rtlCol="0">
              <a:spAutoFit/>
            </a:bodyPr>
            <a:lstStyle/>
            <a:p>
              <a:pPr algn="ctr"/>
              <a:r>
                <a:rPr lang="en-US" sz="1100" b="1" dirty="0">
                  <a:solidFill>
                    <a:srgbClr val="0460A9"/>
                  </a:solidFill>
                </a:rPr>
                <a:t>ASCLEPIOS I</a:t>
              </a:r>
            </a:p>
          </p:txBody>
        </p:sp>
        <p:sp>
          <p:nvSpPr>
            <p:cNvPr id="457" name="TextBox 456"/>
            <p:cNvSpPr txBox="1"/>
            <p:nvPr/>
          </p:nvSpPr>
          <p:spPr>
            <a:xfrm>
              <a:off x="6169639" y="1112475"/>
              <a:ext cx="1117615" cy="261610"/>
            </a:xfrm>
            <a:prstGeom prst="rect">
              <a:avLst/>
            </a:prstGeom>
            <a:noFill/>
          </p:spPr>
          <p:txBody>
            <a:bodyPr wrap="none" rtlCol="0">
              <a:spAutoFit/>
            </a:bodyPr>
            <a:lstStyle/>
            <a:p>
              <a:pPr algn="ctr"/>
              <a:r>
                <a:rPr lang="en-US" sz="1100" b="1" dirty="0">
                  <a:solidFill>
                    <a:srgbClr val="0460A9"/>
                  </a:solidFill>
                </a:rPr>
                <a:t>ASCLEPIOS II</a:t>
              </a:r>
            </a:p>
          </p:txBody>
        </p:sp>
      </p:grpSp>
      <p:sp>
        <p:nvSpPr>
          <p:cNvPr id="458" name="Footer Placeholder 3">
            <a:extLst>
              <a:ext uri="{FF2B5EF4-FFF2-40B4-BE49-F238E27FC236}">
                <a16:creationId xmlns:a16="http://schemas.microsoft.com/office/drawing/2014/main" id="{4F697DEC-DE6B-4BF1-A45A-A1ED5CFCE15F}"/>
              </a:ext>
            </a:extLst>
          </p:cNvPr>
          <p:cNvSpPr>
            <a:spLocks noGrp="1"/>
          </p:cNvSpPr>
          <p:nvPr>
            <p:ph type="ftr" sz="quarter" idx="11"/>
          </p:nvPr>
        </p:nvSpPr>
        <p:spPr>
          <a:xfrm>
            <a:off x="711355" y="4707949"/>
            <a:ext cx="5574493" cy="230386"/>
          </a:xfrm>
        </p:spPr>
        <p:txBody>
          <a:bodyPr/>
          <a:lstStyle/>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lang="en-GB" dirty="0">
                <a:solidFill>
                  <a:schemeClr val="bg1">
                    <a:lumMod val="50000"/>
                  </a:schemeClr>
                </a:solidFill>
              </a:rPr>
              <a:t>Hauser SL, et al. </a:t>
            </a:r>
            <a:r>
              <a:rPr lang="en-GB" i="1" dirty="0">
                <a:solidFill>
                  <a:schemeClr val="bg1">
                    <a:lumMod val="50000"/>
                  </a:schemeClr>
                </a:solidFill>
              </a:rPr>
              <a:t>ECTRIMS</a:t>
            </a:r>
            <a:r>
              <a:rPr lang="en-GB" dirty="0">
                <a:solidFill>
                  <a:schemeClr val="bg1">
                    <a:lumMod val="50000"/>
                  </a:schemeClr>
                </a:solidFill>
              </a:rPr>
              <a:t> 2019. OP336.</a:t>
            </a:r>
          </a:p>
        </p:txBody>
      </p:sp>
      <p:sp>
        <p:nvSpPr>
          <p:cNvPr id="461" name="Rectangle 460">
            <a:hlinkClick r:id="rId2"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2" name="Rectangle 461">
            <a:hlinkClick r:id="rId3"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3" name="Rectangle 462">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5" name="Rectangle 464">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6" name="Rectangle 465">
            <a:hlinkClick r:id="rId4"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84" name="Rounded Rectangle 483"/>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485" name="Rectangle 484"/>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199155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2690" y="1137184"/>
            <a:ext cx="7552502" cy="3187166"/>
            <a:chOff x="715389" y="705592"/>
            <a:chExt cx="7552502" cy="3187166"/>
          </a:xfrm>
        </p:grpSpPr>
        <p:graphicFrame>
          <p:nvGraphicFramePr>
            <p:cNvPr id="10" name="Chart 9"/>
            <p:cNvGraphicFramePr/>
            <p:nvPr/>
          </p:nvGraphicFramePr>
          <p:xfrm>
            <a:off x="1066800" y="842168"/>
            <a:ext cx="7201091" cy="245958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381673" y="3205029"/>
              <a:ext cx="10388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Ofatumumab (N’=454)</a:t>
              </a:r>
            </a:p>
          </p:txBody>
        </p:sp>
        <p:sp>
          <p:nvSpPr>
            <p:cNvPr id="12" name="TextBox 11"/>
            <p:cNvSpPr txBox="1"/>
            <p:nvPr/>
          </p:nvSpPr>
          <p:spPr>
            <a:xfrm>
              <a:off x="1921767" y="3205029"/>
              <a:ext cx="12448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Teriflunomide </a:t>
              </a:r>
              <a:b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(N’=452)</a:t>
              </a:r>
            </a:p>
          </p:txBody>
        </p:sp>
        <p:sp>
          <p:nvSpPr>
            <p:cNvPr id="13" name="Rectangle 12"/>
            <p:cNvSpPr/>
            <p:nvPr/>
          </p:nvSpPr>
          <p:spPr>
            <a:xfrm rot="16200000">
              <a:off x="-97874" y="1933462"/>
              <a:ext cx="190352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Adjusted ARR*</a:t>
              </a:r>
              <a:endParaRPr kumimoji="0" lang="en-GB" sz="1200" b="1"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14" name="TextBox 13"/>
            <p:cNvSpPr txBox="1"/>
            <p:nvPr/>
          </p:nvSpPr>
          <p:spPr>
            <a:xfrm>
              <a:off x="2675108" y="705592"/>
              <a:ext cx="107914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a:t>
              </a:r>
            </a:p>
          </p:txBody>
        </p:sp>
        <p:sp>
          <p:nvSpPr>
            <p:cNvPr id="15" name="TextBox 14"/>
            <p:cNvSpPr txBox="1"/>
            <p:nvPr/>
          </p:nvSpPr>
          <p:spPr>
            <a:xfrm>
              <a:off x="6138150" y="705592"/>
              <a:ext cx="111761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II</a:t>
              </a:r>
            </a:p>
          </p:txBody>
        </p:sp>
        <p:sp>
          <p:nvSpPr>
            <p:cNvPr id="16" name="TextBox 15"/>
            <p:cNvSpPr txBox="1"/>
            <p:nvPr/>
          </p:nvSpPr>
          <p:spPr>
            <a:xfrm>
              <a:off x="6750776" y="3205029"/>
              <a:ext cx="9812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Ofatumumab (N’=469)</a:t>
              </a:r>
            </a:p>
          </p:txBody>
        </p:sp>
        <p:sp>
          <p:nvSpPr>
            <p:cNvPr id="17" name="TextBox 16"/>
            <p:cNvSpPr txBox="1"/>
            <p:nvPr/>
          </p:nvSpPr>
          <p:spPr>
            <a:xfrm>
              <a:off x="5314123" y="3205029"/>
              <a:ext cx="114878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Teriflunomide </a:t>
              </a:r>
              <a:b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 (N’=469)</a:t>
              </a:r>
            </a:p>
          </p:txBody>
        </p:sp>
        <p:sp>
          <p:nvSpPr>
            <p:cNvPr id="18" name="Rectangle 17"/>
            <p:cNvSpPr/>
            <p:nvPr/>
          </p:nvSpPr>
          <p:spPr>
            <a:xfrm>
              <a:off x="3527404" y="1551130"/>
              <a:ext cx="1363896" cy="6546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23761"/>
                  </a:solidFill>
                  <a:effectLst/>
                  <a:uLnTx/>
                  <a:uFillTx/>
                  <a:latin typeface="Arial" panose="020B0604020202020204"/>
                  <a:ea typeface="+mn-ea"/>
                  <a:cs typeface="+mn-cs"/>
                </a:rPr>
                <a:t>50.5%</a:t>
              </a:r>
              <a:r>
                <a:rPr kumimoji="0" lang="en-GB" sz="1800" b="1" i="0" u="none" strike="noStrike" kern="1200" cap="none" spc="0" normalizeH="0" baseline="0" noProof="0" dirty="0">
                  <a:ln>
                    <a:noFill/>
                  </a:ln>
                  <a:solidFill>
                    <a:srgbClr val="023761"/>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Relative reduction </a:t>
              </a:r>
              <a:b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100" b="1" i="0" u="none" strike="noStrike" kern="1200" cap="none" spc="0" normalizeH="0" baseline="0" noProof="0" dirty="0">
                  <a:ln>
                    <a:noFill/>
                  </a:ln>
                  <a:solidFill>
                    <a:srgbClr val="023761"/>
                  </a:solidFill>
                  <a:effectLst/>
                  <a:uLnTx/>
                  <a:uFillTx/>
                  <a:latin typeface="Arial" panose="020B0604020202020204"/>
                  <a:ea typeface="+mn-ea"/>
                  <a:cs typeface="+mn-cs"/>
                </a:rPr>
                <a:t>p&lt;0.001</a:t>
              </a:r>
            </a:p>
          </p:txBody>
        </p:sp>
        <p:cxnSp>
          <p:nvCxnSpPr>
            <p:cNvPr id="19" name="Straight Connector 18"/>
            <p:cNvCxnSpPr/>
            <p:nvPr/>
          </p:nvCxnSpPr>
          <p:spPr>
            <a:xfrm>
              <a:off x="5008344" y="906219"/>
              <a:ext cx="0" cy="2921339"/>
            </a:xfrm>
            <a:prstGeom prst="line">
              <a:avLst/>
            </a:prstGeom>
            <a:ln>
              <a:solidFill>
                <a:schemeClr val="accent1"/>
              </a:solidFill>
              <a:prstDash val="dash"/>
            </a:ln>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1752542" y="3603317"/>
              <a:ext cx="2979975"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1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ARR ratio: 0.495 (95% CI 0.374–0.654)</a:t>
              </a:r>
            </a:p>
          </p:txBody>
        </p:sp>
        <p:sp>
          <p:nvSpPr>
            <p:cNvPr id="21" name="TextBox 20"/>
            <p:cNvSpPr txBox="1"/>
            <p:nvPr/>
          </p:nvSpPr>
          <p:spPr>
            <a:xfrm>
              <a:off x="5174048" y="3603317"/>
              <a:ext cx="2982941"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1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ARR ratio: 0.415 (95% CI 0.308–0.559)</a:t>
              </a:r>
            </a:p>
          </p:txBody>
        </p:sp>
        <p:sp>
          <p:nvSpPr>
            <p:cNvPr id="22" name="Rectangle 21"/>
            <p:cNvSpPr/>
            <p:nvPr/>
          </p:nvSpPr>
          <p:spPr>
            <a:xfrm>
              <a:off x="6696957" y="1528259"/>
              <a:ext cx="1371145" cy="6546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23761"/>
                  </a:solidFill>
                  <a:effectLst/>
                  <a:uLnTx/>
                  <a:uFillTx/>
                  <a:latin typeface="Arial" panose="020B0604020202020204"/>
                  <a:ea typeface="+mn-ea"/>
                  <a:cs typeface="+mn-cs"/>
                </a:rPr>
                <a:t>58.5%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Relative 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23761"/>
                  </a:solidFill>
                  <a:effectLst/>
                  <a:uLnTx/>
                  <a:uFillTx/>
                  <a:latin typeface="Arial" panose="020B0604020202020204"/>
                  <a:ea typeface="+mn-ea"/>
                  <a:cs typeface="+mn-cs"/>
                </a:rPr>
                <a:t>p&lt;0.001</a:t>
              </a:r>
            </a:p>
          </p:txBody>
        </p:sp>
        <p:sp>
          <p:nvSpPr>
            <p:cNvPr id="23" name="Down Arrow 22"/>
            <p:cNvSpPr/>
            <p:nvPr/>
          </p:nvSpPr>
          <p:spPr>
            <a:xfrm>
              <a:off x="6279612" y="1294776"/>
              <a:ext cx="352488" cy="11430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23761"/>
                </a:solidFill>
                <a:effectLst/>
                <a:uLnTx/>
                <a:uFillTx/>
                <a:latin typeface="Arial" panose="020B0604020202020204"/>
                <a:ea typeface="+mn-ea"/>
                <a:cs typeface="+mn-cs"/>
              </a:endParaRPr>
            </a:p>
          </p:txBody>
        </p:sp>
        <p:cxnSp>
          <p:nvCxnSpPr>
            <p:cNvPr id="24" name="Straight Connector 23"/>
            <p:cNvCxnSpPr/>
            <p:nvPr/>
          </p:nvCxnSpPr>
          <p:spPr>
            <a:xfrm flipH="1">
              <a:off x="2959578" y="2366889"/>
              <a:ext cx="60650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79795" y="2448684"/>
              <a:ext cx="6125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438545" y="433855"/>
            <a:ext cx="8229600"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2000" b="1" i="0" u="none" strike="noStrike" kern="1200" cap="none" spc="-100" normalizeH="0" baseline="0" noProof="0" dirty="0">
                <a:ln>
                  <a:noFill/>
                </a:ln>
                <a:solidFill>
                  <a:srgbClr val="002060"/>
                </a:solidFill>
                <a:effectLst/>
                <a:uLnTx/>
                <a:uFillTx/>
                <a:latin typeface="Arial Black" panose="020B0A04020102020204"/>
                <a:ea typeface="Arial Black" charset="0"/>
                <a:cs typeface="Arial Black" charset="0"/>
              </a:rPr>
              <a:t>Ofatumumab demonstrated significant reductions in ARR</a:t>
            </a:r>
          </a:p>
        </p:txBody>
      </p:sp>
      <p:sp>
        <p:nvSpPr>
          <p:cNvPr id="50" name="Footer Placeholder 3">
            <a:extLst>
              <a:ext uri="{FF2B5EF4-FFF2-40B4-BE49-F238E27FC236}">
                <a16:creationId xmlns:a16="http://schemas.microsoft.com/office/drawing/2014/main" id="{7DE73174-9DB9-4964-B82F-A644DBB3E839}"/>
              </a:ext>
            </a:extLst>
          </p:cNvPr>
          <p:cNvSpPr>
            <a:spLocks noGrp="1"/>
          </p:cNvSpPr>
          <p:nvPr>
            <p:ph type="ftr" sz="quarter" idx="11"/>
          </p:nvPr>
        </p:nvSpPr>
        <p:spPr>
          <a:xfrm>
            <a:off x="553037" y="4726382"/>
            <a:ext cx="8078940" cy="289112"/>
          </a:xfrm>
        </p:spPr>
        <p:txBody>
          <a:bodyPr/>
          <a:lstStyle/>
          <a:p>
            <a:pPr marL="0" marR="0" lvl="0" indent="0" algn="l" defTabSz="914400" rtl="0" eaLnBrk="1" fontAlgn="auto" latinLnBrk="0" hangingPunct="1">
              <a:lnSpc>
                <a:spcPct val="100000"/>
              </a:lnSpc>
              <a:spcBef>
                <a:spcPts val="0"/>
              </a:spcBef>
              <a:buClrTx/>
              <a:buSzTx/>
              <a:buFontTx/>
              <a:buNone/>
              <a:tabLst/>
              <a:defRPr/>
            </a:pPr>
            <a:endParaRPr kumimoji="0" lang="en-GB" b="0" i="0" u="none" strike="noStrike" kern="1200" cap="none" spc="0" normalizeH="0" baseline="0" noProof="0" dirty="0">
              <a:ln>
                <a:noFill/>
              </a:ln>
              <a:solidFill>
                <a:schemeClr val="bg1">
                  <a:lumMod val="50000"/>
                </a:schemeClr>
              </a:solidFill>
              <a:effectLst/>
              <a:uLnTx/>
              <a:uFillTx/>
              <a:ea typeface="+mn-ea"/>
              <a:cs typeface="+mn-cs"/>
            </a:endParaRPr>
          </a:p>
          <a:p>
            <a:pPr algn="l">
              <a:defRPr/>
            </a:pPr>
            <a:r>
              <a:rPr lang="en-GB" dirty="0">
                <a:solidFill>
                  <a:schemeClr val="bg1">
                    <a:lumMod val="50000"/>
                  </a:schemeClr>
                </a:solidFill>
              </a:rPr>
              <a:t>Full analysis set. Primary endpoint.</a:t>
            </a:r>
            <a:r>
              <a:rPr lang="en-GB" baseline="30000" dirty="0">
                <a:solidFill>
                  <a:schemeClr val="bg1">
                    <a:lumMod val="50000"/>
                  </a:schemeClr>
                </a:solidFill>
              </a:rPr>
              <a:t> *</a:t>
            </a:r>
            <a:r>
              <a:rPr lang="en-GB" dirty="0">
                <a:solidFill>
                  <a:schemeClr val="bg1">
                    <a:lumMod val="50000"/>
                  </a:schemeClr>
                </a:solidFill>
              </a:rPr>
              <a:t>Negative binomial regression model. N’, total number of patients included in the analysis.</a:t>
            </a:r>
          </a:p>
          <a:p>
            <a:pPr algn="l">
              <a:defRPr/>
            </a:pPr>
            <a:r>
              <a:rPr lang="en-GB" dirty="0">
                <a:solidFill>
                  <a:schemeClr val="bg1">
                    <a:lumMod val="50000"/>
                  </a:schemeClr>
                </a:solidFill>
              </a:rPr>
              <a:t> </a:t>
            </a:r>
            <a:endParaRPr kumimoji="0" lang="en-GB" b="0" i="0" u="none" strike="noStrike" kern="1200" cap="none" spc="0" normalizeH="0" baseline="0" noProof="0" dirty="0">
              <a:ln>
                <a:noFill/>
              </a:ln>
              <a:solidFill>
                <a:schemeClr val="bg1">
                  <a:lumMod val="50000"/>
                </a:schemeClr>
              </a:solidFill>
              <a:effectLst/>
              <a:uLnTx/>
              <a:uFillTx/>
              <a:ea typeface="+mn-ea"/>
              <a:cs typeface="+mn-cs"/>
            </a:endParaRP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kumimoji="0" lang="en-GB" b="0" i="0" u="none" strike="noStrike" kern="1200" cap="none" spc="0" normalizeH="0" baseline="0" noProof="0" dirty="0">
                <a:ln>
                  <a:noFill/>
                </a:ln>
                <a:solidFill>
                  <a:schemeClr val="bg1">
                    <a:lumMod val="50000"/>
                  </a:schemeClr>
                </a:solidFill>
                <a:effectLst/>
                <a:uLnTx/>
                <a:uFillTx/>
                <a:ea typeface="+mn-ea"/>
                <a:cs typeface="+mn-cs"/>
              </a:rPr>
              <a:t>Hauser SL, et al. </a:t>
            </a:r>
            <a:r>
              <a:rPr kumimoji="0" lang="en-GB" b="0" i="1" u="none" strike="noStrike" kern="1200" cap="none" spc="0" normalizeH="0" baseline="0" noProof="0" dirty="0">
                <a:ln>
                  <a:noFill/>
                </a:ln>
                <a:solidFill>
                  <a:schemeClr val="bg1">
                    <a:lumMod val="50000"/>
                  </a:schemeClr>
                </a:solidFill>
                <a:effectLst/>
                <a:uLnTx/>
                <a:uFillTx/>
                <a:ea typeface="+mn-ea"/>
                <a:cs typeface="+mn-cs"/>
              </a:rPr>
              <a:t>ECTRIMS</a:t>
            </a:r>
            <a:r>
              <a:rPr kumimoji="0" lang="en-GB" b="0" i="0" u="none" strike="noStrike" kern="1200" cap="none" spc="0" normalizeH="0" baseline="0" noProof="0" dirty="0">
                <a:ln>
                  <a:noFill/>
                </a:ln>
                <a:solidFill>
                  <a:schemeClr val="bg1">
                    <a:lumMod val="50000"/>
                  </a:schemeClr>
                </a:solidFill>
                <a:effectLst/>
                <a:uLnTx/>
                <a:uFillTx/>
                <a:ea typeface="+mn-ea"/>
                <a:cs typeface="+mn-cs"/>
              </a:rPr>
              <a:t> 2019. OP336.</a:t>
            </a:r>
          </a:p>
        </p:txBody>
      </p:sp>
      <p:sp>
        <p:nvSpPr>
          <p:cNvPr id="27" name="Rectangle 26">
            <a:hlinkClick r:id="" action="ppaction://noaction"/>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9" name="Rectangle 28">
            <a:hlinkClick r:id="rId4"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2" name="Rectangle 31">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3" name="Rectangle 32">
            <a:hlinkClick r:id="" action="ppaction://noaction"/>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7" name="Rectangle 36">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4" name="Rounded Rectangle 43"/>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45" name="Rectangle 44"/>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314967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Chart 94"/>
          <p:cNvGraphicFramePr/>
          <p:nvPr/>
        </p:nvGraphicFramePr>
        <p:xfrm>
          <a:off x="0" y="1234819"/>
          <a:ext cx="8233878" cy="2366414"/>
        </p:xfrm>
        <a:graphic>
          <a:graphicData uri="http://schemas.openxmlformats.org/drawingml/2006/chart">
            <c:chart xmlns:c="http://schemas.openxmlformats.org/drawingml/2006/chart" xmlns:r="http://schemas.openxmlformats.org/officeDocument/2006/relationships" r:id="rId3"/>
          </a:graphicData>
        </a:graphic>
      </p:graphicFrame>
      <p:sp>
        <p:nvSpPr>
          <p:cNvPr id="96" name="TextBox 95"/>
          <p:cNvSpPr txBox="1"/>
          <p:nvPr/>
        </p:nvSpPr>
        <p:spPr>
          <a:xfrm>
            <a:off x="1806650" y="3987972"/>
            <a:ext cx="2868282"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stStyle>
          <a:p>
            <a:r>
              <a:rPr lang="en-GB" dirty="0"/>
              <a:t>Rate ratio: 0.025 (95% CI 0.013–0.049)</a:t>
            </a:r>
          </a:p>
        </p:txBody>
      </p:sp>
      <p:sp>
        <p:nvSpPr>
          <p:cNvPr id="97" name="Rectangle 96"/>
          <p:cNvSpPr/>
          <p:nvPr/>
        </p:nvSpPr>
        <p:spPr>
          <a:xfrm rot="16200000">
            <a:off x="6942" y="2337485"/>
            <a:ext cx="223809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Number of Gd+ T1 lesions*</a:t>
            </a:r>
            <a:endParaRPr kumimoji="0" lang="en-GB" sz="1200" b="1"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100" name="TextBox 99"/>
          <p:cNvSpPr txBox="1"/>
          <p:nvPr/>
        </p:nvSpPr>
        <p:spPr>
          <a:xfrm>
            <a:off x="3334405" y="3525329"/>
            <a:ext cx="1219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Ofatumumab (N’=432)</a:t>
            </a:r>
          </a:p>
        </p:txBody>
      </p:sp>
      <p:sp>
        <p:nvSpPr>
          <p:cNvPr id="101" name="TextBox 100"/>
          <p:cNvSpPr txBox="1"/>
          <p:nvPr/>
        </p:nvSpPr>
        <p:spPr>
          <a:xfrm>
            <a:off x="2042354" y="3525329"/>
            <a:ext cx="12053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Teriflunomide</a:t>
            </a:r>
            <a:b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(N’=422)</a:t>
            </a:r>
          </a:p>
        </p:txBody>
      </p:sp>
      <p:sp>
        <p:nvSpPr>
          <p:cNvPr id="102" name="TextBox 101"/>
          <p:cNvSpPr txBox="1"/>
          <p:nvPr/>
        </p:nvSpPr>
        <p:spPr>
          <a:xfrm>
            <a:off x="6649757" y="3525329"/>
            <a:ext cx="11706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Ofatumumab (N’=439)</a:t>
            </a:r>
          </a:p>
        </p:txBody>
      </p:sp>
      <p:sp>
        <p:nvSpPr>
          <p:cNvPr id="103" name="TextBox 102"/>
          <p:cNvSpPr txBox="1"/>
          <p:nvPr/>
        </p:nvSpPr>
        <p:spPr>
          <a:xfrm>
            <a:off x="5239752" y="3525329"/>
            <a:ext cx="13680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Teriflunomide (N’=434)</a:t>
            </a:r>
          </a:p>
        </p:txBody>
      </p:sp>
      <p:cxnSp>
        <p:nvCxnSpPr>
          <p:cNvPr id="104" name="Straight Connector 103"/>
          <p:cNvCxnSpPr/>
          <p:nvPr/>
        </p:nvCxnSpPr>
        <p:spPr>
          <a:xfrm>
            <a:off x="4932010" y="1142997"/>
            <a:ext cx="0" cy="3198290"/>
          </a:xfrm>
          <a:prstGeom prst="line">
            <a:avLst/>
          </a:prstGeom>
          <a:ln>
            <a:solidFill>
              <a:schemeClr val="accent1"/>
            </a:solidFill>
            <a:prstDash val="dash"/>
          </a:ln>
        </p:spPr>
        <p:style>
          <a:lnRef idx="2">
            <a:schemeClr val="accent5"/>
          </a:lnRef>
          <a:fillRef idx="0">
            <a:schemeClr val="accent5"/>
          </a:fillRef>
          <a:effectRef idx="1">
            <a:schemeClr val="accent5"/>
          </a:effectRef>
          <a:fontRef idx="minor">
            <a:schemeClr val="tx1"/>
          </a:fontRef>
        </p:style>
      </p:cxnSp>
      <p:sp>
        <p:nvSpPr>
          <p:cNvPr id="105" name="TextBox 104"/>
          <p:cNvSpPr txBox="1"/>
          <p:nvPr/>
        </p:nvSpPr>
        <p:spPr>
          <a:xfrm>
            <a:off x="5249260" y="3987972"/>
            <a:ext cx="2878695"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stStyle>
          <a:p>
            <a:r>
              <a:rPr lang="en-GB" dirty="0"/>
              <a:t>Rate ratio: 0.062 (95% CI 0.037–0.101)</a:t>
            </a:r>
          </a:p>
        </p:txBody>
      </p:sp>
      <p:sp>
        <p:nvSpPr>
          <p:cNvPr id="106" name="Rectangle 105"/>
          <p:cNvSpPr/>
          <p:nvPr/>
        </p:nvSpPr>
        <p:spPr>
          <a:xfrm>
            <a:off x="3486078" y="2473886"/>
            <a:ext cx="1445932" cy="6299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23761"/>
                </a:solidFill>
                <a:effectLst/>
                <a:uLnTx/>
                <a:uFillTx/>
                <a:latin typeface="Arial" panose="020B0604020202020204"/>
                <a:ea typeface="+mn-ea"/>
                <a:cs typeface="+mn-cs"/>
              </a:rPr>
              <a:t>97.5%</a:t>
            </a:r>
            <a:r>
              <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Relative reduction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23761"/>
                </a:solidFill>
                <a:effectLst/>
                <a:uLnTx/>
                <a:uFillTx/>
                <a:latin typeface="Arial" panose="020B0604020202020204"/>
                <a:ea typeface="+mn-ea"/>
                <a:cs typeface="+mn-cs"/>
              </a:rPr>
              <a:t>p&lt;0.001</a:t>
            </a:r>
          </a:p>
        </p:txBody>
      </p:sp>
      <p:sp>
        <p:nvSpPr>
          <p:cNvPr id="107" name="Rectangle 106"/>
          <p:cNvSpPr/>
          <p:nvPr/>
        </p:nvSpPr>
        <p:spPr>
          <a:xfrm>
            <a:off x="6756085" y="2450050"/>
            <a:ext cx="1372118" cy="6299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23761"/>
                </a:solidFill>
                <a:effectLst/>
                <a:uLnTx/>
                <a:uFillTx/>
                <a:latin typeface="Arial" panose="020B0604020202020204"/>
                <a:ea typeface="+mn-ea"/>
                <a:cs typeface="+mn-cs"/>
              </a:rPr>
              <a:t>93.8%</a:t>
            </a:r>
            <a:r>
              <a:rPr kumimoji="0" lang="en-GB" sz="1800" b="1" i="0" u="none" strike="noStrike" kern="1200" cap="none" spc="0" normalizeH="0" baseline="0" noProof="0" dirty="0">
                <a:ln>
                  <a:noFill/>
                </a:ln>
                <a:solidFill>
                  <a:srgbClr val="023761"/>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Relative reduction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23761"/>
                </a:solidFill>
                <a:effectLst/>
                <a:uLnTx/>
                <a:uFillTx/>
                <a:latin typeface="Arial" panose="020B0604020202020204"/>
                <a:ea typeface="+mn-ea"/>
                <a:cs typeface="+mn-cs"/>
              </a:rPr>
              <a:t>p&lt;0.001</a:t>
            </a:r>
          </a:p>
        </p:txBody>
      </p:sp>
      <p:sp>
        <p:nvSpPr>
          <p:cNvPr id="108" name="Down Arrow 107"/>
          <p:cNvSpPr/>
          <p:nvPr/>
        </p:nvSpPr>
        <p:spPr>
          <a:xfrm>
            <a:off x="3057910" y="1879212"/>
            <a:ext cx="457251" cy="158191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9" name="Down Arrow 108"/>
          <p:cNvSpPr/>
          <p:nvPr/>
        </p:nvSpPr>
        <p:spPr>
          <a:xfrm>
            <a:off x="6324293" y="1643734"/>
            <a:ext cx="465693" cy="172002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10" name="Straight Connector 109"/>
          <p:cNvCxnSpPr/>
          <p:nvPr/>
        </p:nvCxnSpPr>
        <p:spPr>
          <a:xfrm flipH="1">
            <a:off x="2949894" y="3470917"/>
            <a:ext cx="6766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6232534" y="3386429"/>
            <a:ext cx="6766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17792" y="1179719"/>
            <a:ext cx="107914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a:t>
            </a:r>
          </a:p>
        </p:txBody>
      </p:sp>
      <p:sp>
        <p:nvSpPr>
          <p:cNvPr id="24" name="TextBox 23"/>
          <p:cNvSpPr txBox="1"/>
          <p:nvPr/>
        </p:nvSpPr>
        <p:spPr>
          <a:xfrm>
            <a:off x="5880834" y="1179719"/>
            <a:ext cx="111761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II</a:t>
            </a:r>
          </a:p>
        </p:txBody>
      </p:sp>
      <p:sp>
        <p:nvSpPr>
          <p:cNvPr id="5" name="Rectangle 4"/>
          <p:cNvSpPr/>
          <p:nvPr/>
        </p:nvSpPr>
        <p:spPr>
          <a:xfrm>
            <a:off x="524934" y="190998"/>
            <a:ext cx="8238066"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Ofatumumab demonstrated significant reductions in the number of Gd+ T1 lesions</a:t>
            </a:r>
          </a:p>
        </p:txBody>
      </p:sp>
      <p:sp>
        <p:nvSpPr>
          <p:cNvPr id="66" name="Footer Placeholder 3">
            <a:extLst>
              <a:ext uri="{FF2B5EF4-FFF2-40B4-BE49-F238E27FC236}">
                <a16:creationId xmlns:a16="http://schemas.microsoft.com/office/drawing/2014/main" id="{A5A4686A-FF00-45A3-831F-B654E3024CA6}"/>
              </a:ext>
            </a:extLst>
          </p:cNvPr>
          <p:cNvSpPr>
            <a:spLocks noGrp="1"/>
          </p:cNvSpPr>
          <p:nvPr>
            <p:ph type="ftr" sz="quarter" idx="11"/>
          </p:nvPr>
        </p:nvSpPr>
        <p:spPr>
          <a:xfrm>
            <a:off x="347430" y="4685983"/>
            <a:ext cx="5204928" cy="218417"/>
          </a:xfrm>
        </p:spPr>
        <p:txBody>
          <a:bodyPr/>
          <a:lstStyle/>
          <a:p>
            <a:pPr marL="0" marR="0" lvl="0" indent="0" algn="l" defTabSz="914400" rtl="0" eaLnBrk="1" fontAlgn="auto" latinLnBrk="0" hangingPunct="1">
              <a:lnSpc>
                <a:spcPct val="100000"/>
              </a:lnSpc>
              <a:spcBef>
                <a:spcPts val="0"/>
              </a:spcBef>
              <a:buClrTx/>
              <a:buSzTx/>
              <a:buFontTx/>
              <a:buNone/>
              <a:tabLst/>
              <a:defRPr/>
            </a:pPr>
            <a:endParaRPr kumimoji="0" lang="en-GB" sz="700" b="0" i="0" u="none" strike="noStrike" kern="1200" cap="none" spc="0" normalizeH="0" baseline="0" noProof="0" dirty="0">
              <a:ln>
                <a:noFill/>
              </a:ln>
              <a:solidFill>
                <a:schemeClr val="bg1">
                  <a:lumMod val="50000"/>
                </a:schemeClr>
              </a:solidFill>
              <a:effectLst/>
              <a:uLnTx/>
              <a:uFillTx/>
              <a:ea typeface="+mn-ea"/>
              <a:cs typeface="+mn-cs"/>
            </a:endParaRPr>
          </a:p>
          <a:p>
            <a:pPr algn="l">
              <a:defRPr/>
            </a:pPr>
            <a:r>
              <a:rPr lang="en-GB" dirty="0">
                <a:solidFill>
                  <a:schemeClr val="bg1">
                    <a:lumMod val="50000"/>
                  </a:schemeClr>
                </a:solidFill>
              </a:rPr>
              <a:t>Full analysis set. N’, total number of patients included in the analysis.*Negative binomial regression model.</a:t>
            </a:r>
          </a:p>
          <a:p>
            <a:pPr algn="l">
              <a:defRPr/>
            </a:pPr>
            <a:r>
              <a:rPr lang="en-GB" dirty="0">
                <a:solidFill>
                  <a:schemeClr val="bg1">
                    <a:lumMod val="50000"/>
                  </a:schemeClr>
                </a:solidFill>
              </a:rPr>
              <a:t> </a:t>
            </a: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lang="en-GB" dirty="0">
                <a:solidFill>
                  <a:schemeClr val="bg1">
                    <a:lumMod val="50000"/>
                  </a:schemeClr>
                </a:solidFill>
              </a:rPr>
              <a:t>Hauser SL, et al. </a:t>
            </a:r>
            <a:r>
              <a:rPr lang="en-GB" i="1" dirty="0">
                <a:solidFill>
                  <a:schemeClr val="bg1">
                    <a:lumMod val="50000"/>
                  </a:schemeClr>
                </a:solidFill>
              </a:rPr>
              <a:t>ECTRIMS</a:t>
            </a:r>
            <a:r>
              <a:rPr lang="en-GB" dirty="0">
                <a:solidFill>
                  <a:schemeClr val="bg1">
                    <a:lumMod val="50000"/>
                  </a:schemeClr>
                </a:solidFill>
              </a:rPr>
              <a:t> 2019. OP336.</a:t>
            </a:r>
          </a:p>
        </p:txBody>
      </p:sp>
      <p:sp>
        <p:nvSpPr>
          <p:cNvPr id="27" name="Rectangle 26">
            <a:hlinkClick r:id="rId4"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9" name="Rectangle 28">
            <a:hlinkClick r:id="rId5"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4" name="Rectangle 33">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5" name="Rectangle 34">
            <a:hlinkClick r:id="rId6"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6" name="Rectangle 35">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7" name="Rectangle 36">
            <a:hlinkClick r:id="rId6"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4" name="Rounded Rectangle 43"/>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45" name="Rectangle 44"/>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388650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678129" y="1444116"/>
          <a:ext cx="7989241" cy="226293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3201554" y="3464012"/>
            <a:ext cx="12167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Ofatumumab (N’=440)</a:t>
            </a:r>
          </a:p>
        </p:txBody>
      </p:sp>
      <p:sp>
        <p:nvSpPr>
          <p:cNvPr id="24" name="TextBox 23"/>
          <p:cNvSpPr txBox="1"/>
          <p:nvPr/>
        </p:nvSpPr>
        <p:spPr>
          <a:xfrm>
            <a:off x="1825359" y="3464012"/>
            <a:ext cx="13682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Teriflunomide</a:t>
            </a:r>
            <a:b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(N’=431)</a:t>
            </a:r>
          </a:p>
        </p:txBody>
      </p:sp>
      <p:sp>
        <p:nvSpPr>
          <p:cNvPr id="25" name="TextBox 24"/>
          <p:cNvSpPr txBox="1"/>
          <p:nvPr/>
        </p:nvSpPr>
        <p:spPr>
          <a:xfrm>
            <a:off x="6598117" y="3464012"/>
            <a:ext cx="12344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Ofatumumab (N’=448)</a:t>
            </a:r>
          </a:p>
        </p:txBody>
      </p:sp>
      <p:sp>
        <p:nvSpPr>
          <p:cNvPr id="26" name="TextBox 25"/>
          <p:cNvSpPr txBox="1"/>
          <p:nvPr/>
        </p:nvSpPr>
        <p:spPr>
          <a:xfrm>
            <a:off x="5190055" y="3464012"/>
            <a:ext cx="13178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Teriflunomide (N’=443)</a:t>
            </a:r>
          </a:p>
        </p:txBody>
      </p:sp>
      <p:sp>
        <p:nvSpPr>
          <p:cNvPr id="27" name="TextBox 26"/>
          <p:cNvSpPr txBox="1"/>
          <p:nvPr/>
        </p:nvSpPr>
        <p:spPr>
          <a:xfrm>
            <a:off x="6547320" y="2100065"/>
            <a:ext cx="1725892"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a:ea typeface="+mn-ea"/>
                <a:cs typeface="+mn-cs"/>
              </a:rPr>
              <a:t>84.5%</a:t>
            </a:r>
            <a:r>
              <a:rPr kumimoji="0" lang="en-GB" sz="1600" b="1" i="0" u="none" strike="noStrike" kern="1200" cap="none" spc="0" normalizeH="0" baseline="0" noProof="0" dirty="0">
                <a:ln>
                  <a:noFill/>
                </a:ln>
                <a:solidFill>
                  <a:srgbClr val="00206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Relative reduction</a:t>
            </a:r>
            <a:endParaRPr kumimoji="0" lang="en-GB" sz="1200" b="1"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mn-cs"/>
              </a:rPr>
              <a:t>p&lt;0.001</a:t>
            </a:r>
          </a:p>
        </p:txBody>
      </p:sp>
      <p:sp>
        <p:nvSpPr>
          <p:cNvPr id="28" name="TextBox 27"/>
          <p:cNvSpPr txBox="1"/>
          <p:nvPr/>
        </p:nvSpPr>
        <p:spPr>
          <a:xfrm>
            <a:off x="3132474" y="2069371"/>
            <a:ext cx="1691274"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panose="020B0604020202020204"/>
                <a:ea typeface="+mn-ea"/>
                <a:cs typeface="+mn-cs"/>
              </a:rPr>
              <a:t>82.0%</a:t>
            </a:r>
            <a:r>
              <a:rPr kumimoji="0" lang="en-GB" sz="2000" b="1" i="0" u="none" strike="noStrike" kern="1200" cap="none" spc="0" normalizeH="0" baseline="0" noProof="0" dirty="0">
                <a:ln>
                  <a:noFill/>
                </a:ln>
                <a:solidFill>
                  <a:srgbClr val="0460A9"/>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panose="020B0604020202020204"/>
                <a:ea typeface="+mn-ea"/>
                <a:cs typeface="+mn-cs"/>
              </a:rPr>
              <a:t>Relative reduction </a:t>
            </a:r>
            <a:br>
              <a:rPr kumimoji="0" lang="en-GB" sz="1200" b="1" i="0" u="none" strike="noStrike" kern="1200" cap="none" spc="0" normalizeH="0" baseline="0" noProof="0" dirty="0">
                <a:ln>
                  <a:noFill/>
                </a:ln>
                <a:solidFill>
                  <a:srgbClr val="002060"/>
                </a:solidFill>
                <a:effectLst/>
                <a:uLnTx/>
                <a:uFillTx/>
                <a:latin typeface="Arial" panose="020B0604020202020204"/>
                <a:ea typeface="+mn-ea"/>
                <a:cs typeface="+mn-cs"/>
              </a:rPr>
            </a:b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p&lt;0.001</a:t>
            </a:r>
          </a:p>
        </p:txBody>
      </p:sp>
      <p:sp>
        <p:nvSpPr>
          <p:cNvPr id="29" name="TextBox 28"/>
          <p:cNvSpPr txBox="1"/>
          <p:nvPr/>
        </p:nvSpPr>
        <p:spPr>
          <a:xfrm>
            <a:off x="1563241" y="4068776"/>
            <a:ext cx="2876822"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stStyle>
          <a:p>
            <a:r>
              <a:rPr lang="en-GB" dirty="0"/>
              <a:t>Rate ratio: 0.18 (95% CI 0.15–0.22)</a:t>
            </a:r>
          </a:p>
        </p:txBody>
      </p:sp>
      <p:sp>
        <p:nvSpPr>
          <p:cNvPr id="30" name="TextBox 29"/>
          <p:cNvSpPr txBox="1"/>
          <p:nvPr/>
        </p:nvSpPr>
        <p:spPr>
          <a:xfrm>
            <a:off x="5315018" y="4068775"/>
            <a:ext cx="2902430"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stStyle>
          <a:p>
            <a:r>
              <a:rPr lang="en-GB" dirty="0"/>
              <a:t>Rate ratio 0.15 (95% CI 0.13–0.19)</a:t>
            </a:r>
          </a:p>
        </p:txBody>
      </p:sp>
      <p:sp>
        <p:nvSpPr>
          <p:cNvPr id="31" name="Rectangle 30"/>
          <p:cNvSpPr/>
          <p:nvPr/>
        </p:nvSpPr>
        <p:spPr>
          <a:xfrm rot="16200000">
            <a:off x="-307277" y="2292061"/>
            <a:ext cx="224914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Number of new/enlarging</a:t>
            </a:r>
            <a:b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 T2 lesions*</a:t>
            </a:r>
            <a:endParaRPr kumimoji="0" lang="en-GB" sz="1200" b="1"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cxnSp>
        <p:nvCxnSpPr>
          <p:cNvPr id="32" name="Straight Connector 31"/>
          <p:cNvCxnSpPr/>
          <p:nvPr/>
        </p:nvCxnSpPr>
        <p:spPr>
          <a:xfrm>
            <a:off x="4876800" y="1460005"/>
            <a:ext cx="0" cy="2743771"/>
          </a:xfrm>
          <a:prstGeom prst="line">
            <a:avLst/>
          </a:prstGeom>
          <a:ln>
            <a:solidFill>
              <a:schemeClr val="accent1"/>
            </a:solidFill>
            <a:prstDash val="dash"/>
          </a:ln>
        </p:spPr>
        <p:style>
          <a:lnRef idx="2">
            <a:schemeClr val="accent5"/>
          </a:lnRef>
          <a:fillRef idx="0">
            <a:schemeClr val="accent5"/>
          </a:fillRef>
          <a:effectRef idx="1">
            <a:schemeClr val="accent5"/>
          </a:effectRef>
          <a:fontRef idx="minor">
            <a:schemeClr val="tx1"/>
          </a:fontRef>
        </p:style>
      </p:cxnSp>
      <p:sp>
        <p:nvSpPr>
          <p:cNvPr id="33" name="Down Arrow 32"/>
          <p:cNvSpPr/>
          <p:nvPr/>
        </p:nvSpPr>
        <p:spPr>
          <a:xfrm>
            <a:off x="2857354" y="1919410"/>
            <a:ext cx="375987" cy="128016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Down Arrow 33"/>
          <p:cNvSpPr/>
          <p:nvPr/>
        </p:nvSpPr>
        <p:spPr>
          <a:xfrm>
            <a:off x="6272352" y="1848636"/>
            <a:ext cx="376763" cy="13716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5" name="Straight Connector 34"/>
          <p:cNvCxnSpPr/>
          <p:nvPr/>
        </p:nvCxnSpPr>
        <p:spPr>
          <a:xfrm flipH="1">
            <a:off x="6222722" y="3239042"/>
            <a:ext cx="7017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795201" y="3209890"/>
            <a:ext cx="7017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39077" y="1250138"/>
            <a:ext cx="107914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a:t>
            </a:r>
          </a:p>
        </p:txBody>
      </p:sp>
      <p:sp>
        <p:nvSpPr>
          <p:cNvPr id="41" name="TextBox 40"/>
          <p:cNvSpPr txBox="1"/>
          <p:nvPr/>
        </p:nvSpPr>
        <p:spPr>
          <a:xfrm>
            <a:off x="5697069" y="1250138"/>
            <a:ext cx="111761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II</a:t>
            </a:r>
          </a:p>
        </p:txBody>
      </p:sp>
      <p:sp>
        <p:nvSpPr>
          <p:cNvPr id="4" name="Rectangle 3"/>
          <p:cNvSpPr/>
          <p:nvPr/>
        </p:nvSpPr>
        <p:spPr>
          <a:xfrm>
            <a:off x="448243" y="339676"/>
            <a:ext cx="8229600" cy="707886"/>
          </a:xfrm>
          <a:prstGeom prst="rect">
            <a:avLst/>
          </a:prstGeom>
        </p:spPr>
        <p:txBody>
          <a:bodyPr wrap="square">
            <a:spAutoFit/>
          </a:bodyPr>
          <a:lstStyle/>
          <a:p>
            <a:pPr lvl="0">
              <a:spcAft>
                <a:spcPts val="300"/>
              </a:spcAft>
              <a:defRPr/>
            </a:pP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Ofatumumab </a:t>
            </a:r>
            <a:r>
              <a:rPr lang="en-GB" sz="2000" b="1" spc="-100" dirty="0">
                <a:solidFill>
                  <a:srgbClr val="023761"/>
                </a:solidFill>
                <a:latin typeface="Arial Black" panose="020B0A04020102020204"/>
                <a:ea typeface="Arial Black" charset="0"/>
                <a:cs typeface="Arial Black" charset="0"/>
              </a:rPr>
              <a:t>demonstrated </a:t>
            </a: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significant reduction in the number of new/enlarging T2 lesions</a:t>
            </a:r>
          </a:p>
        </p:txBody>
      </p:sp>
      <p:sp>
        <p:nvSpPr>
          <p:cNvPr id="46" name="Footer Placeholder 3">
            <a:extLst>
              <a:ext uri="{FF2B5EF4-FFF2-40B4-BE49-F238E27FC236}">
                <a16:creationId xmlns:a16="http://schemas.microsoft.com/office/drawing/2014/main" id="{4E73686A-C340-4795-986E-E41E3CA8ED01}"/>
              </a:ext>
            </a:extLst>
          </p:cNvPr>
          <p:cNvSpPr>
            <a:spLocks noGrp="1"/>
          </p:cNvSpPr>
          <p:nvPr>
            <p:ph type="ftr" sz="quarter" idx="11"/>
          </p:nvPr>
        </p:nvSpPr>
        <p:spPr>
          <a:xfrm>
            <a:off x="361107" y="4749595"/>
            <a:ext cx="6453573" cy="216742"/>
          </a:xfrm>
        </p:spPr>
        <p:txBody>
          <a:bodyPr/>
          <a:lstStyle/>
          <a:p>
            <a:pPr algn="l">
              <a:spcAft>
                <a:spcPts val="300"/>
              </a:spcAft>
              <a:defRPr/>
            </a:pPr>
            <a:r>
              <a:rPr lang="en-GB" dirty="0">
                <a:solidFill>
                  <a:schemeClr val="bg1">
                    <a:lumMod val="50000"/>
                  </a:schemeClr>
                </a:solidFill>
              </a:rPr>
              <a:t>Full analysis set. N’, total number of patients included in the analysis. *Negative binomial regression model. </a:t>
            </a:r>
          </a:p>
          <a:p>
            <a:pPr algn="l">
              <a:defRPr/>
            </a:pPr>
            <a:endParaRPr lang="en-GB" spc="30" dirty="0">
              <a:solidFill>
                <a:schemeClr val="bg1">
                  <a:lumMod val="50000"/>
                </a:schemeClr>
              </a:solidFill>
              <a:ea typeface="Arial" charset="0"/>
              <a:cs typeface="Arial" charset="0"/>
            </a:endParaRP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lang="en-GB" dirty="0">
                <a:solidFill>
                  <a:schemeClr val="bg1">
                    <a:lumMod val="50000"/>
                  </a:schemeClr>
                </a:solidFill>
              </a:rPr>
              <a:t>Hauser SL, et al. </a:t>
            </a:r>
            <a:r>
              <a:rPr lang="en-GB" i="1" dirty="0">
                <a:solidFill>
                  <a:schemeClr val="bg1">
                    <a:lumMod val="50000"/>
                  </a:schemeClr>
                </a:solidFill>
              </a:rPr>
              <a:t>ECTRIMS</a:t>
            </a:r>
            <a:r>
              <a:rPr lang="en-GB" dirty="0">
                <a:solidFill>
                  <a:schemeClr val="bg1">
                    <a:lumMod val="50000"/>
                  </a:schemeClr>
                </a:solidFill>
              </a:rPr>
              <a:t> 2019. OP336.</a:t>
            </a:r>
          </a:p>
        </p:txBody>
      </p:sp>
      <p:sp>
        <p:nvSpPr>
          <p:cNvPr id="45" name="Rectangle 44">
            <a:hlinkClick r:id="rId4"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8" name="Rectangle 47">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9" name="Rectangle 48">
            <a:hlinkClick r:id="rId5"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51" name="Rectangle 50">
            <a:hlinkClick r:id="rId5"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57" name="Rounded Rectangle 56"/>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39" name="Rectangle 38"/>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128063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98218" y="1176085"/>
            <a:ext cx="3958696" cy="2461867"/>
            <a:chOff x="457201" y="1253527"/>
            <a:chExt cx="4095761" cy="2858151"/>
          </a:xfrm>
          <a:noFill/>
        </p:grpSpPr>
        <p:sp>
          <p:nvSpPr>
            <p:cNvPr id="10" name="TextBox 9"/>
            <p:cNvSpPr txBox="1"/>
            <p:nvPr/>
          </p:nvSpPr>
          <p:spPr>
            <a:xfrm>
              <a:off x="2020635" y="1281467"/>
              <a:ext cx="1244211" cy="300148"/>
            </a:xfrm>
            <a:prstGeom prst="rect">
              <a:avLst/>
            </a:prstGeom>
            <a:grp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3-month CDW</a:t>
              </a:r>
            </a:p>
          </p:txBody>
        </p:sp>
        <p:sp>
          <p:nvSpPr>
            <p:cNvPr id="11" name="TextBox 10"/>
            <p:cNvSpPr txBox="1"/>
            <p:nvPr/>
          </p:nvSpPr>
          <p:spPr>
            <a:xfrm>
              <a:off x="3279538" y="2260798"/>
              <a:ext cx="750104" cy="3573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9.3%</a:t>
              </a:r>
            </a:p>
          </p:txBody>
        </p:sp>
        <p:sp>
          <p:nvSpPr>
            <p:cNvPr id="12" name="TextBox 11"/>
            <p:cNvSpPr txBox="1"/>
            <p:nvPr/>
          </p:nvSpPr>
          <p:spPr>
            <a:xfrm>
              <a:off x="3290112" y="1932878"/>
              <a:ext cx="728957" cy="3573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13.4%</a:t>
              </a:r>
            </a:p>
          </p:txBody>
        </p:sp>
        <p:sp>
          <p:nvSpPr>
            <p:cNvPr id="13" name="Freeform 5"/>
            <p:cNvSpPr>
              <a:spLocks/>
            </p:cNvSpPr>
            <p:nvPr/>
          </p:nvSpPr>
          <p:spPr bwMode="auto">
            <a:xfrm>
              <a:off x="1130303" y="1533525"/>
              <a:ext cx="3422659" cy="1825625"/>
            </a:xfrm>
            <a:custGeom>
              <a:avLst/>
              <a:gdLst>
                <a:gd name="T0" fmla="*/ 0 w 2156"/>
                <a:gd name="T1" fmla="*/ 0 h 1150"/>
                <a:gd name="T2" fmla="*/ 0 w 2156"/>
                <a:gd name="T3" fmla="*/ 1150 h 1150"/>
                <a:gd name="T4" fmla="*/ 2156 w 2156"/>
                <a:gd name="T5" fmla="*/ 1150 h 1150"/>
              </a:gdLst>
              <a:ahLst/>
              <a:cxnLst>
                <a:cxn ang="0">
                  <a:pos x="T0" y="T1"/>
                </a:cxn>
                <a:cxn ang="0">
                  <a:pos x="T2" y="T3"/>
                </a:cxn>
                <a:cxn ang="0">
                  <a:pos x="T4" y="T5"/>
                </a:cxn>
              </a:cxnLst>
              <a:rect l="0" t="0" r="r" b="b"/>
              <a:pathLst>
                <a:path w="2156" h="1150">
                  <a:moveTo>
                    <a:pt x="0" y="0"/>
                  </a:moveTo>
                  <a:lnTo>
                    <a:pt x="0" y="1150"/>
                  </a:lnTo>
                  <a:lnTo>
                    <a:pt x="2156" y="1150"/>
                  </a:ln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Line 6"/>
            <p:cNvSpPr>
              <a:spLocks noChangeShapeType="1"/>
            </p:cNvSpPr>
            <p:nvPr/>
          </p:nvSpPr>
          <p:spPr bwMode="auto">
            <a:xfrm>
              <a:off x="4394211" y="3359150"/>
              <a:ext cx="0" cy="4445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Line 7"/>
            <p:cNvSpPr>
              <a:spLocks noChangeShapeType="1"/>
            </p:cNvSpPr>
            <p:nvPr/>
          </p:nvSpPr>
          <p:spPr bwMode="auto">
            <a:xfrm>
              <a:off x="4114810"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Line 8"/>
            <p:cNvSpPr>
              <a:spLocks noChangeShapeType="1"/>
            </p:cNvSpPr>
            <p:nvPr/>
          </p:nvSpPr>
          <p:spPr bwMode="auto">
            <a:xfrm>
              <a:off x="3832235"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Line 9"/>
            <p:cNvSpPr>
              <a:spLocks noChangeShapeType="1"/>
            </p:cNvSpPr>
            <p:nvPr/>
          </p:nvSpPr>
          <p:spPr bwMode="auto">
            <a:xfrm>
              <a:off x="3546484"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Line 10"/>
            <p:cNvSpPr>
              <a:spLocks noChangeShapeType="1"/>
            </p:cNvSpPr>
            <p:nvPr/>
          </p:nvSpPr>
          <p:spPr bwMode="auto">
            <a:xfrm>
              <a:off x="3263908"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Line 11"/>
            <p:cNvSpPr>
              <a:spLocks noChangeShapeType="1"/>
            </p:cNvSpPr>
            <p:nvPr/>
          </p:nvSpPr>
          <p:spPr bwMode="auto">
            <a:xfrm>
              <a:off x="2981332"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Line 12"/>
            <p:cNvSpPr>
              <a:spLocks noChangeShapeType="1"/>
            </p:cNvSpPr>
            <p:nvPr/>
          </p:nvSpPr>
          <p:spPr bwMode="auto">
            <a:xfrm>
              <a:off x="2701932"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Line 13"/>
            <p:cNvSpPr>
              <a:spLocks noChangeShapeType="1"/>
            </p:cNvSpPr>
            <p:nvPr/>
          </p:nvSpPr>
          <p:spPr bwMode="auto">
            <a:xfrm>
              <a:off x="2419356"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Line 14"/>
            <p:cNvSpPr>
              <a:spLocks noChangeShapeType="1"/>
            </p:cNvSpPr>
            <p:nvPr/>
          </p:nvSpPr>
          <p:spPr bwMode="auto">
            <a:xfrm>
              <a:off x="2133605"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Line 15"/>
            <p:cNvSpPr>
              <a:spLocks noChangeShapeType="1"/>
            </p:cNvSpPr>
            <p:nvPr/>
          </p:nvSpPr>
          <p:spPr bwMode="auto">
            <a:xfrm>
              <a:off x="1851030"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Line 16"/>
            <p:cNvSpPr>
              <a:spLocks noChangeShapeType="1"/>
            </p:cNvSpPr>
            <p:nvPr/>
          </p:nvSpPr>
          <p:spPr bwMode="auto">
            <a:xfrm>
              <a:off x="1571629"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Line 17"/>
            <p:cNvSpPr>
              <a:spLocks noChangeShapeType="1"/>
            </p:cNvSpPr>
            <p:nvPr/>
          </p:nvSpPr>
          <p:spPr bwMode="auto">
            <a:xfrm>
              <a:off x="1289053" y="3355975"/>
              <a:ext cx="0" cy="412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 name="Line 18"/>
            <p:cNvSpPr>
              <a:spLocks noChangeShapeType="1"/>
            </p:cNvSpPr>
            <p:nvPr/>
          </p:nvSpPr>
          <p:spPr bwMode="auto">
            <a:xfrm flipH="1">
              <a:off x="1089028" y="3330575"/>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Line 19"/>
            <p:cNvSpPr>
              <a:spLocks noChangeShapeType="1"/>
            </p:cNvSpPr>
            <p:nvPr/>
          </p:nvSpPr>
          <p:spPr bwMode="auto">
            <a:xfrm flipH="1">
              <a:off x="1089028" y="3190875"/>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Line 20"/>
            <p:cNvSpPr>
              <a:spLocks noChangeShapeType="1"/>
            </p:cNvSpPr>
            <p:nvPr/>
          </p:nvSpPr>
          <p:spPr bwMode="auto">
            <a:xfrm flipH="1">
              <a:off x="1089028" y="304800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Line 21"/>
            <p:cNvSpPr>
              <a:spLocks noChangeShapeType="1"/>
            </p:cNvSpPr>
            <p:nvPr/>
          </p:nvSpPr>
          <p:spPr bwMode="auto">
            <a:xfrm flipH="1">
              <a:off x="1089028" y="290830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Line 22"/>
            <p:cNvSpPr>
              <a:spLocks noChangeShapeType="1"/>
            </p:cNvSpPr>
            <p:nvPr/>
          </p:nvSpPr>
          <p:spPr bwMode="auto">
            <a:xfrm flipH="1">
              <a:off x="1089028" y="276225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Line 23"/>
            <p:cNvSpPr>
              <a:spLocks noChangeShapeType="1"/>
            </p:cNvSpPr>
            <p:nvPr/>
          </p:nvSpPr>
          <p:spPr bwMode="auto">
            <a:xfrm flipH="1">
              <a:off x="1089028" y="262255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Line 24"/>
            <p:cNvSpPr>
              <a:spLocks noChangeShapeType="1"/>
            </p:cNvSpPr>
            <p:nvPr/>
          </p:nvSpPr>
          <p:spPr bwMode="auto">
            <a:xfrm flipH="1">
              <a:off x="1089028" y="2479675"/>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Line 25"/>
            <p:cNvSpPr>
              <a:spLocks noChangeShapeType="1"/>
            </p:cNvSpPr>
            <p:nvPr/>
          </p:nvSpPr>
          <p:spPr bwMode="auto">
            <a:xfrm flipH="1">
              <a:off x="1089028" y="2339975"/>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Line 26"/>
            <p:cNvSpPr>
              <a:spLocks noChangeShapeType="1"/>
            </p:cNvSpPr>
            <p:nvPr/>
          </p:nvSpPr>
          <p:spPr bwMode="auto">
            <a:xfrm flipH="1">
              <a:off x="1089028" y="219075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Line 27"/>
            <p:cNvSpPr>
              <a:spLocks noChangeShapeType="1"/>
            </p:cNvSpPr>
            <p:nvPr/>
          </p:nvSpPr>
          <p:spPr bwMode="auto">
            <a:xfrm flipH="1">
              <a:off x="1089028" y="205105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Line 28"/>
            <p:cNvSpPr>
              <a:spLocks noChangeShapeType="1"/>
            </p:cNvSpPr>
            <p:nvPr/>
          </p:nvSpPr>
          <p:spPr bwMode="auto">
            <a:xfrm flipH="1">
              <a:off x="1089028" y="1908175"/>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Line 29"/>
            <p:cNvSpPr>
              <a:spLocks noChangeShapeType="1"/>
            </p:cNvSpPr>
            <p:nvPr/>
          </p:nvSpPr>
          <p:spPr bwMode="auto">
            <a:xfrm flipH="1">
              <a:off x="1089028" y="1768475"/>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 name="Line 30"/>
            <p:cNvSpPr>
              <a:spLocks noChangeShapeType="1"/>
            </p:cNvSpPr>
            <p:nvPr/>
          </p:nvSpPr>
          <p:spPr bwMode="auto">
            <a:xfrm flipH="1">
              <a:off x="1089028" y="1625600"/>
              <a:ext cx="41275"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Rectangle 31"/>
            <p:cNvSpPr>
              <a:spLocks noChangeArrowheads="1"/>
            </p:cNvSpPr>
            <p:nvPr/>
          </p:nvSpPr>
          <p:spPr bwMode="auto">
            <a:xfrm>
              <a:off x="952502" y="15716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0" name="Rectangle 32"/>
            <p:cNvSpPr>
              <a:spLocks noChangeArrowheads="1"/>
            </p:cNvSpPr>
            <p:nvPr/>
          </p:nvSpPr>
          <p:spPr bwMode="auto">
            <a:xfrm>
              <a:off x="952502" y="17113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 name="Rectangle 33"/>
            <p:cNvSpPr>
              <a:spLocks noChangeArrowheads="1"/>
            </p:cNvSpPr>
            <p:nvPr/>
          </p:nvSpPr>
          <p:spPr bwMode="auto">
            <a:xfrm>
              <a:off x="952502" y="1854200"/>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2" name="Rectangle 34"/>
            <p:cNvSpPr>
              <a:spLocks noChangeArrowheads="1"/>
            </p:cNvSpPr>
            <p:nvPr/>
          </p:nvSpPr>
          <p:spPr bwMode="auto">
            <a:xfrm>
              <a:off x="952502" y="199707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3" name="Rectangle 35"/>
            <p:cNvSpPr>
              <a:spLocks noChangeArrowheads="1"/>
            </p:cNvSpPr>
            <p:nvPr/>
          </p:nvSpPr>
          <p:spPr bwMode="auto">
            <a:xfrm>
              <a:off x="952502" y="2139950"/>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4" name="Rectangle 36"/>
            <p:cNvSpPr>
              <a:spLocks noChangeArrowheads="1"/>
            </p:cNvSpPr>
            <p:nvPr/>
          </p:nvSpPr>
          <p:spPr bwMode="auto">
            <a:xfrm>
              <a:off x="952502" y="2286000"/>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 name="Rectangle 37"/>
            <p:cNvSpPr>
              <a:spLocks noChangeArrowheads="1"/>
            </p:cNvSpPr>
            <p:nvPr/>
          </p:nvSpPr>
          <p:spPr bwMode="auto">
            <a:xfrm>
              <a:off x="952502" y="2425700"/>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Rectangle 38"/>
            <p:cNvSpPr>
              <a:spLocks noChangeArrowheads="1"/>
            </p:cNvSpPr>
            <p:nvPr/>
          </p:nvSpPr>
          <p:spPr bwMode="auto">
            <a:xfrm>
              <a:off x="952502" y="2568574"/>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7" name="Rectangle 39"/>
            <p:cNvSpPr>
              <a:spLocks noChangeArrowheads="1"/>
            </p:cNvSpPr>
            <p:nvPr/>
          </p:nvSpPr>
          <p:spPr bwMode="auto">
            <a:xfrm>
              <a:off x="1009652" y="2711450"/>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8" name="Rectangle 40"/>
            <p:cNvSpPr>
              <a:spLocks noChangeArrowheads="1"/>
            </p:cNvSpPr>
            <p:nvPr/>
          </p:nvSpPr>
          <p:spPr bwMode="auto">
            <a:xfrm>
              <a:off x="1009652" y="28543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9" name="Rectangle 41"/>
            <p:cNvSpPr>
              <a:spLocks noChangeArrowheads="1"/>
            </p:cNvSpPr>
            <p:nvPr/>
          </p:nvSpPr>
          <p:spPr bwMode="auto">
            <a:xfrm>
              <a:off x="1009652" y="2997200"/>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0" name="Rectangle 42"/>
            <p:cNvSpPr>
              <a:spLocks noChangeArrowheads="1"/>
            </p:cNvSpPr>
            <p:nvPr/>
          </p:nvSpPr>
          <p:spPr bwMode="auto">
            <a:xfrm>
              <a:off x="1009652" y="3140076"/>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 name="Rectangle 43"/>
            <p:cNvSpPr>
              <a:spLocks noChangeArrowheads="1"/>
            </p:cNvSpPr>
            <p:nvPr/>
          </p:nvSpPr>
          <p:spPr bwMode="auto">
            <a:xfrm>
              <a:off x="1009652" y="3282950"/>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 name="Rectangle 44"/>
            <p:cNvSpPr>
              <a:spLocks noChangeArrowheads="1"/>
            </p:cNvSpPr>
            <p:nvPr/>
          </p:nvSpPr>
          <p:spPr bwMode="auto">
            <a:xfrm>
              <a:off x="1257304" y="34131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 name="Rectangle 45"/>
            <p:cNvSpPr>
              <a:spLocks noChangeArrowheads="1"/>
            </p:cNvSpPr>
            <p:nvPr/>
          </p:nvSpPr>
          <p:spPr bwMode="auto">
            <a:xfrm>
              <a:off x="1187453"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944</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54" name="Rectangle 46"/>
            <p:cNvSpPr>
              <a:spLocks noChangeArrowheads="1"/>
            </p:cNvSpPr>
            <p:nvPr/>
          </p:nvSpPr>
          <p:spPr bwMode="auto">
            <a:xfrm>
              <a:off x="1187453"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932</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55" name="Rectangle 47"/>
            <p:cNvSpPr>
              <a:spLocks noChangeArrowheads="1"/>
            </p:cNvSpPr>
            <p:nvPr/>
          </p:nvSpPr>
          <p:spPr bwMode="auto">
            <a:xfrm>
              <a:off x="457201" y="3832225"/>
              <a:ext cx="655110"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Ofatumumab</a:t>
              </a:r>
              <a:endParaRPr kumimoji="0" lang="en-GB" altLang="en-US" sz="1800" b="0"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56" name="Rectangle 48"/>
            <p:cNvSpPr>
              <a:spLocks noChangeArrowheads="1"/>
            </p:cNvSpPr>
            <p:nvPr/>
          </p:nvSpPr>
          <p:spPr bwMode="auto">
            <a:xfrm>
              <a:off x="457201" y="3968750"/>
              <a:ext cx="7032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Teriflunomide</a:t>
              </a:r>
              <a:endParaRPr kumimoji="0" lang="en-GB" altLang="en-US" sz="1800" b="0"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57" name="Rectangle 49"/>
            <p:cNvSpPr>
              <a:spLocks noChangeArrowheads="1"/>
            </p:cNvSpPr>
            <p:nvPr/>
          </p:nvSpPr>
          <p:spPr bwMode="auto">
            <a:xfrm>
              <a:off x="1482729"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908</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58" name="Rectangle 50"/>
            <p:cNvSpPr>
              <a:spLocks noChangeArrowheads="1"/>
            </p:cNvSpPr>
            <p:nvPr/>
          </p:nvSpPr>
          <p:spPr bwMode="auto">
            <a:xfrm>
              <a:off x="1482729"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901</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59" name="Rectangle 51"/>
            <p:cNvSpPr>
              <a:spLocks noChangeArrowheads="1"/>
            </p:cNvSpPr>
            <p:nvPr/>
          </p:nvSpPr>
          <p:spPr bwMode="auto">
            <a:xfrm>
              <a:off x="1749429"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878</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60" name="Rectangle 52"/>
            <p:cNvSpPr>
              <a:spLocks noChangeArrowheads="1"/>
            </p:cNvSpPr>
            <p:nvPr/>
          </p:nvSpPr>
          <p:spPr bwMode="auto">
            <a:xfrm>
              <a:off x="1749429"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841</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61" name="Rectangle 53"/>
            <p:cNvSpPr>
              <a:spLocks noChangeArrowheads="1"/>
            </p:cNvSpPr>
            <p:nvPr/>
          </p:nvSpPr>
          <p:spPr bwMode="auto">
            <a:xfrm>
              <a:off x="2047880"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844</a:t>
              </a:r>
            </a:p>
          </p:txBody>
        </p:sp>
        <p:sp>
          <p:nvSpPr>
            <p:cNvPr id="62" name="Rectangle 54"/>
            <p:cNvSpPr>
              <a:spLocks noChangeArrowheads="1"/>
            </p:cNvSpPr>
            <p:nvPr/>
          </p:nvSpPr>
          <p:spPr bwMode="auto">
            <a:xfrm>
              <a:off x="2047880"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804</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63" name="Rectangle 55"/>
            <p:cNvSpPr>
              <a:spLocks noChangeArrowheads="1"/>
            </p:cNvSpPr>
            <p:nvPr/>
          </p:nvSpPr>
          <p:spPr bwMode="auto">
            <a:xfrm>
              <a:off x="2330456"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810</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64" name="Rectangle 56"/>
            <p:cNvSpPr>
              <a:spLocks noChangeArrowheads="1"/>
            </p:cNvSpPr>
            <p:nvPr/>
          </p:nvSpPr>
          <p:spPr bwMode="auto">
            <a:xfrm>
              <a:off x="2330456"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756</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65" name="Rectangle 57"/>
            <p:cNvSpPr>
              <a:spLocks noChangeArrowheads="1"/>
            </p:cNvSpPr>
            <p:nvPr/>
          </p:nvSpPr>
          <p:spPr bwMode="auto">
            <a:xfrm>
              <a:off x="2606682"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784</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66" name="Rectangle 58"/>
            <p:cNvSpPr>
              <a:spLocks noChangeArrowheads="1"/>
            </p:cNvSpPr>
            <p:nvPr/>
          </p:nvSpPr>
          <p:spPr bwMode="auto">
            <a:xfrm>
              <a:off x="2606682"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718</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67" name="Rectangle 59"/>
            <p:cNvSpPr>
              <a:spLocks noChangeArrowheads="1"/>
            </p:cNvSpPr>
            <p:nvPr/>
          </p:nvSpPr>
          <p:spPr bwMode="auto">
            <a:xfrm>
              <a:off x="2905132"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534</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68" name="Rectangle 60"/>
            <p:cNvSpPr>
              <a:spLocks noChangeArrowheads="1"/>
            </p:cNvSpPr>
            <p:nvPr/>
          </p:nvSpPr>
          <p:spPr bwMode="auto">
            <a:xfrm>
              <a:off x="2905132"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478</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69" name="Rectangle 61"/>
            <p:cNvSpPr>
              <a:spLocks noChangeArrowheads="1"/>
            </p:cNvSpPr>
            <p:nvPr/>
          </p:nvSpPr>
          <p:spPr bwMode="auto">
            <a:xfrm>
              <a:off x="3171833"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319</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70" name="Rectangle 62"/>
            <p:cNvSpPr>
              <a:spLocks noChangeArrowheads="1"/>
            </p:cNvSpPr>
            <p:nvPr/>
          </p:nvSpPr>
          <p:spPr bwMode="auto">
            <a:xfrm>
              <a:off x="3171833"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298</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71" name="Rectangle 63"/>
            <p:cNvSpPr>
              <a:spLocks noChangeArrowheads="1"/>
            </p:cNvSpPr>
            <p:nvPr/>
          </p:nvSpPr>
          <p:spPr bwMode="auto">
            <a:xfrm>
              <a:off x="3467109" y="3832225"/>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176</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72" name="Rectangle 64"/>
            <p:cNvSpPr>
              <a:spLocks noChangeArrowheads="1"/>
            </p:cNvSpPr>
            <p:nvPr/>
          </p:nvSpPr>
          <p:spPr bwMode="auto">
            <a:xfrm>
              <a:off x="3467109" y="3968750"/>
              <a:ext cx="179118"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146</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73" name="Rectangle 65"/>
            <p:cNvSpPr>
              <a:spLocks noChangeArrowheads="1"/>
            </p:cNvSpPr>
            <p:nvPr/>
          </p:nvSpPr>
          <p:spPr bwMode="auto">
            <a:xfrm>
              <a:off x="3778260" y="38322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49</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74" name="Rectangle 66"/>
            <p:cNvSpPr>
              <a:spLocks noChangeArrowheads="1"/>
            </p:cNvSpPr>
            <p:nvPr/>
          </p:nvSpPr>
          <p:spPr bwMode="auto">
            <a:xfrm>
              <a:off x="3778260" y="3968750"/>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41</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75" name="Rectangle 67"/>
            <p:cNvSpPr>
              <a:spLocks noChangeArrowheads="1"/>
            </p:cNvSpPr>
            <p:nvPr/>
          </p:nvSpPr>
          <p:spPr bwMode="auto">
            <a:xfrm>
              <a:off x="4083060" y="38322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1</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76" name="Rectangle 68"/>
            <p:cNvSpPr>
              <a:spLocks noChangeArrowheads="1"/>
            </p:cNvSpPr>
            <p:nvPr/>
          </p:nvSpPr>
          <p:spPr bwMode="auto">
            <a:xfrm>
              <a:off x="4083060" y="3968750"/>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1</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77" name="Rectangle 69"/>
            <p:cNvSpPr>
              <a:spLocks noChangeArrowheads="1"/>
            </p:cNvSpPr>
            <p:nvPr/>
          </p:nvSpPr>
          <p:spPr bwMode="auto">
            <a:xfrm>
              <a:off x="4368811" y="38322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0</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78" name="Rectangle 70"/>
            <p:cNvSpPr>
              <a:spLocks noChangeArrowheads="1"/>
            </p:cNvSpPr>
            <p:nvPr/>
          </p:nvSpPr>
          <p:spPr bwMode="auto">
            <a:xfrm>
              <a:off x="4368811" y="3968750"/>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0</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79" name="Rectangle 88"/>
            <p:cNvSpPr>
              <a:spLocks noChangeArrowheads="1"/>
            </p:cNvSpPr>
            <p:nvPr/>
          </p:nvSpPr>
          <p:spPr bwMode="auto">
            <a:xfrm>
              <a:off x="2584456" y="3571875"/>
              <a:ext cx="975201" cy="2143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Study month</a:t>
              </a:r>
              <a:endParaRPr kumimoji="0" lang="en-GB"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0" name="Rectangle 89"/>
            <p:cNvSpPr>
              <a:spLocks noChangeArrowheads="1"/>
            </p:cNvSpPr>
            <p:nvPr/>
          </p:nvSpPr>
          <p:spPr bwMode="auto">
            <a:xfrm>
              <a:off x="1136653" y="3676650"/>
              <a:ext cx="1215685"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Number of patients at risk</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 name="Rectangle 101"/>
            <p:cNvSpPr>
              <a:spLocks noChangeArrowheads="1"/>
            </p:cNvSpPr>
            <p:nvPr/>
          </p:nvSpPr>
          <p:spPr bwMode="auto">
            <a:xfrm>
              <a:off x="1539879" y="34131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2" name="Rectangle 102"/>
            <p:cNvSpPr>
              <a:spLocks noChangeArrowheads="1"/>
            </p:cNvSpPr>
            <p:nvPr/>
          </p:nvSpPr>
          <p:spPr bwMode="auto">
            <a:xfrm>
              <a:off x="1822455" y="34131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3" name="Rectangle 103"/>
            <p:cNvSpPr>
              <a:spLocks noChangeArrowheads="1"/>
            </p:cNvSpPr>
            <p:nvPr/>
          </p:nvSpPr>
          <p:spPr bwMode="auto">
            <a:xfrm>
              <a:off x="2105030" y="3413125"/>
              <a:ext cx="59706"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4" name="Rectangle 104"/>
            <p:cNvSpPr>
              <a:spLocks noChangeArrowheads="1"/>
            </p:cNvSpPr>
            <p:nvPr/>
          </p:nvSpPr>
          <p:spPr bwMode="auto">
            <a:xfrm>
              <a:off x="2359031"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5" name="Rectangle 105"/>
            <p:cNvSpPr>
              <a:spLocks noChangeArrowheads="1"/>
            </p:cNvSpPr>
            <p:nvPr/>
          </p:nvSpPr>
          <p:spPr bwMode="auto">
            <a:xfrm>
              <a:off x="2644782"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6" name="Rectangle 106"/>
            <p:cNvSpPr>
              <a:spLocks noChangeArrowheads="1"/>
            </p:cNvSpPr>
            <p:nvPr/>
          </p:nvSpPr>
          <p:spPr bwMode="auto">
            <a:xfrm>
              <a:off x="2927357"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7" name="Rectangle 107"/>
            <p:cNvSpPr>
              <a:spLocks noChangeArrowheads="1"/>
            </p:cNvSpPr>
            <p:nvPr/>
          </p:nvSpPr>
          <p:spPr bwMode="auto">
            <a:xfrm>
              <a:off x="3206758"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8" name="Rectangle 108"/>
            <p:cNvSpPr>
              <a:spLocks noChangeArrowheads="1"/>
            </p:cNvSpPr>
            <p:nvPr/>
          </p:nvSpPr>
          <p:spPr bwMode="auto">
            <a:xfrm>
              <a:off x="3489334"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9" name="Rectangle 109"/>
            <p:cNvSpPr>
              <a:spLocks noChangeArrowheads="1"/>
            </p:cNvSpPr>
            <p:nvPr/>
          </p:nvSpPr>
          <p:spPr bwMode="auto">
            <a:xfrm>
              <a:off x="3775085"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0" name="Rectangle 110"/>
            <p:cNvSpPr>
              <a:spLocks noChangeArrowheads="1"/>
            </p:cNvSpPr>
            <p:nvPr/>
          </p:nvSpPr>
          <p:spPr bwMode="auto">
            <a:xfrm>
              <a:off x="4060835"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1" name="Rectangle 111"/>
            <p:cNvSpPr>
              <a:spLocks noChangeArrowheads="1"/>
            </p:cNvSpPr>
            <p:nvPr/>
          </p:nvSpPr>
          <p:spPr bwMode="auto">
            <a:xfrm>
              <a:off x="4346586" y="3413125"/>
              <a:ext cx="119412" cy="142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33</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2" name="Rectangle 112"/>
            <p:cNvSpPr>
              <a:spLocks noChangeArrowheads="1"/>
            </p:cNvSpPr>
            <p:nvPr/>
          </p:nvSpPr>
          <p:spPr bwMode="auto">
            <a:xfrm rot="16200000">
              <a:off x="-534790" y="2302952"/>
              <a:ext cx="2449125" cy="3502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K-M estimate of the cumulative </a:t>
              </a:r>
              <a:b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event rate</a:t>
              </a:r>
              <a:r>
                <a:rPr kumimoji="0" lang="en-GB" altLang="en-US" sz="11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 </a:t>
              </a: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93" name="Freeform 173"/>
            <p:cNvSpPr>
              <a:spLocks/>
            </p:cNvSpPr>
            <p:nvPr/>
          </p:nvSpPr>
          <p:spPr bwMode="auto">
            <a:xfrm>
              <a:off x="1289053" y="2559050"/>
              <a:ext cx="3105158" cy="774700"/>
            </a:xfrm>
            <a:custGeom>
              <a:avLst/>
              <a:gdLst>
                <a:gd name="T0" fmla="*/ 28 w 1956"/>
                <a:gd name="T1" fmla="*/ 482 h 488"/>
                <a:gd name="T2" fmla="*/ 58 w 1956"/>
                <a:gd name="T3" fmla="*/ 476 h 488"/>
                <a:gd name="T4" fmla="*/ 116 w 1956"/>
                <a:gd name="T5" fmla="*/ 464 h 488"/>
                <a:gd name="T6" fmla="*/ 128 w 1956"/>
                <a:gd name="T7" fmla="*/ 458 h 488"/>
                <a:gd name="T8" fmla="*/ 154 w 1956"/>
                <a:gd name="T9" fmla="*/ 444 h 488"/>
                <a:gd name="T10" fmla="*/ 166 w 1956"/>
                <a:gd name="T11" fmla="*/ 442 h 488"/>
                <a:gd name="T12" fmla="*/ 168 w 1956"/>
                <a:gd name="T13" fmla="*/ 432 h 488"/>
                <a:gd name="T14" fmla="*/ 170 w 1956"/>
                <a:gd name="T15" fmla="*/ 414 h 488"/>
                <a:gd name="T16" fmla="*/ 184 w 1956"/>
                <a:gd name="T17" fmla="*/ 410 h 488"/>
                <a:gd name="T18" fmla="*/ 192 w 1956"/>
                <a:gd name="T19" fmla="*/ 396 h 488"/>
                <a:gd name="T20" fmla="*/ 336 w 1956"/>
                <a:gd name="T21" fmla="*/ 372 h 488"/>
                <a:gd name="T22" fmla="*/ 340 w 1956"/>
                <a:gd name="T23" fmla="*/ 362 h 488"/>
                <a:gd name="T24" fmla="*/ 350 w 1956"/>
                <a:gd name="T25" fmla="*/ 356 h 488"/>
                <a:gd name="T26" fmla="*/ 354 w 1956"/>
                <a:gd name="T27" fmla="*/ 350 h 488"/>
                <a:gd name="T28" fmla="*/ 414 w 1956"/>
                <a:gd name="T29" fmla="*/ 342 h 488"/>
                <a:gd name="T30" fmla="*/ 480 w 1956"/>
                <a:gd name="T31" fmla="*/ 336 h 488"/>
                <a:gd name="T32" fmla="*/ 486 w 1956"/>
                <a:gd name="T33" fmla="*/ 328 h 488"/>
                <a:gd name="T34" fmla="*/ 494 w 1956"/>
                <a:gd name="T35" fmla="*/ 320 h 488"/>
                <a:gd name="T36" fmla="*/ 502 w 1956"/>
                <a:gd name="T37" fmla="*/ 294 h 488"/>
                <a:gd name="T38" fmla="*/ 514 w 1956"/>
                <a:gd name="T39" fmla="*/ 286 h 488"/>
                <a:gd name="T40" fmla="*/ 522 w 1956"/>
                <a:gd name="T41" fmla="*/ 278 h 488"/>
                <a:gd name="T42" fmla="*/ 558 w 1956"/>
                <a:gd name="T43" fmla="*/ 272 h 488"/>
                <a:gd name="T44" fmla="*/ 584 w 1956"/>
                <a:gd name="T45" fmla="*/ 264 h 488"/>
                <a:gd name="T46" fmla="*/ 592 w 1956"/>
                <a:gd name="T47" fmla="*/ 258 h 488"/>
                <a:gd name="T48" fmla="*/ 658 w 1956"/>
                <a:gd name="T49" fmla="*/ 248 h 488"/>
                <a:gd name="T50" fmla="*/ 660 w 1956"/>
                <a:gd name="T51" fmla="*/ 222 h 488"/>
                <a:gd name="T52" fmla="*/ 670 w 1956"/>
                <a:gd name="T53" fmla="*/ 212 h 488"/>
                <a:gd name="T54" fmla="*/ 674 w 1956"/>
                <a:gd name="T55" fmla="*/ 200 h 488"/>
                <a:gd name="T56" fmla="*/ 806 w 1956"/>
                <a:gd name="T57" fmla="*/ 196 h 488"/>
                <a:gd name="T58" fmla="*/ 824 w 1956"/>
                <a:gd name="T59" fmla="*/ 184 h 488"/>
                <a:gd name="T60" fmla="*/ 836 w 1956"/>
                <a:gd name="T61" fmla="*/ 158 h 488"/>
                <a:gd name="T62" fmla="*/ 844 w 1956"/>
                <a:gd name="T63" fmla="*/ 148 h 488"/>
                <a:gd name="T64" fmla="*/ 876 w 1956"/>
                <a:gd name="T65" fmla="*/ 144 h 488"/>
                <a:gd name="T66" fmla="*/ 912 w 1956"/>
                <a:gd name="T67" fmla="*/ 134 h 488"/>
                <a:gd name="T68" fmla="*/ 938 w 1956"/>
                <a:gd name="T69" fmla="*/ 128 h 488"/>
                <a:gd name="T70" fmla="*/ 992 w 1956"/>
                <a:gd name="T71" fmla="*/ 118 h 488"/>
                <a:gd name="T72" fmla="*/ 994 w 1956"/>
                <a:gd name="T73" fmla="*/ 104 h 488"/>
                <a:gd name="T74" fmla="*/ 998 w 1956"/>
                <a:gd name="T75" fmla="*/ 92 h 488"/>
                <a:gd name="T76" fmla="*/ 1004 w 1956"/>
                <a:gd name="T77" fmla="*/ 88 h 488"/>
                <a:gd name="T78" fmla="*/ 1018 w 1956"/>
                <a:gd name="T79" fmla="*/ 74 h 488"/>
                <a:gd name="T80" fmla="*/ 1160 w 1956"/>
                <a:gd name="T81" fmla="*/ 70 h 488"/>
                <a:gd name="T82" fmla="*/ 1198 w 1956"/>
                <a:gd name="T83" fmla="*/ 38 h 488"/>
                <a:gd name="T84" fmla="*/ 1290 w 1956"/>
                <a:gd name="T85" fmla="*/ 26 h 488"/>
                <a:gd name="T86" fmla="*/ 1320 w 1956"/>
                <a:gd name="T8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56" h="488">
                  <a:moveTo>
                    <a:pt x="0" y="488"/>
                  </a:moveTo>
                  <a:lnTo>
                    <a:pt x="28" y="488"/>
                  </a:lnTo>
                  <a:lnTo>
                    <a:pt x="28" y="482"/>
                  </a:lnTo>
                  <a:lnTo>
                    <a:pt x="52" y="482"/>
                  </a:lnTo>
                  <a:lnTo>
                    <a:pt x="52" y="476"/>
                  </a:lnTo>
                  <a:lnTo>
                    <a:pt x="58" y="476"/>
                  </a:lnTo>
                  <a:lnTo>
                    <a:pt x="58" y="470"/>
                  </a:lnTo>
                  <a:lnTo>
                    <a:pt x="110" y="470"/>
                  </a:lnTo>
                  <a:lnTo>
                    <a:pt x="116" y="464"/>
                  </a:lnTo>
                  <a:lnTo>
                    <a:pt x="122" y="464"/>
                  </a:lnTo>
                  <a:lnTo>
                    <a:pt x="122" y="458"/>
                  </a:lnTo>
                  <a:lnTo>
                    <a:pt x="128" y="458"/>
                  </a:lnTo>
                  <a:lnTo>
                    <a:pt x="128" y="454"/>
                  </a:lnTo>
                  <a:lnTo>
                    <a:pt x="154" y="454"/>
                  </a:lnTo>
                  <a:lnTo>
                    <a:pt x="154" y="444"/>
                  </a:lnTo>
                  <a:lnTo>
                    <a:pt x="160" y="444"/>
                  </a:lnTo>
                  <a:lnTo>
                    <a:pt x="160" y="442"/>
                  </a:lnTo>
                  <a:lnTo>
                    <a:pt x="166" y="442"/>
                  </a:lnTo>
                  <a:lnTo>
                    <a:pt x="166" y="436"/>
                  </a:lnTo>
                  <a:lnTo>
                    <a:pt x="168" y="436"/>
                  </a:lnTo>
                  <a:lnTo>
                    <a:pt x="168" y="432"/>
                  </a:lnTo>
                  <a:lnTo>
                    <a:pt x="170" y="432"/>
                  </a:lnTo>
                  <a:lnTo>
                    <a:pt x="170" y="418"/>
                  </a:lnTo>
                  <a:lnTo>
                    <a:pt x="170" y="414"/>
                  </a:lnTo>
                  <a:lnTo>
                    <a:pt x="178" y="414"/>
                  </a:lnTo>
                  <a:lnTo>
                    <a:pt x="178" y="410"/>
                  </a:lnTo>
                  <a:lnTo>
                    <a:pt x="184" y="410"/>
                  </a:lnTo>
                  <a:lnTo>
                    <a:pt x="184" y="404"/>
                  </a:lnTo>
                  <a:lnTo>
                    <a:pt x="192" y="404"/>
                  </a:lnTo>
                  <a:lnTo>
                    <a:pt x="192" y="396"/>
                  </a:lnTo>
                  <a:lnTo>
                    <a:pt x="334" y="396"/>
                  </a:lnTo>
                  <a:lnTo>
                    <a:pt x="334" y="372"/>
                  </a:lnTo>
                  <a:lnTo>
                    <a:pt x="336" y="372"/>
                  </a:lnTo>
                  <a:lnTo>
                    <a:pt x="336" y="366"/>
                  </a:lnTo>
                  <a:lnTo>
                    <a:pt x="340" y="366"/>
                  </a:lnTo>
                  <a:lnTo>
                    <a:pt x="340" y="362"/>
                  </a:lnTo>
                  <a:lnTo>
                    <a:pt x="342" y="362"/>
                  </a:lnTo>
                  <a:lnTo>
                    <a:pt x="342" y="356"/>
                  </a:lnTo>
                  <a:lnTo>
                    <a:pt x="350" y="356"/>
                  </a:lnTo>
                  <a:lnTo>
                    <a:pt x="350" y="354"/>
                  </a:lnTo>
                  <a:lnTo>
                    <a:pt x="354" y="354"/>
                  </a:lnTo>
                  <a:lnTo>
                    <a:pt x="354" y="350"/>
                  </a:lnTo>
                  <a:lnTo>
                    <a:pt x="356" y="350"/>
                  </a:lnTo>
                  <a:lnTo>
                    <a:pt x="414" y="350"/>
                  </a:lnTo>
                  <a:lnTo>
                    <a:pt x="414" y="342"/>
                  </a:lnTo>
                  <a:lnTo>
                    <a:pt x="436" y="342"/>
                  </a:lnTo>
                  <a:lnTo>
                    <a:pt x="436" y="336"/>
                  </a:lnTo>
                  <a:lnTo>
                    <a:pt x="480" y="336"/>
                  </a:lnTo>
                  <a:lnTo>
                    <a:pt x="480" y="330"/>
                  </a:lnTo>
                  <a:lnTo>
                    <a:pt x="486" y="330"/>
                  </a:lnTo>
                  <a:lnTo>
                    <a:pt x="486" y="328"/>
                  </a:lnTo>
                  <a:lnTo>
                    <a:pt x="490" y="328"/>
                  </a:lnTo>
                  <a:lnTo>
                    <a:pt x="494" y="328"/>
                  </a:lnTo>
                  <a:lnTo>
                    <a:pt x="494" y="320"/>
                  </a:lnTo>
                  <a:lnTo>
                    <a:pt x="500" y="320"/>
                  </a:lnTo>
                  <a:lnTo>
                    <a:pt x="500" y="298"/>
                  </a:lnTo>
                  <a:lnTo>
                    <a:pt x="502" y="294"/>
                  </a:lnTo>
                  <a:lnTo>
                    <a:pt x="502" y="288"/>
                  </a:lnTo>
                  <a:lnTo>
                    <a:pt x="504" y="286"/>
                  </a:lnTo>
                  <a:lnTo>
                    <a:pt x="514" y="286"/>
                  </a:lnTo>
                  <a:lnTo>
                    <a:pt x="514" y="282"/>
                  </a:lnTo>
                  <a:lnTo>
                    <a:pt x="522" y="282"/>
                  </a:lnTo>
                  <a:lnTo>
                    <a:pt x="522" y="278"/>
                  </a:lnTo>
                  <a:lnTo>
                    <a:pt x="526" y="278"/>
                  </a:lnTo>
                  <a:lnTo>
                    <a:pt x="558" y="278"/>
                  </a:lnTo>
                  <a:lnTo>
                    <a:pt x="558" y="272"/>
                  </a:lnTo>
                  <a:lnTo>
                    <a:pt x="580" y="272"/>
                  </a:lnTo>
                  <a:lnTo>
                    <a:pt x="580" y="264"/>
                  </a:lnTo>
                  <a:lnTo>
                    <a:pt x="584" y="264"/>
                  </a:lnTo>
                  <a:lnTo>
                    <a:pt x="584" y="260"/>
                  </a:lnTo>
                  <a:lnTo>
                    <a:pt x="592" y="260"/>
                  </a:lnTo>
                  <a:lnTo>
                    <a:pt x="592" y="258"/>
                  </a:lnTo>
                  <a:lnTo>
                    <a:pt x="652" y="258"/>
                  </a:lnTo>
                  <a:lnTo>
                    <a:pt x="652" y="248"/>
                  </a:lnTo>
                  <a:lnTo>
                    <a:pt x="658" y="248"/>
                  </a:lnTo>
                  <a:lnTo>
                    <a:pt x="658" y="238"/>
                  </a:lnTo>
                  <a:lnTo>
                    <a:pt x="660" y="238"/>
                  </a:lnTo>
                  <a:lnTo>
                    <a:pt x="660" y="222"/>
                  </a:lnTo>
                  <a:lnTo>
                    <a:pt x="662" y="222"/>
                  </a:lnTo>
                  <a:lnTo>
                    <a:pt x="662" y="212"/>
                  </a:lnTo>
                  <a:lnTo>
                    <a:pt x="670" y="212"/>
                  </a:lnTo>
                  <a:lnTo>
                    <a:pt x="670" y="206"/>
                  </a:lnTo>
                  <a:lnTo>
                    <a:pt x="674" y="206"/>
                  </a:lnTo>
                  <a:lnTo>
                    <a:pt x="674" y="200"/>
                  </a:lnTo>
                  <a:lnTo>
                    <a:pt x="712" y="200"/>
                  </a:lnTo>
                  <a:lnTo>
                    <a:pt x="712" y="196"/>
                  </a:lnTo>
                  <a:lnTo>
                    <a:pt x="806" y="196"/>
                  </a:lnTo>
                  <a:lnTo>
                    <a:pt x="806" y="190"/>
                  </a:lnTo>
                  <a:lnTo>
                    <a:pt x="824" y="190"/>
                  </a:lnTo>
                  <a:lnTo>
                    <a:pt x="824" y="184"/>
                  </a:lnTo>
                  <a:lnTo>
                    <a:pt x="832" y="184"/>
                  </a:lnTo>
                  <a:lnTo>
                    <a:pt x="832" y="158"/>
                  </a:lnTo>
                  <a:lnTo>
                    <a:pt x="836" y="158"/>
                  </a:lnTo>
                  <a:lnTo>
                    <a:pt x="836" y="152"/>
                  </a:lnTo>
                  <a:lnTo>
                    <a:pt x="844" y="152"/>
                  </a:lnTo>
                  <a:lnTo>
                    <a:pt x="844" y="148"/>
                  </a:lnTo>
                  <a:lnTo>
                    <a:pt x="864" y="148"/>
                  </a:lnTo>
                  <a:lnTo>
                    <a:pt x="864" y="144"/>
                  </a:lnTo>
                  <a:lnTo>
                    <a:pt x="876" y="144"/>
                  </a:lnTo>
                  <a:lnTo>
                    <a:pt x="876" y="138"/>
                  </a:lnTo>
                  <a:lnTo>
                    <a:pt x="912" y="138"/>
                  </a:lnTo>
                  <a:lnTo>
                    <a:pt x="912" y="134"/>
                  </a:lnTo>
                  <a:lnTo>
                    <a:pt x="914" y="132"/>
                  </a:lnTo>
                  <a:lnTo>
                    <a:pt x="938" y="132"/>
                  </a:lnTo>
                  <a:lnTo>
                    <a:pt x="938" y="128"/>
                  </a:lnTo>
                  <a:lnTo>
                    <a:pt x="984" y="128"/>
                  </a:lnTo>
                  <a:lnTo>
                    <a:pt x="984" y="118"/>
                  </a:lnTo>
                  <a:lnTo>
                    <a:pt x="992" y="118"/>
                  </a:lnTo>
                  <a:lnTo>
                    <a:pt x="992" y="110"/>
                  </a:lnTo>
                  <a:lnTo>
                    <a:pt x="994" y="110"/>
                  </a:lnTo>
                  <a:lnTo>
                    <a:pt x="994" y="104"/>
                  </a:lnTo>
                  <a:lnTo>
                    <a:pt x="998" y="104"/>
                  </a:lnTo>
                  <a:lnTo>
                    <a:pt x="998" y="98"/>
                  </a:lnTo>
                  <a:lnTo>
                    <a:pt x="998" y="92"/>
                  </a:lnTo>
                  <a:lnTo>
                    <a:pt x="1000" y="92"/>
                  </a:lnTo>
                  <a:lnTo>
                    <a:pt x="1000" y="88"/>
                  </a:lnTo>
                  <a:lnTo>
                    <a:pt x="1004" y="88"/>
                  </a:lnTo>
                  <a:lnTo>
                    <a:pt x="1004" y="82"/>
                  </a:lnTo>
                  <a:lnTo>
                    <a:pt x="1018" y="82"/>
                  </a:lnTo>
                  <a:lnTo>
                    <a:pt x="1018" y="74"/>
                  </a:lnTo>
                  <a:lnTo>
                    <a:pt x="1026" y="74"/>
                  </a:lnTo>
                  <a:lnTo>
                    <a:pt x="1026" y="70"/>
                  </a:lnTo>
                  <a:lnTo>
                    <a:pt x="1160" y="70"/>
                  </a:lnTo>
                  <a:lnTo>
                    <a:pt x="1160" y="50"/>
                  </a:lnTo>
                  <a:lnTo>
                    <a:pt x="1198" y="50"/>
                  </a:lnTo>
                  <a:lnTo>
                    <a:pt x="1198" y="38"/>
                  </a:lnTo>
                  <a:lnTo>
                    <a:pt x="1230" y="38"/>
                  </a:lnTo>
                  <a:lnTo>
                    <a:pt x="1230" y="26"/>
                  </a:lnTo>
                  <a:lnTo>
                    <a:pt x="1290" y="26"/>
                  </a:lnTo>
                  <a:lnTo>
                    <a:pt x="1290" y="14"/>
                  </a:lnTo>
                  <a:lnTo>
                    <a:pt x="1320" y="14"/>
                  </a:lnTo>
                  <a:lnTo>
                    <a:pt x="1320" y="0"/>
                  </a:lnTo>
                  <a:lnTo>
                    <a:pt x="1956" y="0"/>
                  </a:lnTo>
                </a:path>
              </a:pathLst>
            </a:custGeom>
            <a:grpFill/>
            <a:ln w="19050">
              <a:solidFill>
                <a:srgbClr val="0460A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4" name="Freeform 175"/>
            <p:cNvSpPr>
              <a:spLocks/>
            </p:cNvSpPr>
            <p:nvPr/>
          </p:nvSpPr>
          <p:spPr bwMode="auto">
            <a:xfrm>
              <a:off x="1295403" y="2219325"/>
              <a:ext cx="3082933" cy="1114425"/>
            </a:xfrm>
            <a:custGeom>
              <a:avLst/>
              <a:gdLst>
                <a:gd name="T0" fmla="*/ 26 w 1942"/>
                <a:gd name="T1" fmla="*/ 702 h 702"/>
                <a:gd name="T2" fmla="*/ 50 w 1942"/>
                <a:gd name="T3" fmla="*/ 694 h 702"/>
                <a:gd name="T4" fmla="*/ 58 w 1942"/>
                <a:gd name="T5" fmla="*/ 690 h 702"/>
                <a:gd name="T6" fmla="*/ 152 w 1942"/>
                <a:gd name="T7" fmla="*/ 678 h 702"/>
                <a:gd name="T8" fmla="*/ 164 w 1942"/>
                <a:gd name="T9" fmla="*/ 662 h 702"/>
                <a:gd name="T10" fmla="*/ 168 w 1942"/>
                <a:gd name="T11" fmla="*/ 636 h 702"/>
                <a:gd name="T12" fmla="*/ 168 w 1942"/>
                <a:gd name="T13" fmla="*/ 628 h 702"/>
                <a:gd name="T14" fmla="*/ 176 w 1942"/>
                <a:gd name="T15" fmla="*/ 608 h 702"/>
                <a:gd name="T16" fmla="*/ 184 w 1942"/>
                <a:gd name="T17" fmla="*/ 594 h 702"/>
                <a:gd name="T18" fmla="*/ 204 w 1942"/>
                <a:gd name="T19" fmla="*/ 594 h 702"/>
                <a:gd name="T20" fmla="*/ 244 w 1942"/>
                <a:gd name="T21" fmla="*/ 576 h 702"/>
                <a:gd name="T22" fmla="*/ 258 w 1942"/>
                <a:gd name="T23" fmla="*/ 570 h 702"/>
                <a:gd name="T24" fmla="*/ 278 w 1942"/>
                <a:gd name="T25" fmla="*/ 560 h 702"/>
                <a:gd name="T26" fmla="*/ 298 w 1942"/>
                <a:gd name="T27" fmla="*/ 550 h 702"/>
                <a:gd name="T28" fmla="*/ 324 w 1942"/>
                <a:gd name="T29" fmla="*/ 532 h 702"/>
                <a:gd name="T30" fmla="*/ 332 w 1942"/>
                <a:gd name="T31" fmla="*/ 466 h 702"/>
                <a:gd name="T32" fmla="*/ 344 w 1942"/>
                <a:gd name="T33" fmla="*/ 444 h 702"/>
                <a:gd name="T34" fmla="*/ 362 w 1942"/>
                <a:gd name="T35" fmla="*/ 432 h 702"/>
                <a:gd name="T36" fmla="*/ 384 w 1942"/>
                <a:gd name="T37" fmla="*/ 426 h 702"/>
                <a:gd name="T38" fmla="*/ 424 w 1942"/>
                <a:gd name="T39" fmla="*/ 416 h 702"/>
                <a:gd name="T40" fmla="*/ 446 w 1942"/>
                <a:gd name="T41" fmla="*/ 404 h 702"/>
                <a:gd name="T42" fmla="*/ 468 w 1942"/>
                <a:gd name="T43" fmla="*/ 400 h 702"/>
                <a:gd name="T44" fmla="*/ 498 w 1942"/>
                <a:gd name="T45" fmla="*/ 376 h 702"/>
                <a:gd name="T46" fmla="*/ 510 w 1942"/>
                <a:gd name="T47" fmla="*/ 350 h 702"/>
                <a:gd name="T48" fmla="*/ 514 w 1942"/>
                <a:gd name="T49" fmla="*/ 344 h 702"/>
                <a:gd name="T50" fmla="*/ 554 w 1942"/>
                <a:gd name="T51" fmla="*/ 330 h 702"/>
                <a:gd name="T52" fmla="*/ 636 w 1942"/>
                <a:gd name="T53" fmla="*/ 318 h 702"/>
                <a:gd name="T54" fmla="*/ 658 w 1942"/>
                <a:gd name="T55" fmla="*/ 302 h 702"/>
                <a:gd name="T56" fmla="*/ 660 w 1942"/>
                <a:gd name="T57" fmla="*/ 244 h 702"/>
                <a:gd name="T58" fmla="*/ 676 w 1942"/>
                <a:gd name="T59" fmla="*/ 228 h 702"/>
                <a:gd name="T60" fmla="*/ 688 w 1942"/>
                <a:gd name="T61" fmla="*/ 220 h 702"/>
                <a:gd name="T62" fmla="*/ 740 w 1942"/>
                <a:gd name="T63" fmla="*/ 214 h 702"/>
                <a:gd name="T64" fmla="*/ 798 w 1942"/>
                <a:gd name="T65" fmla="*/ 210 h 702"/>
                <a:gd name="T66" fmla="*/ 826 w 1942"/>
                <a:gd name="T67" fmla="*/ 176 h 702"/>
                <a:gd name="T68" fmla="*/ 832 w 1942"/>
                <a:gd name="T69" fmla="*/ 154 h 702"/>
                <a:gd name="T70" fmla="*/ 844 w 1942"/>
                <a:gd name="T71" fmla="*/ 136 h 702"/>
                <a:gd name="T72" fmla="*/ 848 w 1942"/>
                <a:gd name="T73" fmla="*/ 130 h 702"/>
                <a:gd name="T74" fmla="*/ 992 w 1942"/>
                <a:gd name="T75" fmla="*/ 106 h 702"/>
                <a:gd name="T76" fmla="*/ 1014 w 1942"/>
                <a:gd name="T77" fmla="*/ 96 h 702"/>
                <a:gd name="T78" fmla="*/ 1132 w 1942"/>
                <a:gd name="T79" fmla="*/ 88 h 702"/>
                <a:gd name="T80" fmla="*/ 1164 w 1942"/>
                <a:gd name="T81" fmla="*/ 66 h 702"/>
                <a:gd name="T82" fmla="*/ 1202 w 1942"/>
                <a:gd name="T83" fmla="*/ 62 h 702"/>
                <a:gd name="T84" fmla="*/ 1314 w 1942"/>
                <a:gd name="T85" fmla="*/ 44 h 702"/>
                <a:gd name="T86" fmla="*/ 1420 w 1942"/>
                <a:gd name="T87" fmla="*/ 34 h 702"/>
                <a:gd name="T88" fmla="*/ 1474 w 1942"/>
                <a:gd name="T8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2" h="702">
                  <a:moveTo>
                    <a:pt x="0" y="702"/>
                  </a:moveTo>
                  <a:lnTo>
                    <a:pt x="26" y="702"/>
                  </a:lnTo>
                  <a:lnTo>
                    <a:pt x="26" y="694"/>
                  </a:lnTo>
                  <a:lnTo>
                    <a:pt x="50" y="694"/>
                  </a:lnTo>
                  <a:lnTo>
                    <a:pt x="50" y="690"/>
                  </a:lnTo>
                  <a:lnTo>
                    <a:pt x="58" y="690"/>
                  </a:lnTo>
                  <a:lnTo>
                    <a:pt x="152" y="690"/>
                  </a:lnTo>
                  <a:lnTo>
                    <a:pt x="152" y="678"/>
                  </a:lnTo>
                  <a:lnTo>
                    <a:pt x="164" y="678"/>
                  </a:lnTo>
                  <a:lnTo>
                    <a:pt x="164" y="662"/>
                  </a:lnTo>
                  <a:lnTo>
                    <a:pt x="168" y="658"/>
                  </a:lnTo>
                  <a:lnTo>
                    <a:pt x="168" y="636"/>
                  </a:lnTo>
                  <a:lnTo>
                    <a:pt x="168" y="636"/>
                  </a:lnTo>
                  <a:lnTo>
                    <a:pt x="168" y="628"/>
                  </a:lnTo>
                  <a:lnTo>
                    <a:pt x="176" y="628"/>
                  </a:lnTo>
                  <a:lnTo>
                    <a:pt x="176" y="608"/>
                  </a:lnTo>
                  <a:lnTo>
                    <a:pt x="184" y="608"/>
                  </a:lnTo>
                  <a:lnTo>
                    <a:pt x="184" y="594"/>
                  </a:lnTo>
                  <a:lnTo>
                    <a:pt x="196" y="594"/>
                  </a:lnTo>
                  <a:lnTo>
                    <a:pt x="204" y="594"/>
                  </a:lnTo>
                  <a:lnTo>
                    <a:pt x="204" y="576"/>
                  </a:lnTo>
                  <a:lnTo>
                    <a:pt x="244" y="576"/>
                  </a:lnTo>
                  <a:lnTo>
                    <a:pt x="258" y="576"/>
                  </a:lnTo>
                  <a:lnTo>
                    <a:pt x="258" y="570"/>
                  </a:lnTo>
                  <a:lnTo>
                    <a:pt x="278" y="570"/>
                  </a:lnTo>
                  <a:lnTo>
                    <a:pt x="278" y="560"/>
                  </a:lnTo>
                  <a:lnTo>
                    <a:pt x="298" y="560"/>
                  </a:lnTo>
                  <a:lnTo>
                    <a:pt x="298" y="550"/>
                  </a:lnTo>
                  <a:lnTo>
                    <a:pt x="324" y="550"/>
                  </a:lnTo>
                  <a:lnTo>
                    <a:pt x="324" y="532"/>
                  </a:lnTo>
                  <a:lnTo>
                    <a:pt x="332" y="532"/>
                  </a:lnTo>
                  <a:lnTo>
                    <a:pt x="332" y="466"/>
                  </a:lnTo>
                  <a:lnTo>
                    <a:pt x="344" y="466"/>
                  </a:lnTo>
                  <a:lnTo>
                    <a:pt x="344" y="444"/>
                  </a:lnTo>
                  <a:lnTo>
                    <a:pt x="362" y="444"/>
                  </a:lnTo>
                  <a:lnTo>
                    <a:pt x="362" y="432"/>
                  </a:lnTo>
                  <a:lnTo>
                    <a:pt x="384" y="432"/>
                  </a:lnTo>
                  <a:lnTo>
                    <a:pt x="384" y="426"/>
                  </a:lnTo>
                  <a:lnTo>
                    <a:pt x="424" y="426"/>
                  </a:lnTo>
                  <a:lnTo>
                    <a:pt x="424" y="416"/>
                  </a:lnTo>
                  <a:lnTo>
                    <a:pt x="446" y="416"/>
                  </a:lnTo>
                  <a:lnTo>
                    <a:pt x="446" y="404"/>
                  </a:lnTo>
                  <a:lnTo>
                    <a:pt x="468" y="404"/>
                  </a:lnTo>
                  <a:lnTo>
                    <a:pt x="468" y="400"/>
                  </a:lnTo>
                  <a:lnTo>
                    <a:pt x="498" y="400"/>
                  </a:lnTo>
                  <a:lnTo>
                    <a:pt x="498" y="376"/>
                  </a:lnTo>
                  <a:lnTo>
                    <a:pt x="510" y="376"/>
                  </a:lnTo>
                  <a:lnTo>
                    <a:pt x="510" y="350"/>
                  </a:lnTo>
                  <a:lnTo>
                    <a:pt x="514" y="350"/>
                  </a:lnTo>
                  <a:lnTo>
                    <a:pt x="514" y="344"/>
                  </a:lnTo>
                  <a:lnTo>
                    <a:pt x="554" y="344"/>
                  </a:lnTo>
                  <a:lnTo>
                    <a:pt x="554" y="330"/>
                  </a:lnTo>
                  <a:lnTo>
                    <a:pt x="636" y="330"/>
                  </a:lnTo>
                  <a:lnTo>
                    <a:pt x="636" y="318"/>
                  </a:lnTo>
                  <a:lnTo>
                    <a:pt x="658" y="318"/>
                  </a:lnTo>
                  <a:lnTo>
                    <a:pt x="658" y="302"/>
                  </a:lnTo>
                  <a:lnTo>
                    <a:pt x="660" y="302"/>
                  </a:lnTo>
                  <a:lnTo>
                    <a:pt x="660" y="244"/>
                  </a:lnTo>
                  <a:lnTo>
                    <a:pt x="676" y="244"/>
                  </a:lnTo>
                  <a:lnTo>
                    <a:pt x="676" y="228"/>
                  </a:lnTo>
                  <a:lnTo>
                    <a:pt x="688" y="228"/>
                  </a:lnTo>
                  <a:lnTo>
                    <a:pt x="688" y="220"/>
                  </a:lnTo>
                  <a:lnTo>
                    <a:pt x="740" y="220"/>
                  </a:lnTo>
                  <a:lnTo>
                    <a:pt x="740" y="214"/>
                  </a:lnTo>
                  <a:lnTo>
                    <a:pt x="798" y="214"/>
                  </a:lnTo>
                  <a:lnTo>
                    <a:pt x="798" y="210"/>
                  </a:lnTo>
                  <a:lnTo>
                    <a:pt x="826" y="210"/>
                  </a:lnTo>
                  <a:lnTo>
                    <a:pt x="826" y="176"/>
                  </a:lnTo>
                  <a:lnTo>
                    <a:pt x="832" y="176"/>
                  </a:lnTo>
                  <a:lnTo>
                    <a:pt x="832" y="154"/>
                  </a:lnTo>
                  <a:lnTo>
                    <a:pt x="844" y="154"/>
                  </a:lnTo>
                  <a:lnTo>
                    <a:pt x="844" y="136"/>
                  </a:lnTo>
                  <a:lnTo>
                    <a:pt x="848" y="136"/>
                  </a:lnTo>
                  <a:lnTo>
                    <a:pt x="848" y="130"/>
                  </a:lnTo>
                  <a:lnTo>
                    <a:pt x="992" y="130"/>
                  </a:lnTo>
                  <a:lnTo>
                    <a:pt x="992" y="106"/>
                  </a:lnTo>
                  <a:lnTo>
                    <a:pt x="1014" y="106"/>
                  </a:lnTo>
                  <a:lnTo>
                    <a:pt x="1014" y="96"/>
                  </a:lnTo>
                  <a:lnTo>
                    <a:pt x="1132" y="96"/>
                  </a:lnTo>
                  <a:lnTo>
                    <a:pt x="1132" y="88"/>
                  </a:lnTo>
                  <a:lnTo>
                    <a:pt x="1164" y="88"/>
                  </a:lnTo>
                  <a:lnTo>
                    <a:pt x="1164" y="66"/>
                  </a:lnTo>
                  <a:lnTo>
                    <a:pt x="1164" y="62"/>
                  </a:lnTo>
                  <a:lnTo>
                    <a:pt x="1202" y="62"/>
                  </a:lnTo>
                  <a:lnTo>
                    <a:pt x="1202" y="44"/>
                  </a:lnTo>
                  <a:lnTo>
                    <a:pt x="1314" y="44"/>
                  </a:lnTo>
                  <a:lnTo>
                    <a:pt x="1314" y="34"/>
                  </a:lnTo>
                  <a:lnTo>
                    <a:pt x="1420" y="34"/>
                  </a:lnTo>
                  <a:lnTo>
                    <a:pt x="1474" y="34"/>
                  </a:lnTo>
                  <a:lnTo>
                    <a:pt x="1474" y="0"/>
                  </a:lnTo>
                  <a:lnTo>
                    <a:pt x="1942" y="0"/>
                  </a:lnTo>
                </a:path>
              </a:pathLst>
            </a:custGeom>
            <a:grpFill/>
            <a:ln w="19050">
              <a:solidFill>
                <a:srgbClr val="D03B3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95" name="Group 94"/>
            <p:cNvGrpSpPr/>
            <p:nvPr/>
          </p:nvGrpSpPr>
          <p:grpSpPr>
            <a:xfrm>
              <a:off x="1281116" y="1704247"/>
              <a:ext cx="1118579" cy="392446"/>
              <a:chOff x="1281116" y="1704247"/>
              <a:chExt cx="1118579" cy="392446"/>
            </a:xfrm>
            <a:grpFill/>
          </p:grpSpPr>
          <p:sp>
            <p:nvSpPr>
              <p:cNvPr id="96" name="Rectangle 165"/>
              <p:cNvSpPr>
                <a:spLocks noChangeArrowheads="1"/>
              </p:cNvSpPr>
              <p:nvPr/>
            </p:nvSpPr>
            <p:spPr bwMode="auto">
              <a:xfrm>
                <a:off x="1524004" y="1704247"/>
                <a:ext cx="817644" cy="1786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a:t>
                </a: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 name="Rectangle 166"/>
              <p:cNvSpPr>
                <a:spLocks noChangeArrowheads="1"/>
              </p:cNvSpPr>
              <p:nvPr/>
            </p:nvSpPr>
            <p:spPr bwMode="auto">
              <a:xfrm>
                <a:off x="1524004" y="1918034"/>
                <a:ext cx="875691" cy="1786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Teriflunomide</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8" name="Line 168"/>
              <p:cNvSpPr>
                <a:spLocks noChangeShapeType="1"/>
              </p:cNvSpPr>
              <p:nvPr/>
            </p:nvSpPr>
            <p:spPr bwMode="auto">
              <a:xfrm>
                <a:off x="1281116" y="1785209"/>
                <a:ext cx="182563" cy="0"/>
              </a:xfrm>
              <a:prstGeom prst="line">
                <a:avLst/>
              </a:prstGeom>
              <a:grpFill/>
              <a:ln w="12700">
                <a:solidFill>
                  <a:srgbClr val="0460A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9" name="Line 168"/>
              <p:cNvSpPr>
                <a:spLocks noChangeShapeType="1"/>
              </p:cNvSpPr>
              <p:nvPr/>
            </p:nvSpPr>
            <p:spPr bwMode="auto">
              <a:xfrm>
                <a:off x="1281116" y="2015902"/>
                <a:ext cx="182563" cy="0"/>
              </a:xfrm>
              <a:prstGeom prst="line">
                <a:avLst/>
              </a:prstGeom>
              <a:grpFill/>
              <a:ln w="12700">
                <a:solidFill>
                  <a:srgbClr val="C5C5C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100" name="Group 99"/>
          <p:cNvGrpSpPr/>
          <p:nvPr/>
        </p:nvGrpSpPr>
        <p:grpSpPr>
          <a:xfrm>
            <a:off x="4755711" y="1205524"/>
            <a:ext cx="3820756" cy="2454564"/>
            <a:chOff x="4603034" y="1262006"/>
            <a:chExt cx="4020288" cy="2849672"/>
          </a:xfrm>
        </p:grpSpPr>
        <p:sp>
          <p:nvSpPr>
            <p:cNvPr id="101" name="TextBox 100"/>
            <p:cNvSpPr txBox="1"/>
            <p:nvPr/>
          </p:nvSpPr>
          <p:spPr>
            <a:xfrm>
              <a:off x="6238029" y="1262006"/>
              <a:ext cx="1265375" cy="3215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6-month CDW</a:t>
              </a:r>
              <a:endParaRPr kumimoji="0" lang="en-GB" sz="1200" b="1" i="0" u="none" strike="noStrike" kern="1200" cap="none" spc="0" normalizeH="0" baseline="30000" noProof="0" dirty="0">
                <a:ln>
                  <a:noFill/>
                </a:ln>
                <a:solidFill>
                  <a:srgbClr val="0460A9"/>
                </a:solidFill>
                <a:effectLst/>
                <a:uLnTx/>
                <a:uFillTx/>
                <a:latin typeface="Arial" panose="020B0604020202020204"/>
                <a:ea typeface="+mn-ea"/>
                <a:cs typeface="+mn-cs"/>
              </a:endParaRPr>
            </a:p>
          </p:txBody>
        </p:sp>
        <p:sp>
          <p:nvSpPr>
            <p:cNvPr id="103" name="TextBox 102"/>
            <p:cNvSpPr txBox="1"/>
            <p:nvPr/>
          </p:nvSpPr>
          <p:spPr>
            <a:xfrm>
              <a:off x="7301585" y="1984178"/>
              <a:ext cx="808852" cy="357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10.6%</a:t>
              </a:r>
            </a:p>
          </p:txBody>
        </p:sp>
        <p:sp>
          <p:nvSpPr>
            <p:cNvPr id="104" name="TextBox 103"/>
            <p:cNvSpPr txBox="1"/>
            <p:nvPr/>
          </p:nvSpPr>
          <p:spPr>
            <a:xfrm>
              <a:off x="7337391" y="2303476"/>
              <a:ext cx="638979" cy="357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7.5%</a:t>
              </a:r>
            </a:p>
          </p:txBody>
        </p:sp>
        <p:sp>
          <p:nvSpPr>
            <p:cNvPr id="105" name="Rectangle 71"/>
            <p:cNvSpPr>
              <a:spLocks noChangeArrowheads="1"/>
            </p:cNvSpPr>
            <p:nvPr/>
          </p:nvSpPr>
          <p:spPr bwMode="auto">
            <a:xfrm>
              <a:off x="5264163" y="3832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944</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06" name="Rectangle 72"/>
            <p:cNvSpPr>
              <a:spLocks noChangeArrowheads="1"/>
            </p:cNvSpPr>
            <p:nvPr/>
          </p:nvSpPr>
          <p:spPr bwMode="auto">
            <a:xfrm>
              <a:off x="5264163" y="396875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932</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07" name="Rectangle 75"/>
            <p:cNvSpPr>
              <a:spLocks noChangeArrowheads="1"/>
            </p:cNvSpPr>
            <p:nvPr/>
          </p:nvSpPr>
          <p:spPr bwMode="auto">
            <a:xfrm>
              <a:off x="5559439"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908</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08" name="Rectangle 76"/>
            <p:cNvSpPr>
              <a:spLocks noChangeArrowheads="1"/>
            </p:cNvSpPr>
            <p:nvPr/>
          </p:nvSpPr>
          <p:spPr bwMode="auto">
            <a:xfrm>
              <a:off x="5559439"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902</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09" name="Rectangle 77"/>
            <p:cNvSpPr>
              <a:spLocks noChangeArrowheads="1"/>
            </p:cNvSpPr>
            <p:nvPr/>
          </p:nvSpPr>
          <p:spPr bwMode="auto">
            <a:xfrm>
              <a:off x="5826140"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878</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10" name="Rectangle 78"/>
            <p:cNvSpPr>
              <a:spLocks noChangeArrowheads="1"/>
            </p:cNvSpPr>
            <p:nvPr/>
          </p:nvSpPr>
          <p:spPr bwMode="auto">
            <a:xfrm>
              <a:off x="5826140"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849</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11" name="Rectangle 79"/>
            <p:cNvSpPr>
              <a:spLocks noChangeArrowheads="1"/>
            </p:cNvSpPr>
            <p:nvPr/>
          </p:nvSpPr>
          <p:spPr bwMode="auto">
            <a:xfrm>
              <a:off x="6124591"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845</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12" name="Rectangle 80"/>
            <p:cNvSpPr>
              <a:spLocks noChangeArrowheads="1"/>
            </p:cNvSpPr>
            <p:nvPr/>
          </p:nvSpPr>
          <p:spPr bwMode="auto">
            <a:xfrm>
              <a:off x="6124591"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812</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13" name="Rectangle 81"/>
            <p:cNvSpPr>
              <a:spLocks noChangeArrowheads="1"/>
            </p:cNvSpPr>
            <p:nvPr/>
          </p:nvSpPr>
          <p:spPr bwMode="auto">
            <a:xfrm>
              <a:off x="6407167"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815</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14" name="Rectangle 82"/>
            <p:cNvSpPr>
              <a:spLocks noChangeArrowheads="1"/>
            </p:cNvSpPr>
            <p:nvPr/>
          </p:nvSpPr>
          <p:spPr bwMode="auto">
            <a:xfrm>
              <a:off x="6407167"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769</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15" name="Rectangle 83"/>
            <p:cNvSpPr>
              <a:spLocks noChangeArrowheads="1"/>
            </p:cNvSpPr>
            <p:nvPr/>
          </p:nvSpPr>
          <p:spPr bwMode="auto">
            <a:xfrm>
              <a:off x="6683392"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791</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16" name="Rectangle 84"/>
            <p:cNvSpPr>
              <a:spLocks noChangeArrowheads="1"/>
            </p:cNvSpPr>
            <p:nvPr/>
          </p:nvSpPr>
          <p:spPr bwMode="auto">
            <a:xfrm>
              <a:off x="6683392"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734</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17" name="Rectangle 85"/>
            <p:cNvSpPr>
              <a:spLocks noChangeArrowheads="1"/>
            </p:cNvSpPr>
            <p:nvPr/>
          </p:nvSpPr>
          <p:spPr bwMode="auto">
            <a:xfrm>
              <a:off x="6981843"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544</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18" name="Rectangle 86"/>
            <p:cNvSpPr>
              <a:spLocks noChangeArrowheads="1"/>
            </p:cNvSpPr>
            <p:nvPr/>
          </p:nvSpPr>
          <p:spPr bwMode="auto">
            <a:xfrm>
              <a:off x="6648467" y="3571875"/>
              <a:ext cx="991790" cy="21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Study month</a:t>
              </a:r>
              <a:endParaRPr kumimoji="0" lang="en-GB"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9" name="Rectangle 87"/>
            <p:cNvSpPr>
              <a:spLocks noChangeArrowheads="1"/>
            </p:cNvSpPr>
            <p:nvPr/>
          </p:nvSpPr>
          <p:spPr bwMode="auto">
            <a:xfrm>
              <a:off x="5200663" y="3676650"/>
              <a:ext cx="1236364"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Number of patients at risk</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0" name="Rectangle 90"/>
            <p:cNvSpPr>
              <a:spLocks noChangeArrowheads="1"/>
            </p:cNvSpPr>
            <p:nvPr/>
          </p:nvSpPr>
          <p:spPr bwMode="auto">
            <a:xfrm>
              <a:off x="6981843"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487</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21" name="Rectangle 91"/>
            <p:cNvSpPr>
              <a:spLocks noChangeArrowheads="1"/>
            </p:cNvSpPr>
            <p:nvPr/>
          </p:nvSpPr>
          <p:spPr bwMode="auto">
            <a:xfrm>
              <a:off x="7248543"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324</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22" name="Rectangle 92"/>
            <p:cNvSpPr>
              <a:spLocks noChangeArrowheads="1"/>
            </p:cNvSpPr>
            <p:nvPr/>
          </p:nvSpPr>
          <p:spPr bwMode="auto">
            <a:xfrm>
              <a:off x="7248543"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305</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23" name="Rectangle 93"/>
            <p:cNvSpPr>
              <a:spLocks noChangeArrowheads="1"/>
            </p:cNvSpPr>
            <p:nvPr/>
          </p:nvSpPr>
          <p:spPr bwMode="auto">
            <a:xfrm>
              <a:off x="7543819" y="3822700"/>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180</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24" name="Rectangle 94"/>
            <p:cNvSpPr>
              <a:spLocks noChangeArrowheads="1"/>
            </p:cNvSpPr>
            <p:nvPr/>
          </p:nvSpPr>
          <p:spPr bwMode="auto">
            <a:xfrm>
              <a:off x="7543819" y="3959225"/>
              <a:ext cx="182165"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151</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25" name="Rectangle 95"/>
            <p:cNvSpPr>
              <a:spLocks noChangeArrowheads="1"/>
            </p:cNvSpPr>
            <p:nvPr/>
          </p:nvSpPr>
          <p:spPr bwMode="auto">
            <a:xfrm>
              <a:off x="7854970" y="3822700"/>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50</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26" name="Rectangle 96"/>
            <p:cNvSpPr>
              <a:spLocks noChangeArrowheads="1"/>
            </p:cNvSpPr>
            <p:nvPr/>
          </p:nvSpPr>
          <p:spPr bwMode="auto">
            <a:xfrm>
              <a:off x="7854970" y="395922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43</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27" name="Rectangle 97"/>
            <p:cNvSpPr>
              <a:spLocks noChangeArrowheads="1"/>
            </p:cNvSpPr>
            <p:nvPr/>
          </p:nvSpPr>
          <p:spPr bwMode="auto">
            <a:xfrm>
              <a:off x="8159771" y="3822700"/>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1</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28" name="Rectangle 98"/>
            <p:cNvSpPr>
              <a:spLocks noChangeArrowheads="1"/>
            </p:cNvSpPr>
            <p:nvPr/>
          </p:nvSpPr>
          <p:spPr bwMode="auto">
            <a:xfrm>
              <a:off x="8159771" y="395922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1</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29" name="Rectangle 99"/>
            <p:cNvSpPr>
              <a:spLocks noChangeArrowheads="1"/>
            </p:cNvSpPr>
            <p:nvPr/>
          </p:nvSpPr>
          <p:spPr bwMode="auto">
            <a:xfrm>
              <a:off x="8445522" y="3822700"/>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rPr>
                <a:t>0</a:t>
              </a:r>
              <a:endParaRPr kumimoji="0" lang="en-GB" altLang="en-US" sz="1800" b="1" i="0" u="none" strike="noStrike" kern="1200" cap="none" spc="0" normalizeH="0" baseline="0" noProof="0" dirty="0">
                <a:ln>
                  <a:noFill/>
                </a:ln>
                <a:solidFill>
                  <a:srgbClr val="0460A9"/>
                </a:solidFill>
                <a:effectLst/>
                <a:uLnTx/>
                <a:uFillTx/>
                <a:latin typeface="Arial" panose="020B0604020202020204" pitchFamily="34" charset="0"/>
                <a:ea typeface="+mn-ea"/>
                <a:cs typeface="+mn-cs"/>
              </a:endParaRPr>
            </a:p>
          </p:txBody>
        </p:sp>
        <p:sp>
          <p:nvSpPr>
            <p:cNvPr id="130" name="Rectangle 100"/>
            <p:cNvSpPr>
              <a:spLocks noChangeArrowheads="1"/>
            </p:cNvSpPr>
            <p:nvPr/>
          </p:nvSpPr>
          <p:spPr bwMode="auto">
            <a:xfrm>
              <a:off x="8445522" y="395922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rPr>
                <a:t>0</a:t>
              </a:r>
              <a:endParaRPr kumimoji="0" lang="en-GB" altLang="en-US" sz="1800" b="1" i="0" u="none" strike="noStrike" kern="1200" cap="none" spc="0" normalizeH="0" baseline="0" noProof="0" dirty="0">
                <a:ln>
                  <a:noFill/>
                </a:ln>
                <a:solidFill>
                  <a:srgbClr val="9D9D9C">
                    <a:lumMod val="75000"/>
                  </a:srgbClr>
                </a:solidFill>
                <a:effectLst/>
                <a:uLnTx/>
                <a:uFillTx/>
                <a:latin typeface="Arial" panose="020B0604020202020204" pitchFamily="34" charset="0"/>
                <a:ea typeface="+mn-ea"/>
                <a:cs typeface="+mn-cs"/>
              </a:endParaRPr>
            </a:p>
          </p:txBody>
        </p:sp>
        <p:sp>
          <p:nvSpPr>
            <p:cNvPr id="131" name="Freeform 115"/>
            <p:cNvSpPr>
              <a:spLocks/>
            </p:cNvSpPr>
            <p:nvPr/>
          </p:nvSpPr>
          <p:spPr bwMode="auto">
            <a:xfrm>
              <a:off x="5200663" y="1539875"/>
              <a:ext cx="3422659" cy="1825625"/>
            </a:xfrm>
            <a:custGeom>
              <a:avLst/>
              <a:gdLst>
                <a:gd name="T0" fmla="*/ 0 w 2156"/>
                <a:gd name="T1" fmla="*/ 0 h 1150"/>
                <a:gd name="T2" fmla="*/ 0 w 2156"/>
                <a:gd name="T3" fmla="*/ 1150 h 1150"/>
                <a:gd name="T4" fmla="*/ 2156 w 2156"/>
                <a:gd name="T5" fmla="*/ 1150 h 1150"/>
              </a:gdLst>
              <a:ahLst/>
              <a:cxnLst>
                <a:cxn ang="0">
                  <a:pos x="T0" y="T1"/>
                </a:cxn>
                <a:cxn ang="0">
                  <a:pos x="T2" y="T3"/>
                </a:cxn>
                <a:cxn ang="0">
                  <a:pos x="T4" y="T5"/>
                </a:cxn>
              </a:cxnLst>
              <a:rect l="0" t="0" r="r" b="b"/>
              <a:pathLst>
                <a:path w="2156" h="1150">
                  <a:moveTo>
                    <a:pt x="0" y="0"/>
                  </a:moveTo>
                  <a:lnTo>
                    <a:pt x="0" y="1150"/>
                  </a:lnTo>
                  <a:lnTo>
                    <a:pt x="2156" y="115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2" name="Line 116"/>
            <p:cNvSpPr>
              <a:spLocks noChangeShapeType="1"/>
            </p:cNvSpPr>
            <p:nvPr/>
          </p:nvSpPr>
          <p:spPr bwMode="auto">
            <a:xfrm>
              <a:off x="8474097" y="3365500"/>
              <a:ext cx="0" cy="412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3" name="Line 117"/>
            <p:cNvSpPr>
              <a:spLocks noChangeShapeType="1"/>
            </p:cNvSpPr>
            <p:nvPr/>
          </p:nvSpPr>
          <p:spPr bwMode="auto">
            <a:xfrm>
              <a:off x="8191521"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4" name="Line 118"/>
            <p:cNvSpPr>
              <a:spLocks noChangeShapeType="1"/>
            </p:cNvSpPr>
            <p:nvPr/>
          </p:nvSpPr>
          <p:spPr bwMode="auto">
            <a:xfrm>
              <a:off x="7905770"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5" name="Line 119"/>
            <p:cNvSpPr>
              <a:spLocks noChangeShapeType="1"/>
            </p:cNvSpPr>
            <p:nvPr/>
          </p:nvSpPr>
          <p:spPr bwMode="auto">
            <a:xfrm>
              <a:off x="7623194"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6" name="Line 120"/>
            <p:cNvSpPr>
              <a:spLocks noChangeShapeType="1"/>
            </p:cNvSpPr>
            <p:nvPr/>
          </p:nvSpPr>
          <p:spPr bwMode="auto">
            <a:xfrm>
              <a:off x="7334269"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7" name="Line 121"/>
            <p:cNvSpPr>
              <a:spLocks noChangeShapeType="1"/>
            </p:cNvSpPr>
            <p:nvPr/>
          </p:nvSpPr>
          <p:spPr bwMode="auto">
            <a:xfrm>
              <a:off x="7051693"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8" name="Line 122"/>
            <p:cNvSpPr>
              <a:spLocks noChangeShapeType="1"/>
            </p:cNvSpPr>
            <p:nvPr/>
          </p:nvSpPr>
          <p:spPr bwMode="auto">
            <a:xfrm>
              <a:off x="6772292"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9" name="Line 123"/>
            <p:cNvSpPr>
              <a:spLocks noChangeShapeType="1"/>
            </p:cNvSpPr>
            <p:nvPr/>
          </p:nvSpPr>
          <p:spPr bwMode="auto">
            <a:xfrm>
              <a:off x="6486542"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0" name="Line 124"/>
            <p:cNvSpPr>
              <a:spLocks noChangeShapeType="1"/>
            </p:cNvSpPr>
            <p:nvPr/>
          </p:nvSpPr>
          <p:spPr bwMode="auto">
            <a:xfrm>
              <a:off x="6203966"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1" name="Line 125"/>
            <p:cNvSpPr>
              <a:spLocks noChangeShapeType="1"/>
            </p:cNvSpPr>
            <p:nvPr/>
          </p:nvSpPr>
          <p:spPr bwMode="auto">
            <a:xfrm>
              <a:off x="5921390"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2" name="Line 126"/>
            <p:cNvSpPr>
              <a:spLocks noChangeShapeType="1"/>
            </p:cNvSpPr>
            <p:nvPr/>
          </p:nvSpPr>
          <p:spPr bwMode="auto">
            <a:xfrm>
              <a:off x="5638814"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3" name="Line 127"/>
            <p:cNvSpPr>
              <a:spLocks noChangeShapeType="1"/>
            </p:cNvSpPr>
            <p:nvPr/>
          </p:nvSpPr>
          <p:spPr bwMode="auto">
            <a:xfrm>
              <a:off x="5356239" y="3359150"/>
              <a:ext cx="0" cy="4445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4" name="Line 128"/>
            <p:cNvSpPr>
              <a:spLocks noChangeShapeType="1"/>
            </p:cNvSpPr>
            <p:nvPr/>
          </p:nvSpPr>
          <p:spPr bwMode="auto">
            <a:xfrm flipH="1">
              <a:off x="5159388" y="3333750"/>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5" name="Line 129"/>
            <p:cNvSpPr>
              <a:spLocks noChangeShapeType="1"/>
            </p:cNvSpPr>
            <p:nvPr/>
          </p:nvSpPr>
          <p:spPr bwMode="auto">
            <a:xfrm flipH="1">
              <a:off x="5159388" y="3162300"/>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6" name="Line 130"/>
            <p:cNvSpPr>
              <a:spLocks noChangeShapeType="1"/>
            </p:cNvSpPr>
            <p:nvPr/>
          </p:nvSpPr>
          <p:spPr bwMode="auto">
            <a:xfrm flipH="1">
              <a:off x="5159388" y="2984500"/>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7" name="Line 131"/>
            <p:cNvSpPr>
              <a:spLocks noChangeShapeType="1"/>
            </p:cNvSpPr>
            <p:nvPr/>
          </p:nvSpPr>
          <p:spPr bwMode="auto">
            <a:xfrm flipH="1">
              <a:off x="5159388" y="2803525"/>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Line 132"/>
            <p:cNvSpPr>
              <a:spLocks noChangeShapeType="1"/>
            </p:cNvSpPr>
            <p:nvPr/>
          </p:nvSpPr>
          <p:spPr bwMode="auto">
            <a:xfrm flipH="1">
              <a:off x="5159388" y="2625725"/>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Line 133"/>
            <p:cNvSpPr>
              <a:spLocks noChangeShapeType="1"/>
            </p:cNvSpPr>
            <p:nvPr/>
          </p:nvSpPr>
          <p:spPr bwMode="auto">
            <a:xfrm flipH="1">
              <a:off x="5159388" y="2447925"/>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0" name="Line 134"/>
            <p:cNvSpPr>
              <a:spLocks noChangeShapeType="1"/>
            </p:cNvSpPr>
            <p:nvPr/>
          </p:nvSpPr>
          <p:spPr bwMode="auto">
            <a:xfrm flipH="1">
              <a:off x="5159388" y="2266950"/>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Line 135"/>
            <p:cNvSpPr>
              <a:spLocks noChangeShapeType="1"/>
            </p:cNvSpPr>
            <p:nvPr/>
          </p:nvSpPr>
          <p:spPr bwMode="auto">
            <a:xfrm flipH="1">
              <a:off x="5159388" y="2089150"/>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2" name="Line 136"/>
            <p:cNvSpPr>
              <a:spLocks noChangeShapeType="1"/>
            </p:cNvSpPr>
            <p:nvPr/>
          </p:nvSpPr>
          <p:spPr bwMode="auto">
            <a:xfrm flipH="1">
              <a:off x="5159388" y="1914525"/>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3" name="Line 137"/>
            <p:cNvSpPr>
              <a:spLocks noChangeShapeType="1"/>
            </p:cNvSpPr>
            <p:nvPr/>
          </p:nvSpPr>
          <p:spPr bwMode="auto">
            <a:xfrm flipH="1">
              <a:off x="5159388" y="1733550"/>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4" name="Line 138"/>
            <p:cNvSpPr>
              <a:spLocks noChangeShapeType="1"/>
            </p:cNvSpPr>
            <p:nvPr/>
          </p:nvSpPr>
          <p:spPr bwMode="auto">
            <a:xfrm flipH="1">
              <a:off x="5159388" y="1552575"/>
              <a:ext cx="412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5" name="Rectangle 139"/>
            <p:cNvSpPr>
              <a:spLocks noChangeArrowheads="1"/>
            </p:cNvSpPr>
            <p:nvPr/>
          </p:nvSpPr>
          <p:spPr bwMode="auto">
            <a:xfrm>
              <a:off x="5019688" y="1498600"/>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6" name="Rectangle 140"/>
            <p:cNvSpPr>
              <a:spLocks noChangeArrowheads="1"/>
            </p:cNvSpPr>
            <p:nvPr/>
          </p:nvSpPr>
          <p:spPr bwMode="auto">
            <a:xfrm>
              <a:off x="5019688" y="167322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7" name="Rectangle 141"/>
            <p:cNvSpPr>
              <a:spLocks noChangeArrowheads="1"/>
            </p:cNvSpPr>
            <p:nvPr/>
          </p:nvSpPr>
          <p:spPr bwMode="auto">
            <a:xfrm>
              <a:off x="5019688" y="18573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8" name="Rectangle 142"/>
            <p:cNvSpPr>
              <a:spLocks noChangeArrowheads="1"/>
            </p:cNvSpPr>
            <p:nvPr/>
          </p:nvSpPr>
          <p:spPr bwMode="auto">
            <a:xfrm>
              <a:off x="5019688" y="2032000"/>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9" name="Rectangle 143"/>
            <p:cNvSpPr>
              <a:spLocks noChangeArrowheads="1"/>
            </p:cNvSpPr>
            <p:nvPr/>
          </p:nvSpPr>
          <p:spPr bwMode="auto">
            <a:xfrm>
              <a:off x="5019688" y="22129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0" name="Rectangle 144"/>
            <p:cNvSpPr>
              <a:spLocks noChangeArrowheads="1"/>
            </p:cNvSpPr>
            <p:nvPr/>
          </p:nvSpPr>
          <p:spPr bwMode="auto">
            <a:xfrm>
              <a:off x="5019688" y="2393950"/>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1" name="Rectangle 145"/>
            <p:cNvSpPr>
              <a:spLocks noChangeArrowheads="1"/>
            </p:cNvSpPr>
            <p:nvPr/>
          </p:nvSpPr>
          <p:spPr bwMode="auto">
            <a:xfrm>
              <a:off x="5076838" y="2571751"/>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2" name="Rectangle 146"/>
            <p:cNvSpPr>
              <a:spLocks noChangeArrowheads="1"/>
            </p:cNvSpPr>
            <p:nvPr/>
          </p:nvSpPr>
          <p:spPr bwMode="auto">
            <a:xfrm>
              <a:off x="5076838" y="275272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3" name="Rectangle 147"/>
            <p:cNvSpPr>
              <a:spLocks noChangeArrowheads="1"/>
            </p:cNvSpPr>
            <p:nvPr/>
          </p:nvSpPr>
          <p:spPr bwMode="auto">
            <a:xfrm>
              <a:off x="5076838" y="2933700"/>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4" name="Rectangle 148"/>
            <p:cNvSpPr>
              <a:spLocks noChangeArrowheads="1"/>
            </p:cNvSpPr>
            <p:nvPr/>
          </p:nvSpPr>
          <p:spPr bwMode="auto">
            <a:xfrm>
              <a:off x="5076838" y="3111500"/>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5" name="Rectangle 149"/>
            <p:cNvSpPr>
              <a:spLocks noChangeArrowheads="1"/>
            </p:cNvSpPr>
            <p:nvPr/>
          </p:nvSpPr>
          <p:spPr bwMode="auto">
            <a:xfrm>
              <a:off x="5076838" y="328612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6" name="Rectangle 150"/>
            <p:cNvSpPr>
              <a:spLocks noChangeArrowheads="1"/>
            </p:cNvSpPr>
            <p:nvPr/>
          </p:nvSpPr>
          <p:spPr bwMode="auto">
            <a:xfrm>
              <a:off x="5327663" y="341947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7" name="Rectangle 151"/>
            <p:cNvSpPr>
              <a:spLocks noChangeArrowheads="1"/>
            </p:cNvSpPr>
            <p:nvPr/>
          </p:nvSpPr>
          <p:spPr bwMode="auto">
            <a:xfrm>
              <a:off x="5610239" y="341947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8" name="Rectangle 152"/>
            <p:cNvSpPr>
              <a:spLocks noChangeArrowheads="1"/>
            </p:cNvSpPr>
            <p:nvPr/>
          </p:nvSpPr>
          <p:spPr bwMode="auto">
            <a:xfrm>
              <a:off x="5889640" y="341947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9" name="Rectangle 153"/>
            <p:cNvSpPr>
              <a:spLocks noChangeArrowheads="1"/>
            </p:cNvSpPr>
            <p:nvPr/>
          </p:nvSpPr>
          <p:spPr bwMode="auto">
            <a:xfrm>
              <a:off x="6172216" y="3419475"/>
              <a:ext cx="60722"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0" name="Rectangle 154"/>
            <p:cNvSpPr>
              <a:spLocks noChangeArrowheads="1"/>
            </p:cNvSpPr>
            <p:nvPr/>
          </p:nvSpPr>
          <p:spPr bwMode="auto">
            <a:xfrm>
              <a:off x="6429391"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1" name="Rectangle 155"/>
            <p:cNvSpPr>
              <a:spLocks noChangeArrowheads="1"/>
            </p:cNvSpPr>
            <p:nvPr/>
          </p:nvSpPr>
          <p:spPr bwMode="auto">
            <a:xfrm>
              <a:off x="6711967"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2" name="Rectangle 156"/>
            <p:cNvSpPr>
              <a:spLocks noChangeArrowheads="1"/>
            </p:cNvSpPr>
            <p:nvPr/>
          </p:nvSpPr>
          <p:spPr bwMode="auto">
            <a:xfrm>
              <a:off x="6994543"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3" name="Rectangle 157"/>
            <p:cNvSpPr>
              <a:spLocks noChangeArrowheads="1"/>
            </p:cNvSpPr>
            <p:nvPr/>
          </p:nvSpPr>
          <p:spPr bwMode="auto">
            <a:xfrm>
              <a:off x="7277119"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4" name="Rectangle 158"/>
            <p:cNvSpPr>
              <a:spLocks noChangeArrowheads="1"/>
            </p:cNvSpPr>
            <p:nvPr/>
          </p:nvSpPr>
          <p:spPr bwMode="auto">
            <a:xfrm>
              <a:off x="7562869"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5" name="Rectangle 159"/>
            <p:cNvSpPr>
              <a:spLocks noChangeArrowheads="1"/>
            </p:cNvSpPr>
            <p:nvPr/>
          </p:nvSpPr>
          <p:spPr bwMode="auto">
            <a:xfrm>
              <a:off x="7848620"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6" name="Rectangle 160"/>
            <p:cNvSpPr>
              <a:spLocks noChangeArrowheads="1"/>
            </p:cNvSpPr>
            <p:nvPr/>
          </p:nvSpPr>
          <p:spPr bwMode="auto">
            <a:xfrm>
              <a:off x="8137546"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7" name="Rectangle 161"/>
            <p:cNvSpPr>
              <a:spLocks noChangeArrowheads="1"/>
            </p:cNvSpPr>
            <p:nvPr/>
          </p:nvSpPr>
          <p:spPr bwMode="auto">
            <a:xfrm>
              <a:off x="8426471" y="3419475"/>
              <a:ext cx="121443" cy="1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33</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8" name="Freeform 174"/>
            <p:cNvSpPr>
              <a:spLocks/>
            </p:cNvSpPr>
            <p:nvPr/>
          </p:nvSpPr>
          <p:spPr bwMode="auto">
            <a:xfrm>
              <a:off x="5356239" y="2616200"/>
              <a:ext cx="3124208" cy="727075"/>
            </a:xfrm>
            <a:custGeom>
              <a:avLst/>
              <a:gdLst>
                <a:gd name="T0" fmla="*/ 28 w 1968"/>
                <a:gd name="T1" fmla="*/ 458 h 458"/>
                <a:gd name="T2" fmla="*/ 52 w 1968"/>
                <a:gd name="T3" fmla="*/ 450 h 458"/>
                <a:gd name="T4" fmla="*/ 56 w 1968"/>
                <a:gd name="T5" fmla="*/ 444 h 458"/>
                <a:gd name="T6" fmla="*/ 60 w 1968"/>
                <a:gd name="T7" fmla="*/ 440 h 458"/>
                <a:gd name="T8" fmla="*/ 112 w 1968"/>
                <a:gd name="T9" fmla="*/ 432 h 458"/>
                <a:gd name="T10" fmla="*/ 124 w 1968"/>
                <a:gd name="T11" fmla="*/ 426 h 458"/>
                <a:gd name="T12" fmla="*/ 128 w 1968"/>
                <a:gd name="T13" fmla="*/ 420 h 458"/>
                <a:gd name="T14" fmla="*/ 154 w 1968"/>
                <a:gd name="T15" fmla="*/ 414 h 458"/>
                <a:gd name="T16" fmla="*/ 154 w 1968"/>
                <a:gd name="T17" fmla="*/ 406 h 458"/>
                <a:gd name="T18" fmla="*/ 166 w 1968"/>
                <a:gd name="T19" fmla="*/ 402 h 458"/>
                <a:gd name="T20" fmla="*/ 166 w 1968"/>
                <a:gd name="T21" fmla="*/ 384 h 458"/>
                <a:gd name="T22" fmla="*/ 168 w 1968"/>
                <a:gd name="T23" fmla="*/ 372 h 458"/>
                <a:gd name="T24" fmla="*/ 176 w 1968"/>
                <a:gd name="T25" fmla="*/ 364 h 458"/>
                <a:gd name="T26" fmla="*/ 182 w 1968"/>
                <a:gd name="T27" fmla="*/ 362 h 458"/>
                <a:gd name="T28" fmla="*/ 192 w 1968"/>
                <a:gd name="T29" fmla="*/ 356 h 458"/>
                <a:gd name="T30" fmla="*/ 336 w 1968"/>
                <a:gd name="T31" fmla="*/ 344 h 458"/>
                <a:gd name="T32" fmla="*/ 338 w 1968"/>
                <a:gd name="T33" fmla="*/ 312 h 458"/>
                <a:gd name="T34" fmla="*/ 340 w 1968"/>
                <a:gd name="T35" fmla="*/ 302 h 458"/>
                <a:gd name="T36" fmla="*/ 344 w 1968"/>
                <a:gd name="T37" fmla="*/ 298 h 458"/>
                <a:gd name="T38" fmla="*/ 352 w 1968"/>
                <a:gd name="T39" fmla="*/ 292 h 458"/>
                <a:gd name="T40" fmla="*/ 356 w 1968"/>
                <a:gd name="T41" fmla="*/ 288 h 458"/>
                <a:gd name="T42" fmla="*/ 356 w 1968"/>
                <a:gd name="T43" fmla="*/ 284 h 458"/>
                <a:gd name="T44" fmla="*/ 414 w 1968"/>
                <a:gd name="T45" fmla="*/ 278 h 458"/>
                <a:gd name="T46" fmla="*/ 436 w 1968"/>
                <a:gd name="T47" fmla="*/ 274 h 458"/>
                <a:gd name="T48" fmla="*/ 482 w 1968"/>
                <a:gd name="T49" fmla="*/ 268 h 458"/>
                <a:gd name="T50" fmla="*/ 484 w 1968"/>
                <a:gd name="T51" fmla="*/ 262 h 458"/>
                <a:gd name="T52" fmla="*/ 486 w 1968"/>
                <a:gd name="T53" fmla="*/ 254 h 458"/>
                <a:gd name="T54" fmla="*/ 494 w 1968"/>
                <a:gd name="T55" fmla="*/ 250 h 458"/>
                <a:gd name="T56" fmla="*/ 502 w 1968"/>
                <a:gd name="T57" fmla="*/ 218 h 458"/>
                <a:gd name="T58" fmla="*/ 504 w 1968"/>
                <a:gd name="T59" fmla="*/ 214 h 458"/>
                <a:gd name="T60" fmla="*/ 504 w 1968"/>
                <a:gd name="T61" fmla="*/ 202 h 458"/>
                <a:gd name="T62" fmla="*/ 526 w 1968"/>
                <a:gd name="T63" fmla="*/ 198 h 458"/>
                <a:gd name="T64" fmla="*/ 582 w 1968"/>
                <a:gd name="T65" fmla="*/ 192 h 458"/>
                <a:gd name="T66" fmla="*/ 594 w 1968"/>
                <a:gd name="T67" fmla="*/ 186 h 458"/>
                <a:gd name="T68" fmla="*/ 652 w 1968"/>
                <a:gd name="T69" fmla="*/ 178 h 458"/>
                <a:gd name="T70" fmla="*/ 656 w 1968"/>
                <a:gd name="T71" fmla="*/ 170 h 458"/>
                <a:gd name="T72" fmla="*/ 662 w 1968"/>
                <a:gd name="T73" fmla="*/ 152 h 458"/>
                <a:gd name="T74" fmla="*/ 666 w 1968"/>
                <a:gd name="T75" fmla="*/ 146 h 458"/>
                <a:gd name="T76" fmla="*/ 668 w 1968"/>
                <a:gd name="T77" fmla="*/ 140 h 458"/>
                <a:gd name="T78" fmla="*/ 672 w 1968"/>
                <a:gd name="T79" fmla="*/ 134 h 458"/>
                <a:gd name="T80" fmla="*/ 676 w 1968"/>
                <a:gd name="T81" fmla="*/ 128 h 458"/>
                <a:gd name="T82" fmla="*/ 714 w 1968"/>
                <a:gd name="T83" fmla="*/ 122 h 458"/>
                <a:gd name="T84" fmla="*/ 808 w 1968"/>
                <a:gd name="T85" fmla="*/ 116 h 458"/>
                <a:gd name="T86" fmla="*/ 828 w 1968"/>
                <a:gd name="T87" fmla="*/ 110 h 458"/>
                <a:gd name="T88" fmla="*/ 836 w 1968"/>
                <a:gd name="T89" fmla="*/ 76 h 458"/>
                <a:gd name="T90" fmla="*/ 866 w 1968"/>
                <a:gd name="T91" fmla="*/ 68 h 458"/>
                <a:gd name="T92" fmla="*/ 878 w 1968"/>
                <a:gd name="T93" fmla="*/ 64 h 458"/>
                <a:gd name="T94" fmla="*/ 988 w 1968"/>
                <a:gd name="T95" fmla="*/ 52 h 458"/>
                <a:gd name="T96" fmla="*/ 994 w 1968"/>
                <a:gd name="T97" fmla="*/ 42 h 458"/>
                <a:gd name="T98" fmla="*/ 998 w 1968"/>
                <a:gd name="T99" fmla="*/ 34 h 458"/>
                <a:gd name="T100" fmla="*/ 1002 w 1968"/>
                <a:gd name="T101" fmla="*/ 28 h 458"/>
                <a:gd name="T102" fmla="*/ 1004 w 1968"/>
                <a:gd name="T103" fmla="*/ 20 h 458"/>
                <a:gd name="T104" fmla="*/ 1166 w 1968"/>
                <a:gd name="T10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8" h="458">
                  <a:moveTo>
                    <a:pt x="0" y="458"/>
                  </a:moveTo>
                  <a:lnTo>
                    <a:pt x="28" y="458"/>
                  </a:lnTo>
                  <a:lnTo>
                    <a:pt x="28" y="450"/>
                  </a:lnTo>
                  <a:lnTo>
                    <a:pt x="52" y="450"/>
                  </a:lnTo>
                  <a:lnTo>
                    <a:pt x="52" y="444"/>
                  </a:lnTo>
                  <a:lnTo>
                    <a:pt x="56" y="444"/>
                  </a:lnTo>
                  <a:lnTo>
                    <a:pt x="56" y="440"/>
                  </a:lnTo>
                  <a:lnTo>
                    <a:pt x="60" y="440"/>
                  </a:lnTo>
                  <a:lnTo>
                    <a:pt x="60" y="432"/>
                  </a:lnTo>
                  <a:lnTo>
                    <a:pt x="112" y="432"/>
                  </a:lnTo>
                  <a:lnTo>
                    <a:pt x="112" y="426"/>
                  </a:lnTo>
                  <a:lnTo>
                    <a:pt x="124" y="426"/>
                  </a:lnTo>
                  <a:lnTo>
                    <a:pt x="124" y="420"/>
                  </a:lnTo>
                  <a:lnTo>
                    <a:pt x="128" y="420"/>
                  </a:lnTo>
                  <a:lnTo>
                    <a:pt x="128" y="414"/>
                  </a:lnTo>
                  <a:lnTo>
                    <a:pt x="154" y="414"/>
                  </a:lnTo>
                  <a:lnTo>
                    <a:pt x="154" y="408"/>
                  </a:lnTo>
                  <a:lnTo>
                    <a:pt x="154" y="406"/>
                  </a:lnTo>
                  <a:lnTo>
                    <a:pt x="154" y="402"/>
                  </a:lnTo>
                  <a:lnTo>
                    <a:pt x="166" y="402"/>
                  </a:lnTo>
                  <a:lnTo>
                    <a:pt x="166" y="396"/>
                  </a:lnTo>
                  <a:lnTo>
                    <a:pt x="166" y="384"/>
                  </a:lnTo>
                  <a:lnTo>
                    <a:pt x="168" y="384"/>
                  </a:lnTo>
                  <a:lnTo>
                    <a:pt x="168" y="372"/>
                  </a:lnTo>
                  <a:lnTo>
                    <a:pt x="168" y="364"/>
                  </a:lnTo>
                  <a:lnTo>
                    <a:pt x="176" y="364"/>
                  </a:lnTo>
                  <a:lnTo>
                    <a:pt x="176" y="362"/>
                  </a:lnTo>
                  <a:lnTo>
                    <a:pt x="182" y="362"/>
                  </a:lnTo>
                  <a:lnTo>
                    <a:pt x="182" y="356"/>
                  </a:lnTo>
                  <a:lnTo>
                    <a:pt x="192" y="356"/>
                  </a:lnTo>
                  <a:lnTo>
                    <a:pt x="192" y="344"/>
                  </a:lnTo>
                  <a:lnTo>
                    <a:pt x="336" y="344"/>
                  </a:lnTo>
                  <a:lnTo>
                    <a:pt x="336" y="312"/>
                  </a:lnTo>
                  <a:lnTo>
                    <a:pt x="338" y="312"/>
                  </a:lnTo>
                  <a:lnTo>
                    <a:pt x="338" y="304"/>
                  </a:lnTo>
                  <a:lnTo>
                    <a:pt x="340" y="302"/>
                  </a:lnTo>
                  <a:lnTo>
                    <a:pt x="340" y="298"/>
                  </a:lnTo>
                  <a:lnTo>
                    <a:pt x="344" y="298"/>
                  </a:lnTo>
                  <a:lnTo>
                    <a:pt x="344" y="292"/>
                  </a:lnTo>
                  <a:lnTo>
                    <a:pt x="352" y="292"/>
                  </a:lnTo>
                  <a:lnTo>
                    <a:pt x="352" y="288"/>
                  </a:lnTo>
                  <a:lnTo>
                    <a:pt x="356" y="288"/>
                  </a:lnTo>
                  <a:lnTo>
                    <a:pt x="356" y="284"/>
                  </a:lnTo>
                  <a:lnTo>
                    <a:pt x="356" y="284"/>
                  </a:lnTo>
                  <a:lnTo>
                    <a:pt x="356" y="278"/>
                  </a:lnTo>
                  <a:lnTo>
                    <a:pt x="414" y="278"/>
                  </a:lnTo>
                  <a:lnTo>
                    <a:pt x="414" y="274"/>
                  </a:lnTo>
                  <a:lnTo>
                    <a:pt x="436" y="274"/>
                  </a:lnTo>
                  <a:lnTo>
                    <a:pt x="436" y="268"/>
                  </a:lnTo>
                  <a:lnTo>
                    <a:pt x="482" y="268"/>
                  </a:lnTo>
                  <a:lnTo>
                    <a:pt x="482" y="262"/>
                  </a:lnTo>
                  <a:lnTo>
                    <a:pt x="484" y="262"/>
                  </a:lnTo>
                  <a:lnTo>
                    <a:pt x="486" y="258"/>
                  </a:lnTo>
                  <a:lnTo>
                    <a:pt x="486" y="254"/>
                  </a:lnTo>
                  <a:lnTo>
                    <a:pt x="494" y="254"/>
                  </a:lnTo>
                  <a:lnTo>
                    <a:pt x="494" y="250"/>
                  </a:lnTo>
                  <a:lnTo>
                    <a:pt x="502" y="250"/>
                  </a:lnTo>
                  <a:lnTo>
                    <a:pt x="502" y="218"/>
                  </a:lnTo>
                  <a:lnTo>
                    <a:pt x="502" y="214"/>
                  </a:lnTo>
                  <a:lnTo>
                    <a:pt x="504" y="214"/>
                  </a:lnTo>
                  <a:lnTo>
                    <a:pt x="504" y="206"/>
                  </a:lnTo>
                  <a:lnTo>
                    <a:pt x="504" y="202"/>
                  </a:lnTo>
                  <a:lnTo>
                    <a:pt x="526" y="202"/>
                  </a:lnTo>
                  <a:lnTo>
                    <a:pt x="526" y="198"/>
                  </a:lnTo>
                  <a:lnTo>
                    <a:pt x="582" y="198"/>
                  </a:lnTo>
                  <a:lnTo>
                    <a:pt x="582" y="192"/>
                  </a:lnTo>
                  <a:lnTo>
                    <a:pt x="594" y="192"/>
                  </a:lnTo>
                  <a:lnTo>
                    <a:pt x="594" y="186"/>
                  </a:lnTo>
                  <a:lnTo>
                    <a:pt x="652" y="186"/>
                  </a:lnTo>
                  <a:lnTo>
                    <a:pt x="652" y="178"/>
                  </a:lnTo>
                  <a:lnTo>
                    <a:pt x="656" y="178"/>
                  </a:lnTo>
                  <a:lnTo>
                    <a:pt x="656" y="170"/>
                  </a:lnTo>
                  <a:lnTo>
                    <a:pt x="662" y="170"/>
                  </a:lnTo>
                  <a:lnTo>
                    <a:pt x="662" y="152"/>
                  </a:lnTo>
                  <a:lnTo>
                    <a:pt x="666" y="152"/>
                  </a:lnTo>
                  <a:lnTo>
                    <a:pt x="666" y="146"/>
                  </a:lnTo>
                  <a:lnTo>
                    <a:pt x="668" y="146"/>
                  </a:lnTo>
                  <a:lnTo>
                    <a:pt x="668" y="140"/>
                  </a:lnTo>
                  <a:lnTo>
                    <a:pt x="672" y="140"/>
                  </a:lnTo>
                  <a:lnTo>
                    <a:pt x="672" y="134"/>
                  </a:lnTo>
                  <a:lnTo>
                    <a:pt x="676" y="134"/>
                  </a:lnTo>
                  <a:lnTo>
                    <a:pt x="676" y="128"/>
                  </a:lnTo>
                  <a:lnTo>
                    <a:pt x="714" y="128"/>
                  </a:lnTo>
                  <a:lnTo>
                    <a:pt x="714" y="122"/>
                  </a:lnTo>
                  <a:lnTo>
                    <a:pt x="808" y="122"/>
                  </a:lnTo>
                  <a:lnTo>
                    <a:pt x="808" y="116"/>
                  </a:lnTo>
                  <a:lnTo>
                    <a:pt x="828" y="116"/>
                  </a:lnTo>
                  <a:lnTo>
                    <a:pt x="828" y="110"/>
                  </a:lnTo>
                  <a:lnTo>
                    <a:pt x="836" y="110"/>
                  </a:lnTo>
                  <a:lnTo>
                    <a:pt x="836" y="76"/>
                  </a:lnTo>
                  <a:lnTo>
                    <a:pt x="866" y="76"/>
                  </a:lnTo>
                  <a:lnTo>
                    <a:pt x="866" y="68"/>
                  </a:lnTo>
                  <a:lnTo>
                    <a:pt x="878" y="68"/>
                  </a:lnTo>
                  <a:lnTo>
                    <a:pt x="878" y="64"/>
                  </a:lnTo>
                  <a:lnTo>
                    <a:pt x="988" y="64"/>
                  </a:lnTo>
                  <a:lnTo>
                    <a:pt x="988" y="52"/>
                  </a:lnTo>
                  <a:lnTo>
                    <a:pt x="994" y="52"/>
                  </a:lnTo>
                  <a:lnTo>
                    <a:pt x="994" y="42"/>
                  </a:lnTo>
                  <a:lnTo>
                    <a:pt x="998" y="42"/>
                  </a:lnTo>
                  <a:lnTo>
                    <a:pt x="998" y="34"/>
                  </a:lnTo>
                  <a:lnTo>
                    <a:pt x="1002" y="34"/>
                  </a:lnTo>
                  <a:lnTo>
                    <a:pt x="1002" y="28"/>
                  </a:lnTo>
                  <a:lnTo>
                    <a:pt x="1004" y="28"/>
                  </a:lnTo>
                  <a:lnTo>
                    <a:pt x="1004" y="20"/>
                  </a:lnTo>
                  <a:lnTo>
                    <a:pt x="1166" y="20"/>
                  </a:lnTo>
                  <a:lnTo>
                    <a:pt x="1166" y="0"/>
                  </a:lnTo>
                  <a:lnTo>
                    <a:pt x="1968" y="0"/>
                  </a:lnTo>
                </a:path>
              </a:pathLst>
            </a:custGeom>
            <a:noFill/>
            <a:ln w="19050">
              <a:solidFill>
                <a:srgbClr val="046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9" name="Freeform 176"/>
            <p:cNvSpPr>
              <a:spLocks/>
            </p:cNvSpPr>
            <p:nvPr/>
          </p:nvSpPr>
          <p:spPr bwMode="auto">
            <a:xfrm>
              <a:off x="5356239" y="2276475"/>
              <a:ext cx="3117858" cy="1060450"/>
            </a:xfrm>
            <a:custGeom>
              <a:avLst/>
              <a:gdLst>
                <a:gd name="T0" fmla="*/ 28 w 1964"/>
                <a:gd name="T1" fmla="*/ 668 h 668"/>
                <a:gd name="T2" fmla="*/ 34 w 1964"/>
                <a:gd name="T3" fmla="*/ 664 h 668"/>
                <a:gd name="T4" fmla="*/ 56 w 1964"/>
                <a:gd name="T5" fmla="*/ 660 h 668"/>
                <a:gd name="T6" fmla="*/ 170 w 1964"/>
                <a:gd name="T7" fmla="*/ 650 h 668"/>
                <a:gd name="T8" fmla="*/ 170 w 1964"/>
                <a:gd name="T9" fmla="*/ 578 h 668"/>
                <a:gd name="T10" fmla="*/ 174 w 1964"/>
                <a:gd name="T11" fmla="*/ 570 h 668"/>
                <a:gd name="T12" fmla="*/ 188 w 1964"/>
                <a:gd name="T13" fmla="*/ 544 h 668"/>
                <a:gd name="T14" fmla="*/ 220 w 1964"/>
                <a:gd name="T15" fmla="*/ 536 h 668"/>
                <a:gd name="T16" fmla="*/ 264 w 1964"/>
                <a:gd name="T17" fmla="*/ 526 h 668"/>
                <a:gd name="T18" fmla="*/ 280 w 1964"/>
                <a:gd name="T19" fmla="*/ 518 h 668"/>
                <a:gd name="T20" fmla="*/ 306 w 1964"/>
                <a:gd name="T21" fmla="*/ 502 h 668"/>
                <a:gd name="T22" fmla="*/ 332 w 1964"/>
                <a:gd name="T23" fmla="*/ 418 h 668"/>
                <a:gd name="T24" fmla="*/ 342 w 1964"/>
                <a:gd name="T25" fmla="*/ 396 h 668"/>
                <a:gd name="T26" fmla="*/ 374 w 1964"/>
                <a:gd name="T27" fmla="*/ 372 h 668"/>
                <a:gd name="T28" fmla="*/ 424 w 1964"/>
                <a:gd name="T29" fmla="*/ 360 h 668"/>
                <a:gd name="T30" fmla="*/ 446 w 1964"/>
                <a:gd name="T31" fmla="*/ 350 h 668"/>
                <a:gd name="T32" fmla="*/ 502 w 1964"/>
                <a:gd name="T33" fmla="*/ 322 h 668"/>
                <a:gd name="T34" fmla="*/ 512 w 1964"/>
                <a:gd name="T35" fmla="*/ 292 h 668"/>
                <a:gd name="T36" fmla="*/ 564 w 1964"/>
                <a:gd name="T37" fmla="*/ 278 h 668"/>
                <a:gd name="T38" fmla="*/ 666 w 1964"/>
                <a:gd name="T39" fmla="*/ 242 h 668"/>
                <a:gd name="T40" fmla="*/ 666 w 1964"/>
                <a:gd name="T41" fmla="*/ 208 h 668"/>
                <a:gd name="T42" fmla="*/ 674 w 1964"/>
                <a:gd name="T43" fmla="*/ 186 h 668"/>
                <a:gd name="T44" fmla="*/ 690 w 1964"/>
                <a:gd name="T45" fmla="*/ 172 h 668"/>
                <a:gd name="T46" fmla="*/ 766 w 1964"/>
                <a:gd name="T47" fmla="*/ 166 h 668"/>
                <a:gd name="T48" fmla="*/ 820 w 1964"/>
                <a:gd name="T49" fmla="*/ 152 h 668"/>
                <a:gd name="T50" fmla="*/ 830 w 1964"/>
                <a:gd name="T51" fmla="*/ 134 h 668"/>
                <a:gd name="T52" fmla="*/ 850 w 1964"/>
                <a:gd name="T53" fmla="*/ 102 h 668"/>
                <a:gd name="T54" fmla="*/ 996 w 1964"/>
                <a:gd name="T55" fmla="*/ 74 h 668"/>
                <a:gd name="T56" fmla="*/ 1026 w 1964"/>
                <a:gd name="T57" fmla="*/ 68 h 668"/>
                <a:gd name="T58" fmla="*/ 1134 w 1964"/>
                <a:gd name="T59" fmla="*/ 56 h 668"/>
                <a:gd name="T60" fmla="*/ 1170 w 1964"/>
                <a:gd name="T61" fmla="*/ 32 h 668"/>
                <a:gd name="T62" fmla="*/ 1212 w 1964"/>
                <a:gd name="T63" fmla="*/ 14 h 668"/>
                <a:gd name="T64" fmla="*/ 1326 w 1964"/>
                <a:gd name="T65"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4" h="668">
                  <a:moveTo>
                    <a:pt x="0" y="668"/>
                  </a:moveTo>
                  <a:lnTo>
                    <a:pt x="28" y="668"/>
                  </a:lnTo>
                  <a:lnTo>
                    <a:pt x="28" y="664"/>
                  </a:lnTo>
                  <a:lnTo>
                    <a:pt x="34" y="664"/>
                  </a:lnTo>
                  <a:lnTo>
                    <a:pt x="34" y="660"/>
                  </a:lnTo>
                  <a:lnTo>
                    <a:pt x="56" y="660"/>
                  </a:lnTo>
                  <a:lnTo>
                    <a:pt x="56" y="650"/>
                  </a:lnTo>
                  <a:lnTo>
                    <a:pt x="170" y="650"/>
                  </a:lnTo>
                  <a:lnTo>
                    <a:pt x="170" y="616"/>
                  </a:lnTo>
                  <a:lnTo>
                    <a:pt x="170" y="578"/>
                  </a:lnTo>
                  <a:lnTo>
                    <a:pt x="174" y="574"/>
                  </a:lnTo>
                  <a:lnTo>
                    <a:pt x="174" y="570"/>
                  </a:lnTo>
                  <a:lnTo>
                    <a:pt x="188" y="570"/>
                  </a:lnTo>
                  <a:lnTo>
                    <a:pt x="188" y="544"/>
                  </a:lnTo>
                  <a:lnTo>
                    <a:pt x="220" y="544"/>
                  </a:lnTo>
                  <a:lnTo>
                    <a:pt x="220" y="536"/>
                  </a:lnTo>
                  <a:lnTo>
                    <a:pt x="264" y="536"/>
                  </a:lnTo>
                  <a:lnTo>
                    <a:pt x="264" y="526"/>
                  </a:lnTo>
                  <a:lnTo>
                    <a:pt x="280" y="526"/>
                  </a:lnTo>
                  <a:lnTo>
                    <a:pt x="280" y="518"/>
                  </a:lnTo>
                  <a:lnTo>
                    <a:pt x="306" y="518"/>
                  </a:lnTo>
                  <a:lnTo>
                    <a:pt x="306" y="502"/>
                  </a:lnTo>
                  <a:lnTo>
                    <a:pt x="332" y="502"/>
                  </a:lnTo>
                  <a:lnTo>
                    <a:pt x="332" y="418"/>
                  </a:lnTo>
                  <a:lnTo>
                    <a:pt x="342" y="418"/>
                  </a:lnTo>
                  <a:lnTo>
                    <a:pt x="342" y="396"/>
                  </a:lnTo>
                  <a:lnTo>
                    <a:pt x="374" y="396"/>
                  </a:lnTo>
                  <a:lnTo>
                    <a:pt x="374" y="372"/>
                  </a:lnTo>
                  <a:lnTo>
                    <a:pt x="424" y="372"/>
                  </a:lnTo>
                  <a:lnTo>
                    <a:pt x="424" y="360"/>
                  </a:lnTo>
                  <a:lnTo>
                    <a:pt x="446" y="360"/>
                  </a:lnTo>
                  <a:lnTo>
                    <a:pt x="446" y="350"/>
                  </a:lnTo>
                  <a:lnTo>
                    <a:pt x="502" y="350"/>
                  </a:lnTo>
                  <a:lnTo>
                    <a:pt x="502" y="322"/>
                  </a:lnTo>
                  <a:lnTo>
                    <a:pt x="512" y="322"/>
                  </a:lnTo>
                  <a:lnTo>
                    <a:pt x="512" y="292"/>
                  </a:lnTo>
                  <a:lnTo>
                    <a:pt x="564" y="292"/>
                  </a:lnTo>
                  <a:lnTo>
                    <a:pt x="564" y="278"/>
                  </a:lnTo>
                  <a:lnTo>
                    <a:pt x="666" y="278"/>
                  </a:lnTo>
                  <a:lnTo>
                    <a:pt x="666" y="242"/>
                  </a:lnTo>
                  <a:lnTo>
                    <a:pt x="666" y="246"/>
                  </a:lnTo>
                  <a:lnTo>
                    <a:pt x="666" y="208"/>
                  </a:lnTo>
                  <a:lnTo>
                    <a:pt x="674" y="208"/>
                  </a:lnTo>
                  <a:lnTo>
                    <a:pt x="674" y="186"/>
                  </a:lnTo>
                  <a:lnTo>
                    <a:pt x="690" y="186"/>
                  </a:lnTo>
                  <a:lnTo>
                    <a:pt x="690" y="172"/>
                  </a:lnTo>
                  <a:lnTo>
                    <a:pt x="766" y="172"/>
                  </a:lnTo>
                  <a:lnTo>
                    <a:pt x="766" y="166"/>
                  </a:lnTo>
                  <a:lnTo>
                    <a:pt x="820" y="166"/>
                  </a:lnTo>
                  <a:lnTo>
                    <a:pt x="820" y="152"/>
                  </a:lnTo>
                  <a:lnTo>
                    <a:pt x="830" y="152"/>
                  </a:lnTo>
                  <a:lnTo>
                    <a:pt x="830" y="134"/>
                  </a:lnTo>
                  <a:lnTo>
                    <a:pt x="850" y="134"/>
                  </a:lnTo>
                  <a:lnTo>
                    <a:pt x="850" y="102"/>
                  </a:lnTo>
                  <a:lnTo>
                    <a:pt x="996" y="102"/>
                  </a:lnTo>
                  <a:lnTo>
                    <a:pt x="996" y="74"/>
                  </a:lnTo>
                  <a:lnTo>
                    <a:pt x="1026" y="74"/>
                  </a:lnTo>
                  <a:lnTo>
                    <a:pt x="1026" y="68"/>
                  </a:lnTo>
                  <a:lnTo>
                    <a:pt x="1134" y="68"/>
                  </a:lnTo>
                  <a:lnTo>
                    <a:pt x="1134" y="56"/>
                  </a:lnTo>
                  <a:lnTo>
                    <a:pt x="1170" y="56"/>
                  </a:lnTo>
                  <a:lnTo>
                    <a:pt x="1170" y="32"/>
                  </a:lnTo>
                  <a:lnTo>
                    <a:pt x="1212" y="32"/>
                  </a:lnTo>
                  <a:lnTo>
                    <a:pt x="1212" y="14"/>
                  </a:lnTo>
                  <a:lnTo>
                    <a:pt x="1326" y="14"/>
                  </a:lnTo>
                  <a:lnTo>
                    <a:pt x="1326" y="0"/>
                  </a:lnTo>
                  <a:lnTo>
                    <a:pt x="1964" y="0"/>
                  </a:lnTo>
                </a:path>
              </a:pathLst>
            </a:custGeom>
            <a:noFill/>
            <a:ln w="19050">
              <a:solidFill>
                <a:srgbClr val="D03B3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0" name="Rectangle 112"/>
            <p:cNvSpPr>
              <a:spLocks noChangeArrowheads="1"/>
            </p:cNvSpPr>
            <p:nvPr/>
          </p:nvSpPr>
          <p:spPr bwMode="auto">
            <a:xfrm rot="16200000">
              <a:off x="3556589" y="2314259"/>
              <a:ext cx="2449124" cy="3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K-M estimate of the cumulative </a:t>
              </a:r>
              <a:b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event rate</a:t>
              </a:r>
              <a:r>
                <a:rPr kumimoji="0" lang="en-GB" altLang="en-US" sz="11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 </a:t>
              </a: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nvGrpSpPr>
            <p:cNvPr id="181" name="Group 180"/>
            <p:cNvGrpSpPr/>
            <p:nvPr/>
          </p:nvGrpSpPr>
          <p:grpSpPr>
            <a:xfrm>
              <a:off x="5396462" y="1648831"/>
              <a:ext cx="1133475" cy="392446"/>
              <a:chOff x="1281116" y="1648831"/>
              <a:chExt cx="1133475" cy="392446"/>
            </a:xfrm>
          </p:grpSpPr>
          <p:sp>
            <p:nvSpPr>
              <p:cNvPr id="182" name="Rectangle 165"/>
              <p:cNvSpPr>
                <a:spLocks noChangeArrowheads="1"/>
              </p:cNvSpPr>
              <p:nvPr/>
            </p:nvSpPr>
            <p:spPr bwMode="auto">
              <a:xfrm>
                <a:off x="1524004" y="1648831"/>
                <a:ext cx="831552" cy="17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a:t>
                </a: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3" name="Rectangle 166"/>
              <p:cNvSpPr>
                <a:spLocks noChangeArrowheads="1"/>
              </p:cNvSpPr>
              <p:nvPr/>
            </p:nvSpPr>
            <p:spPr bwMode="auto">
              <a:xfrm>
                <a:off x="1524004" y="1862618"/>
                <a:ext cx="890587" cy="17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Teriflunomide</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4" name="Line 168"/>
              <p:cNvSpPr>
                <a:spLocks noChangeShapeType="1"/>
              </p:cNvSpPr>
              <p:nvPr/>
            </p:nvSpPr>
            <p:spPr bwMode="auto">
              <a:xfrm>
                <a:off x="1281116" y="1729793"/>
                <a:ext cx="182563"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5" name="Line 168"/>
              <p:cNvSpPr>
                <a:spLocks noChangeShapeType="1"/>
              </p:cNvSpPr>
              <p:nvPr/>
            </p:nvSpPr>
            <p:spPr bwMode="auto">
              <a:xfrm>
                <a:off x="1281116" y="1952019"/>
                <a:ext cx="182563" cy="0"/>
              </a:xfrm>
              <a:prstGeom prst="line">
                <a:avLst/>
              </a:prstGeom>
              <a:noFill/>
              <a:ln w="12700">
                <a:solidFill>
                  <a:srgbClr val="C5C5C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186" name="TextBox 185"/>
          <p:cNvSpPr txBox="1"/>
          <p:nvPr/>
        </p:nvSpPr>
        <p:spPr>
          <a:xfrm>
            <a:off x="1371600" y="3938110"/>
            <a:ext cx="2992582"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Hazard ratio: 0.66 (95% CI 0.50–0.86)</a:t>
            </a:r>
          </a:p>
        </p:txBody>
      </p:sp>
      <p:sp>
        <p:nvSpPr>
          <p:cNvPr id="187" name="TextBox 186"/>
          <p:cNvSpPr txBox="1"/>
          <p:nvPr/>
        </p:nvSpPr>
        <p:spPr>
          <a:xfrm>
            <a:off x="5465618" y="3938110"/>
            <a:ext cx="2992582" cy="289441"/>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Hazard ratio: 0.68 (95% CI 0.50–0.92)</a:t>
            </a:r>
          </a:p>
        </p:txBody>
      </p:sp>
      <p:sp>
        <p:nvSpPr>
          <p:cNvPr id="3" name="Rectangle 2"/>
          <p:cNvSpPr/>
          <p:nvPr/>
        </p:nvSpPr>
        <p:spPr>
          <a:xfrm>
            <a:off x="753856" y="155725"/>
            <a:ext cx="8203263"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23761"/>
                </a:solidFill>
                <a:effectLst/>
                <a:uLnTx/>
                <a:uFillTx/>
                <a:latin typeface="Arial Black" panose="020B0A04020102020204" pitchFamily="34" charset="0"/>
                <a:ea typeface="+mn-ea"/>
                <a:cs typeface="+mn-cs"/>
              </a:rPr>
              <a:t>Ofatumumab showed significant reductions in </a:t>
            </a:r>
            <a:br>
              <a:rPr kumimoji="0" lang="en-GB" sz="2000" b="1" i="0" u="none" strike="noStrike" kern="1200" cap="none" spc="0" normalizeH="0" baseline="0" noProof="0" dirty="0">
                <a:ln>
                  <a:noFill/>
                </a:ln>
                <a:solidFill>
                  <a:srgbClr val="023761"/>
                </a:solidFill>
                <a:effectLst/>
                <a:uLnTx/>
                <a:uFillTx/>
                <a:latin typeface="Arial Black" panose="020B0A04020102020204" pitchFamily="34" charset="0"/>
                <a:ea typeface="+mn-ea"/>
                <a:cs typeface="+mn-cs"/>
              </a:rPr>
            </a:br>
            <a:r>
              <a:rPr kumimoji="0" lang="en-GB" sz="2000" b="1" i="0" u="none" strike="noStrike" kern="1200" cap="none" spc="0" normalizeH="0" baseline="0" noProof="0" dirty="0">
                <a:ln>
                  <a:noFill/>
                </a:ln>
                <a:solidFill>
                  <a:srgbClr val="023761"/>
                </a:solidFill>
                <a:effectLst/>
                <a:uLnTx/>
                <a:uFillTx/>
                <a:latin typeface="Arial Black" panose="020B0A04020102020204" pitchFamily="34" charset="0"/>
                <a:ea typeface="+mn-ea"/>
                <a:cs typeface="+mn-cs"/>
              </a:rPr>
              <a:t>3-month and 6-month CDW</a:t>
            </a:r>
          </a:p>
        </p:txBody>
      </p:sp>
      <p:sp>
        <p:nvSpPr>
          <p:cNvPr id="229" name="Footer Placeholder 3">
            <a:extLst>
              <a:ext uri="{FF2B5EF4-FFF2-40B4-BE49-F238E27FC236}">
                <a16:creationId xmlns:a16="http://schemas.microsoft.com/office/drawing/2014/main" id="{9B8DA8DC-9C93-4666-B6E7-3E5326B06700}"/>
              </a:ext>
            </a:extLst>
          </p:cNvPr>
          <p:cNvSpPr>
            <a:spLocks noGrp="1"/>
          </p:cNvSpPr>
          <p:nvPr>
            <p:ph type="ftr" sz="quarter" idx="11"/>
          </p:nvPr>
        </p:nvSpPr>
        <p:spPr>
          <a:xfrm>
            <a:off x="411408" y="4562996"/>
            <a:ext cx="6605049" cy="580504"/>
          </a:xfrm>
        </p:spPr>
        <p:txBody>
          <a:bodyPr/>
          <a:lstStyle/>
          <a:p>
            <a:pPr marL="0" marR="0" lvl="0" indent="0" algn="l" defTabSz="914400" rtl="0" eaLnBrk="1" fontAlgn="auto" latinLnBrk="0" hangingPunct="1">
              <a:lnSpc>
                <a:spcPct val="100000"/>
              </a:lnSpc>
              <a:spcBef>
                <a:spcPts val="0"/>
              </a:spcBef>
              <a:buClrTx/>
              <a:buSzTx/>
              <a:buFontTx/>
              <a:buNone/>
              <a:tabLst/>
              <a:defRPr/>
            </a:pPr>
            <a:endParaRPr kumimoji="0" lang="en-GB" sz="700" b="0" i="0" u="none" strike="noStrike" kern="1200" cap="none" spc="0" normalizeH="0" baseline="0" noProof="0" dirty="0">
              <a:ln>
                <a:noFill/>
              </a:ln>
              <a:solidFill>
                <a:schemeClr val="bg1">
                  <a:lumMod val="50000"/>
                </a:schemeClr>
              </a:solidFill>
              <a:effectLst/>
              <a:uLnTx/>
              <a:uFillTx/>
              <a:ea typeface="+mn-ea"/>
              <a:cs typeface="+mn-cs"/>
            </a:endParaRPr>
          </a:p>
          <a:p>
            <a:pPr algn="l">
              <a:defRPr/>
            </a:pPr>
            <a:r>
              <a:rPr lang="en-GB" dirty="0">
                <a:solidFill>
                  <a:schemeClr val="bg1">
                    <a:lumMod val="50000"/>
                  </a:schemeClr>
                </a:solidFill>
              </a:rPr>
              <a:t>Full analysis set. Secondary endpoints. *Indicates statistical significance (2-sided) at the 0.04875 level. </a:t>
            </a:r>
            <a:r>
              <a:rPr lang="en-GB" baseline="30000" dirty="0">
                <a:solidFill>
                  <a:schemeClr val="bg1">
                    <a:lumMod val="50000"/>
                  </a:schemeClr>
                </a:solidFill>
              </a:rPr>
              <a:t>a</a:t>
            </a:r>
            <a:r>
              <a:rPr lang="en-GB" dirty="0">
                <a:solidFill>
                  <a:schemeClr val="bg1">
                    <a:lumMod val="50000"/>
                  </a:schemeClr>
                </a:solidFill>
              </a:rPr>
              <a:t>Cox regression model.</a:t>
            </a:r>
          </a:p>
          <a:p>
            <a:pPr algn="l">
              <a:defRPr/>
            </a:pPr>
            <a:r>
              <a:rPr lang="en-GB" dirty="0">
                <a:solidFill>
                  <a:schemeClr val="bg1">
                    <a:lumMod val="50000"/>
                  </a:schemeClr>
                </a:solidFill>
              </a:rPr>
              <a:t> </a:t>
            </a: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lang="en-GB" dirty="0">
                <a:solidFill>
                  <a:schemeClr val="bg1">
                    <a:lumMod val="50000"/>
                  </a:schemeClr>
                </a:solidFill>
              </a:rPr>
              <a:t>Hauser SL, et al. </a:t>
            </a:r>
            <a:r>
              <a:rPr lang="en-GB" i="1" dirty="0">
                <a:solidFill>
                  <a:schemeClr val="bg1">
                    <a:lumMod val="50000"/>
                  </a:schemeClr>
                </a:solidFill>
              </a:rPr>
              <a:t>ECTRIMS</a:t>
            </a:r>
            <a:r>
              <a:rPr lang="en-GB" dirty="0">
                <a:solidFill>
                  <a:schemeClr val="bg1">
                    <a:lumMod val="50000"/>
                  </a:schemeClr>
                </a:solidFill>
              </a:rPr>
              <a:t> 2019. OP336.</a:t>
            </a:r>
          </a:p>
        </p:txBody>
      </p:sp>
      <p:sp>
        <p:nvSpPr>
          <p:cNvPr id="194" name="Rounded Rectangle 193"/>
          <p:cNvSpPr/>
          <p:nvPr/>
        </p:nvSpPr>
        <p:spPr>
          <a:xfrm>
            <a:off x="3398337" y="2434916"/>
            <a:ext cx="981658" cy="507854"/>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90000"/>
              </a:lnSpc>
            </a:pPr>
            <a:r>
              <a:rPr lang="en-US" sz="900" b="1" dirty="0">
                <a:solidFill>
                  <a:schemeClr val="tx1"/>
                </a:solidFill>
              </a:rPr>
              <a:t>Risk reduction</a:t>
            </a:r>
            <a:r>
              <a:rPr lang="en-US" sz="900" b="1" baseline="30000" dirty="0">
                <a:solidFill>
                  <a:schemeClr val="tx1"/>
                </a:solidFill>
              </a:rPr>
              <a:t>a</a:t>
            </a:r>
            <a:endParaRPr lang="en-US" sz="1200" b="1" baseline="30000" dirty="0">
              <a:solidFill>
                <a:srgbClr val="0460A9"/>
              </a:solidFill>
            </a:endParaRPr>
          </a:p>
          <a:p>
            <a:pPr algn="ctr">
              <a:lnSpc>
                <a:spcPct val="90000"/>
              </a:lnSpc>
            </a:pPr>
            <a:r>
              <a:rPr lang="en-US" sz="1200" b="1" dirty="0">
                <a:solidFill>
                  <a:srgbClr val="0460A9"/>
                </a:solidFill>
              </a:rPr>
              <a:t>34.4% </a:t>
            </a:r>
          </a:p>
          <a:p>
            <a:pPr algn="ctr">
              <a:lnSpc>
                <a:spcPct val="90000"/>
              </a:lnSpc>
            </a:pPr>
            <a:r>
              <a:rPr lang="en-US" sz="900" b="1" dirty="0">
                <a:solidFill>
                  <a:schemeClr val="accent1"/>
                </a:solidFill>
              </a:rPr>
              <a:t>p=0.002*</a:t>
            </a:r>
          </a:p>
        </p:txBody>
      </p:sp>
      <p:sp>
        <p:nvSpPr>
          <p:cNvPr id="195" name="Rounded Rectangle 194"/>
          <p:cNvSpPr/>
          <p:nvPr/>
        </p:nvSpPr>
        <p:spPr>
          <a:xfrm>
            <a:off x="7497660" y="2461711"/>
            <a:ext cx="973533" cy="516117"/>
          </a:xfrm>
          <a:prstGeom prst="roundRect">
            <a:avLst>
              <a:gd name="adj" fmla="val 13591"/>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90000"/>
              </a:lnSpc>
            </a:pPr>
            <a:r>
              <a:rPr lang="en-US" sz="900" b="1" dirty="0">
                <a:solidFill>
                  <a:schemeClr val="tx1"/>
                </a:solidFill>
              </a:rPr>
              <a:t>Risk reduction</a:t>
            </a:r>
            <a:r>
              <a:rPr lang="en-US" sz="900" b="1" baseline="30000" dirty="0">
                <a:solidFill>
                  <a:schemeClr val="tx1"/>
                </a:solidFill>
              </a:rPr>
              <a:t>a</a:t>
            </a:r>
            <a:endParaRPr lang="en-US" sz="1200" b="1" baseline="30000" dirty="0">
              <a:solidFill>
                <a:srgbClr val="0460A9"/>
              </a:solidFill>
            </a:endParaRPr>
          </a:p>
          <a:p>
            <a:pPr algn="ctr">
              <a:lnSpc>
                <a:spcPct val="90000"/>
              </a:lnSpc>
            </a:pPr>
            <a:r>
              <a:rPr lang="en-US" sz="1200" b="1" dirty="0">
                <a:solidFill>
                  <a:srgbClr val="0460A9"/>
                </a:solidFill>
              </a:rPr>
              <a:t>32.5% </a:t>
            </a:r>
          </a:p>
          <a:p>
            <a:pPr algn="ctr">
              <a:lnSpc>
                <a:spcPct val="90000"/>
              </a:lnSpc>
            </a:pPr>
            <a:r>
              <a:rPr lang="en-US" sz="900" b="1" dirty="0">
                <a:solidFill>
                  <a:schemeClr val="accent1"/>
                </a:solidFill>
              </a:rPr>
              <a:t>p=0.012*</a:t>
            </a:r>
          </a:p>
        </p:txBody>
      </p:sp>
      <p:sp>
        <p:nvSpPr>
          <p:cNvPr id="190" name="Rectangle 189">
            <a:hlinkClick r:id="rId3"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92" name="Rectangle 191">
            <a:hlinkClick r:id="rId4"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99" name="Rectangle 198">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0" name="Rectangle 199">
            <a:hlinkClick r:id="rId5"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1" name="Rectangle 200">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2" name="Rectangle 201">
            <a:hlinkClick r:id="rId5"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9" name="Rounded Rectangle 208"/>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210" name="Rectangle 209"/>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322985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75476" y="1299888"/>
            <a:ext cx="2406460" cy="1857252"/>
          </a:xfrm>
          <a:prstGeom prst="roundRect">
            <a:avLst>
              <a:gd name="adj" fmla="val 4129"/>
            </a:avLst>
          </a:prstGeom>
          <a:noFill/>
          <a:ln w="190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137160" rIns="68580" bIns="68580" numCol="1" spcCol="1270" anchor="t" anchorCtr="0">
            <a:noAutofit/>
          </a:bodyPr>
          <a:lstStyle/>
          <a:p>
            <a:pPr algn="ctr"/>
            <a:endParaRPr lang="en-US" sz="1000" dirty="0">
              <a:solidFill>
                <a:schemeClr val="accent1"/>
              </a:solidFill>
            </a:endParaRPr>
          </a:p>
        </p:txBody>
      </p:sp>
      <p:grpSp>
        <p:nvGrpSpPr>
          <p:cNvPr id="94" name="Group 93"/>
          <p:cNvGrpSpPr/>
          <p:nvPr/>
        </p:nvGrpSpPr>
        <p:grpSpPr>
          <a:xfrm>
            <a:off x="524066" y="1089306"/>
            <a:ext cx="2905312" cy="2358044"/>
            <a:chOff x="524066" y="793508"/>
            <a:chExt cx="2905312" cy="2358044"/>
          </a:xfrm>
        </p:grpSpPr>
        <p:sp>
          <p:nvSpPr>
            <p:cNvPr id="9" name="Rectangle 8"/>
            <p:cNvSpPr/>
            <p:nvPr/>
          </p:nvSpPr>
          <p:spPr>
            <a:xfrm>
              <a:off x="524066" y="793508"/>
              <a:ext cx="2852296" cy="3463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Antibody-dependent cellular cytotoxicity</a:t>
              </a:r>
            </a:p>
          </p:txBody>
        </p:sp>
        <p:grpSp>
          <p:nvGrpSpPr>
            <p:cNvPr id="11" name="Group 10"/>
            <p:cNvGrpSpPr>
              <a:grpSpLocks noChangeAspect="1"/>
            </p:cNvGrpSpPr>
            <p:nvPr/>
          </p:nvGrpSpPr>
          <p:grpSpPr>
            <a:xfrm>
              <a:off x="610828" y="1139872"/>
              <a:ext cx="2818550" cy="2011680"/>
              <a:chOff x="5297808" y="1299914"/>
              <a:chExt cx="2068157" cy="1647199"/>
            </a:xfrm>
          </p:grpSpPr>
          <p:grpSp>
            <p:nvGrpSpPr>
              <p:cNvPr id="12" name="Group 11"/>
              <p:cNvGrpSpPr/>
              <p:nvPr/>
            </p:nvGrpSpPr>
            <p:grpSpPr>
              <a:xfrm>
                <a:off x="5378505" y="2142251"/>
                <a:ext cx="748898" cy="804862"/>
                <a:chOff x="7610894" y="959537"/>
                <a:chExt cx="615671" cy="645921"/>
              </a:xfrm>
            </p:grpSpPr>
            <p:sp>
              <p:nvSpPr>
                <p:cNvPr id="48" name="Oval 47"/>
                <p:cNvSpPr/>
                <p:nvPr/>
              </p:nvSpPr>
              <p:spPr>
                <a:xfrm>
                  <a:off x="7610894" y="959537"/>
                  <a:ext cx="615671" cy="645921"/>
                </a:xfrm>
                <a:prstGeom prst="ellipse">
                  <a:avLst/>
                </a:prstGeom>
                <a:gradFill flip="none" rotWithShape="1">
                  <a:gsLst>
                    <a:gs pos="100000">
                      <a:srgbClr val="43AAE4"/>
                    </a:gs>
                    <a:gs pos="15000">
                      <a:srgbClr val="FFFFFF"/>
                    </a:gs>
                  </a:gsLst>
                  <a:path path="circle">
                    <a:fillToRect l="50000" t="50000" r="50000" b="50000"/>
                  </a:path>
                  <a:tileRect/>
                </a:gradFill>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9" name="Oval 48"/>
                <p:cNvSpPr/>
                <p:nvPr/>
              </p:nvSpPr>
              <p:spPr>
                <a:xfrm>
                  <a:off x="7735284" y="1083881"/>
                  <a:ext cx="376971" cy="395492"/>
                </a:xfrm>
                <a:prstGeom prst="ellipse">
                  <a:avLst/>
                </a:prstGeom>
                <a:solidFill>
                  <a:schemeClr val="accent1">
                    <a:lumMod val="75000"/>
                    <a:alpha val="72000"/>
                  </a:schemeClr>
                </a:soli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grpSp>
          <p:grpSp>
            <p:nvGrpSpPr>
              <p:cNvPr id="13" name="Group 12"/>
              <p:cNvGrpSpPr/>
              <p:nvPr/>
            </p:nvGrpSpPr>
            <p:grpSpPr>
              <a:xfrm>
                <a:off x="6475453" y="1483955"/>
                <a:ext cx="712232" cy="579962"/>
                <a:chOff x="6305549" y="4126662"/>
                <a:chExt cx="949643" cy="773283"/>
              </a:xfrm>
            </p:grpSpPr>
            <p:sp>
              <p:nvSpPr>
                <p:cNvPr id="32" name="Oval 31"/>
                <p:cNvSpPr/>
                <p:nvPr/>
              </p:nvSpPr>
              <p:spPr>
                <a:xfrm rot="20733528">
                  <a:off x="6305549" y="4126662"/>
                  <a:ext cx="949643" cy="773283"/>
                </a:xfrm>
                <a:prstGeom prst="ellipse">
                  <a:avLst/>
                </a:prstGeom>
                <a:gradFill flip="none" rotWithShape="1">
                  <a:gsLst>
                    <a:gs pos="100000">
                      <a:schemeClr val="accent2"/>
                    </a:gs>
                    <a:gs pos="0">
                      <a:srgbClr val="FFFFFF"/>
                    </a:gs>
                  </a:gsLst>
                  <a:path path="circle">
                    <a:fillToRect l="50000" t="50000" r="50000" b="50000"/>
                  </a:path>
                  <a:tileRect/>
                </a:gradFill>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900" dirty="0"/>
                </a:p>
              </p:txBody>
            </p:sp>
            <p:sp>
              <p:nvSpPr>
                <p:cNvPr id="33" name="Oval 32"/>
                <p:cNvSpPr>
                  <a:spLocks noChangeAspect="1"/>
                </p:cNvSpPr>
                <p:nvPr/>
              </p:nvSpPr>
              <p:spPr>
                <a:xfrm>
                  <a:off x="6466172" y="4279948"/>
                  <a:ext cx="380571" cy="402336"/>
                </a:xfrm>
                <a:prstGeom prst="ellipse">
                  <a:avLst/>
                </a:prstGeom>
                <a:gradFill flip="none" rotWithShape="1">
                  <a:gsLst>
                    <a:gs pos="60000">
                      <a:schemeClr val="accent2">
                        <a:alpha val="60000"/>
                      </a:schemeClr>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900" dirty="0"/>
                </a:p>
              </p:txBody>
            </p:sp>
            <p:sp>
              <p:nvSpPr>
                <p:cNvPr id="34" name="Oval 33"/>
                <p:cNvSpPr/>
                <p:nvPr/>
              </p:nvSpPr>
              <p:spPr>
                <a:xfrm rot="19381658">
                  <a:off x="7071350" y="4593935"/>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35" name="Oval 34"/>
                <p:cNvSpPr/>
                <p:nvPr/>
              </p:nvSpPr>
              <p:spPr>
                <a:xfrm rot="19381658">
                  <a:off x="6478884" y="4686409"/>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36" name="Oval 35"/>
                <p:cNvSpPr/>
                <p:nvPr/>
              </p:nvSpPr>
              <p:spPr>
                <a:xfrm rot="19381658">
                  <a:off x="6872809" y="4457752"/>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37" name="Oval 36"/>
                <p:cNvSpPr/>
                <p:nvPr/>
              </p:nvSpPr>
              <p:spPr>
                <a:xfrm rot="19381658">
                  <a:off x="6872810" y="4624244"/>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38" name="Oval 37"/>
                <p:cNvSpPr/>
                <p:nvPr/>
              </p:nvSpPr>
              <p:spPr>
                <a:xfrm rot="19381658">
                  <a:off x="6764172" y="4686408"/>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39" name="Oval 38"/>
                <p:cNvSpPr/>
                <p:nvPr/>
              </p:nvSpPr>
              <p:spPr>
                <a:xfrm rot="19381658">
                  <a:off x="7000919" y="4686407"/>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0" name="Oval 39"/>
                <p:cNvSpPr/>
                <p:nvPr/>
              </p:nvSpPr>
              <p:spPr>
                <a:xfrm rot="19381658">
                  <a:off x="7010166" y="4450811"/>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1" name="Oval 40"/>
                <p:cNvSpPr/>
                <p:nvPr/>
              </p:nvSpPr>
              <p:spPr>
                <a:xfrm rot="19381658">
                  <a:off x="7071349" y="4340310"/>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2" name="Oval 41"/>
                <p:cNvSpPr/>
                <p:nvPr/>
              </p:nvSpPr>
              <p:spPr>
                <a:xfrm rot="19381658">
                  <a:off x="6918060" y="4340310"/>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3" name="Oval 42"/>
                <p:cNvSpPr/>
                <p:nvPr/>
              </p:nvSpPr>
              <p:spPr>
                <a:xfrm rot="19381658">
                  <a:off x="6966842" y="4576537"/>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4" name="Oval 43"/>
                <p:cNvSpPr/>
                <p:nvPr/>
              </p:nvSpPr>
              <p:spPr>
                <a:xfrm rot="19381658">
                  <a:off x="6844006" y="4767504"/>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5" name="Oval 44"/>
                <p:cNvSpPr/>
                <p:nvPr/>
              </p:nvSpPr>
              <p:spPr>
                <a:xfrm rot="19381658">
                  <a:off x="6621797" y="4747735"/>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6" name="Oval 45"/>
                <p:cNvSpPr/>
                <p:nvPr/>
              </p:nvSpPr>
              <p:spPr>
                <a:xfrm rot="19381658">
                  <a:off x="7099601" y="4495201"/>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sp>
              <p:nvSpPr>
                <p:cNvPr id="47" name="Oval 46"/>
                <p:cNvSpPr/>
                <p:nvPr/>
              </p:nvSpPr>
              <p:spPr>
                <a:xfrm rot="19381658">
                  <a:off x="7000918" y="4263169"/>
                  <a:ext cx="69318" cy="67247"/>
                </a:xfrm>
                <a:prstGeom prst="ellipse">
                  <a:avLst/>
                </a:prstGeom>
                <a:gradFill flip="none" rotWithShape="1">
                  <a:gsLst>
                    <a:gs pos="60000">
                      <a:schemeClr val="accent2"/>
                    </a:gs>
                    <a:gs pos="0">
                      <a:srgbClr val="FFFFFF">
                        <a:alpha val="59000"/>
                      </a:srgbClr>
                    </a:gs>
                  </a:gsLst>
                  <a:path path="circle">
                    <a:fillToRect l="50000" t="50000" r="50000" b="50000"/>
                  </a:path>
                  <a:tileRect/>
                </a:gra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351976">
                <a:off x="5573578" y="1758022"/>
                <a:ext cx="322461" cy="37472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3105733">
                <a:off x="6006239" y="1961933"/>
                <a:ext cx="322461" cy="374729"/>
              </a:xfrm>
              <a:prstGeom prst="rect">
                <a:avLst/>
              </a:prstGeom>
            </p:spPr>
          </p:pic>
          <p:sp>
            <p:nvSpPr>
              <p:cNvPr id="16" name="Rounded Rectangle 15"/>
              <p:cNvSpPr/>
              <p:nvPr/>
            </p:nvSpPr>
            <p:spPr>
              <a:xfrm rot="21302624">
                <a:off x="6225313" y="1997083"/>
                <a:ext cx="427976" cy="134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FcgR</a:t>
                </a:r>
              </a:p>
            </p:txBody>
          </p:sp>
          <p:sp>
            <p:nvSpPr>
              <p:cNvPr id="17" name="Isosceles Triangle 16"/>
              <p:cNvSpPr/>
              <p:nvPr/>
            </p:nvSpPr>
            <p:spPr>
              <a:xfrm>
                <a:off x="5584320" y="2129673"/>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Isosceles Triangle 17"/>
              <p:cNvSpPr/>
              <p:nvPr/>
            </p:nvSpPr>
            <p:spPr>
              <a:xfrm>
                <a:off x="5703594" y="2181862"/>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Isosceles Triangle 18"/>
              <p:cNvSpPr/>
              <p:nvPr/>
            </p:nvSpPr>
            <p:spPr>
              <a:xfrm>
                <a:off x="5845007" y="2168025"/>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Isosceles Triangle 19"/>
              <p:cNvSpPr/>
              <p:nvPr/>
            </p:nvSpPr>
            <p:spPr>
              <a:xfrm>
                <a:off x="5954478" y="2291983"/>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Freeform 20"/>
              <p:cNvSpPr/>
              <p:nvPr/>
            </p:nvSpPr>
            <p:spPr>
              <a:xfrm>
                <a:off x="6238205" y="2091078"/>
                <a:ext cx="676141" cy="434663"/>
              </a:xfrm>
              <a:custGeom>
                <a:avLst/>
                <a:gdLst>
                  <a:gd name="connsiteX0" fmla="*/ 901521 w 901521"/>
                  <a:gd name="connsiteY0" fmla="*/ 0 h 579550"/>
                  <a:gd name="connsiteX1" fmla="*/ 727656 w 901521"/>
                  <a:gd name="connsiteY1" fmla="*/ 328412 h 579550"/>
                  <a:gd name="connsiteX2" fmla="*/ 328411 w 901521"/>
                  <a:gd name="connsiteY2" fmla="*/ 502276 h 579550"/>
                  <a:gd name="connsiteX3" fmla="*/ 0 w 901521"/>
                  <a:gd name="connsiteY3" fmla="*/ 579550 h 579550"/>
                  <a:gd name="connsiteX4" fmla="*/ 0 w 901521"/>
                  <a:gd name="connsiteY4" fmla="*/ 579550 h 57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21" h="579550">
                    <a:moveTo>
                      <a:pt x="901521" y="0"/>
                    </a:moveTo>
                    <a:cubicBezTo>
                      <a:pt x="862347" y="122349"/>
                      <a:pt x="823174" y="244699"/>
                      <a:pt x="727656" y="328412"/>
                    </a:cubicBezTo>
                    <a:cubicBezTo>
                      <a:pt x="632138" y="412125"/>
                      <a:pt x="449687" y="460420"/>
                      <a:pt x="328411" y="502276"/>
                    </a:cubicBezTo>
                    <a:cubicBezTo>
                      <a:pt x="207135" y="544132"/>
                      <a:pt x="0" y="579550"/>
                      <a:pt x="0" y="579550"/>
                    </a:cubicBezTo>
                    <a:lnTo>
                      <a:pt x="0" y="579550"/>
                    </a:lnTo>
                  </a:path>
                </a:pathLst>
              </a:custGeom>
              <a:noFill/>
              <a:ln>
                <a:solidFill>
                  <a:schemeClr val="tx1"/>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Oval 21"/>
              <p:cNvSpPr/>
              <p:nvPr/>
            </p:nvSpPr>
            <p:spPr>
              <a:xfrm>
                <a:off x="6329029" y="2368114"/>
                <a:ext cx="73057" cy="8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Oval 22"/>
              <p:cNvSpPr/>
              <p:nvPr/>
            </p:nvSpPr>
            <p:spPr>
              <a:xfrm>
                <a:off x="6630421" y="2457449"/>
                <a:ext cx="73057" cy="8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Oval 23"/>
              <p:cNvSpPr/>
              <p:nvPr/>
            </p:nvSpPr>
            <p:spPr>
              <a:xfrm>
                <a:off x="6588263" y="2313430"/>
                <a:ext cx="73057" cy="8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Oval 24"/>
              <p:cNvSpPr/>
              <p:nvPr/>
            </p:nvSpPr>
            <p:spPr>
              <a:xfrm>
                <a:off x="6803244" y="2342234"/>
                <a:ext cx="73057" cy="8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Oval 25"/>
              <p:cNvSpPr/>
              <p:nvPr/>
            </p:nvSpPr>
            <p:spPr>
              <a:xfrm>
                <a:off x="6905104" y="2198215"/>
                <a:ext cx="73057" cy="8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Oval 26"/>
              <p:cNvSpPr/>
              <p:nvPr/>
            </p:nvSpPr>
            <p:spPr>
              <a:xfrm>
                <a:off x="6904932" y="2339310"/>
                <a:ext cx="73057" cy="8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TextBox 27"/>
              <p:cNvSpPr txBox="1"/>
              <p:nvPr/>
            </p:nvSpPr>
            <p:spPr>
              <a:xfrm>
                <a:off x="6105162" y="2550245"/>
                <a:ext cx="941219" cy="176409"/>
              </a:xfrm>
              <a:prstGeom prst="rect">
                <a:avLst/>
              </a:prstGeom>
              <a:noFill/>
            </p:spPr>
            <p:txBody>
              <a:bodyPr wrap="none" rtlCol="0">
                <a:spAutoFit/>
              </a:bodyPr>
              <a:lstStyle/>
              <a:p>
                <a:r>
                  <a:rPr lang="en-US" sz="800" b="1" dirty="0" err="1"/>
                  <a:t>Perforin</a:t>
                </a:r>
                <a:r>
                  <a:rPr lang="en-US" sz="800" b="1" dirty="0">
                    <a:sym typeface="Wingdings" panose="05000000000000000000" pitchFamily="2" charset="2"/>
                  </a:rPr>
                  <a:t></a:t>
                </a:r>
                <a:r>
                  <a:rPr lang="en-US" sz="800" b="1" dirty="0"/>
                  <a:t> B-cell lysis</a:t>
                </a:r>
              </a:p>
            </p:txBody>
          </p:sp>
          <p:sp>
            <p:nvSpPr>
              <p:cNvPr id="29" name="TextBox 28"/>
              <p:cNvSpPr txBox="1"/>
              <p:nvPr/>
            </p:nvSpPr>
            <p:spPr>
              <a:xfrm>
                <a:off x="5297808" y="1586500"/>
                <a:ext cx="814596" cy="231738"/>
              </a:xfrm>
              <a:prstGeom prst="rect">
                <a:avLst/>
              </a:prstGeom>
              <a:noFill/>
            </p:spPr>
            <p:txBody>
              <a:bodyPr wrap="none" rtlCol="0">
                <a:spAutoFit/>
              </a:bodyPr>
              <a:lstStyle/>
              <a:p>
                <a:r>
                  <a:rPr lang="en-US" sz="800" b="1" dirty="0"/>
                  <a:t>Anti-CD20 Ab</a:t>
                </a:r>
              </a:p>
            </p:txBody>
          </p:sp>
          <p:sp>
            <p:nvSpPr>
              <p:cNvPr id="30" name="TextBox 29"/>
              <p:cNvSpPr txBox="1"/>
              <p:nvPr/>
            </p:nvSpPr>
            <p:spPr>
              <a:xfrm>
                <a:off x="6233487" y="1299914"/>
                <a:ext cx="1132478" cy="231738"/>
              </a:xfrm>
              <a:prstGeom prst="rect">
                <a:avLst/>
              </a:prstGeom>
              <a:noFill/>
            </p:spPr>
            <p:txBody>
              <a:bodyPr wrap="square" rtlCol="0">
                <a:spAutoFit/>
              </a:bodyPr>
              <a:lstStyle/>
              <a:p>
                <a:pPr algn="ctr"/>
                <a:r>
                  <a:rPr lang="en-US" sz="800" b="1" dirty="0"/>
                  <a:t>NK cell Monocyte</a:t>
                </a:r>
              </a:p>
            </p:txBody>
          </p:sp>
          <p:sp>
            <p:nvSpPr>
              <p:cNvPr id="31" name="TextBox 30"/>
              <p:cNvSpPr txBox="1"/>
              <p:nvPr/>
            </p:nvSpPr>
            <p:spPr>
              <a:xfrm>
                <a:off x="5546566" y="2443261"/>
                <a:ext cx="505569" cy="264842"/>
              </a:xfrm>
              <a:prstGeom prst="rect">
                <a:avLst/>
              </a:prstGeom>
              <a:noFill/>
            </p:spPr>
            <p:txBody>
              <a:bodyPr wrap="none" rtlCol="0">
                <a:spAutoFit/>
              </a:bodyPr>
              <a:lstStyle/>
              <a:p>
                <a:r>
                  <a:rPr lang="en-US" sz="1000" b="1" dirty="0">
                    <a:solidFill>
                      <a:schemeClr val="bg1"/>
                    </a:solidFill>
                  </a:rPr>
                  <a:t>B cell</a:t>
                </a:r>
              </a:p>
            </p:txBody>
          </p:sp>
        </p:grpSp>
      </p:grpSp>
      <p:grpSp>
        <p:nvGrpSpPr>
          <p:cNvPr id="95" name="Group 94"/>
          <p:cNvGrpSpPr/>
          <p:nvPr/>
        </p:nvGrpSpPr>
        <p:grpSpPr>
          <a:xfrm>
            <a:off x="3680790" y="1098731"/>
            <a:ext cx="1958010" cy="2126409"/>
            <a:chOff x="3753805" y="802933"/>
            <a:chExt cx="1958010" cy="2126409"/>
          </a:xfrm>
        </p:grpSpPr>
        <p:sp>
          <p:nvSpPr>
            <p:cNvPr id="6" name="Rectangle 5"/>
            <p:cNvSpPr/>
            <p:nvPr/>
          </p:nvSpPr>
          <p:spPr>
            <a:xfrm>
              <a:off x="3753805" y="802933"/>
              <a:ext cx="1958010" cy="3463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Direct cell lysis</a:t>
              </a:r>
            </a:p>
          </p:txBody>
        </p:sp>
        <p:grpSp>
          <p:nvGrpSpPr>
            <p:cNvPr id="50" name="Group 49"/>
            <p:cNvGrpSpPr>
              <a:grpSpLocks/>
            </p:cNvGrpSpPr>
            <p:nvPr/>
          </p:nvGrpSpPr>
          <p:grpSpPr>
            <a:xfrm>
              <a:off x="4033169" y="1301565"/>
              <a:ext cx="1353589" cy="1627777"/>
              <a:chOff x="5828494" y="1562328"/>
              <a:chExt cx="1023884" cy="1329754"/>
            </a:xfrm>
          </p:grpSpPr>
          <p:grpSp>
            <p:nvGrpSpPr>
              <p:cNvPr id="51" name="Group 50"/>
              <p:cNvGrpSpPr/>
              <p:nvPr/>
            </p:nvGrpSpPr>
            <p:grpSpPr>
              <a:xfrm>
                <a:off x="5884037" y="2087220"/>
                <a:ext cx="748898" cy="804862"/>
                <a:chOff x="7610894" y="959537"/>
                <a:chExt cx="615671" cy="645921"/>
              </a:xfrm>
            </p:grpSpPr>
            <p:sp>
              <p:nvSpPr>
                <p:cNvPr id="62" name="Oval 61"/>
                <p:cNvSpPr/>
                <p:nvPr/>
              </p:nvSpPr>
              <p:spPr>
                <a:xfrm>
                  <a:off x="7610894" y="959537"/>
                  <a:ext cx="615671" cy="645921"/>
                </a:xfrm>
                <a:prstGeom prst="ellipse">
                  <a:avLst/>
                </a:prstGeom>
                <a:gradFill flip="none" rotWithShape="1">
                  <a:gsLst>
                    <a:gs pos="100000">
                      <a:srgbClr val="43AAE4"/>
                    </a:gs>
                    <a:gs pos="15000">
                      <a:srgbClr val="FFFFFF"/>
                    </a:gs>
                  </a:gsLst>
                  <a:path path="circle">
                    <a:fillToRect l="50000" t="50000" r="50000" b="50000"/>
                  </a:path>
                  <a:tileRect/>
                </a:gradFill>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sp>
              <p:nvSpPr>
                <p:cNvPr id="63" name="Oval 62"/>
                <p:cNvSpPr/>
                <p:nvPr/>
              </p:nvSpPr>
              <p:spPr>
                <a:xfrm>
                  <a:off x="7735284" y="1083881"/>
                  <a:ext cx="376971" cy="395492"/>
                </a:xfrm>
                <a:prstGeom prst="ellipse">
                  <a:avLst/>
                </a:prstGeom>
                <a:solidFill>
                  <a:schemeClr val="accent1">
                    <a:lumMod val="75000"/>
                    <a:alpha val="72000"/>
                  </a:schemeClr>
                </a:soli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grpSp>
          <p:pic>
            <p:nvPicPr>
              <p:cNvPr id="52" name="Picture 5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351976">
                <a:off x="6097256" y="1712302"/>
                <a:ext cx="322461" cy="374729"/>
              </a:xfrm>
              <a:prstGeom prst="rect">
                <a:avLst/>
              </a:prstGeom>
              <a:solidFill>
                <a:schemeClr val="accent5">
                  <a:lumMod val="20000"/>
                  <a:lumOff val="80000"/>
                </a:schemeClr>
              </a:solidFill>
              <a:ln>
                <a:noFill/>
              </a:ln>
            </p:spPr>
          </p:pic>
          <p:pic>
            <p:nvPicPr>
              <p:cNvPr id="53" name="Picture 5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3105733">
                <a:off x="6529917" y="1916213"/>
                <a:ext cx="322461" cy="374729"/>
              </a:xfrm>
              <a:prstGeom prst="rect">
                <a:avLst/>
              </a:prstGeom>
              <a:solidFill>
                <a:schemeClr val="accent5">
                  <a:lumMod val="20000"/>
                  <a:lumOff val="80000"/>
                </a:schemeClr>
              </a:solidFill>
              <a:ln>
                <a:noFill/>
              </a:ln>
            </p:spPr>
          </p:pic>
          <p:sp>
            <p:nvSpPr>
              <p:cNvPr id="54" name="Isosceles Triangle 53"/>
              <p:cNvSpPr/>
              <p:nvPr/>
            </p:nvSpPr>
            <p:spPr>
              <a:xfrm>
                <a:off x="6107998" y="2083953"/>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Isosceles Triangle 54"/>
              <p:cNvSpPr/>
              <p:nvPr/>
            </p:nvSpPr>
            <p:spPr>
              <a:xfrm>
                <a:off x="6227271" y="2136142"/>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Isosceles Triangle 55"/>
              <p:cNvSpPr/>
              <p:nvPr/>
            </p:nvSpPr>
            <p:spPr>
              <a:xfrm>
                <a:off x="6368685" y="2122305"/>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Isosceles Triangle 56"/>
              <p:cNvSpPr/>
              <p:nvPr/>
            </p:nvSpPr>
            <p:spPr>
              <a:xfrm>
                <a:off x="6478155" y="2246263"/>
                <a:ext cx="112627"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TextBox 57"/>
              <p:cNvSpPr txBox="1"/>
              <p:nvPr/>
            </p:nvSpPr>
            <p:spPr>
              <a:xfrm>
                <a:off x="5828494" y="1562328"/>
                <a:ext cx="653000" cy="175999"/>
              </a:xfrm>
              <a:prstGeom prst="rect">
                <a:avLst/>
              </a:prstGeom>
              <a:noFill/>
            </p:spPr>
            <p:txBody>
              <a:bodyPr wrap="square" rtlCol="0">
                <a:spAutoFit/>
              </a:bodyPr>
              <a:lstStyle/>
              <a:p>
                <a:pPr algn="ctr"/>
                <a:r>
                  <a:rPr lang="en-US" sz="800" b="1" dirty="0"/>
                  <a:t>Anti-CD20 Ab</a:t>
                </a:r>
              </a:p>
            </p:txBody>
          </p:sp>
          <p:sp>
            <p:nvSpPr>
              <p:cNvPr id="59" name="TextBox 58"/>
              <p:cNvSpPr txBox="1"/>
              <p:nvPr/>
            </p:nvSpPr>
            <p:spPr>
              <a:xfrm>
                <a:off x="6070244" y="2397541"/>
                <a:ext cx="466794" cy="219291"/>
              </a:xfrm>
              <a:prstGeom prst="rect">
                <a:avLst/>
              </a:prstGeom>
              <a:noFill/>
            </p:spPr>
            <p:txBody>
              <a:bodyPr wrap="none" rtlCol="0">
                <a:spAutoFit/>
              </a:bodyPr>
              <a:lstStyle/>
              <a:p>
                <a:r>
                  <a:rPr lang="en-US" sz="825" b="1" dirty="0">
                    <a:solidFill>
                      <a:schemeClr val="bg1"/>
                    </a:solidFill>
                  </a:rPr>
                  <a:t>B cell</a:t>
                </a:r>
              </a:p>
            </p:txBody>
          </p:sp>
          <p:sp>
            <p:nvSpPr>
              <p:cNvPr id="60" name="Lightning Bolt 59"/>
              <p:cNvSpPr/>
              <p:nvPr/>
            </p:nvSpPr>
            <p:spPr>
              <a:xfrm rot="1860000">
                <a:off x="6113980" y="2136129"/>
                <a:ext cx="165242" cy="301349"/>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Lightning Bolt 60"/>
              <p:cNvSpPr/>
              <p:nvPr/>
            </p:nvSpPr>
            <p:spPr>
              <a:xfrm rot="1860000">
                <a:off x="6264715" y="2202433"/>
                <a:ext cx="165242" cy="301349"/>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67" name="Rounded Rectangle 66"/>
          <p:cNvSpPr/>
          <p:nvPr/>
        </p:nvSpPr>
        <p:spPr>
          <a:xfrm>
            <a:off x="5845664" y="1473400"/>
            <a:ext cx="2497742" cy="1609626"/>
          </a:xfrm>
          <a:prstGeom prst="roundRect">
            <a:avLst>
              <a:gd name="adj" fmla="val 6276"/>
            </a:avLst>
          </a:prstGeom>
          <a:noFill/>
          <a:ln w="190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35" tIns="102870" rIns="51435" bIns="51435" numCol="1" spcCol="1270" anchor="t" anchorCtr="0">
            <a:noAutofit/>
          </a:bodyPr>
          <a:lstStyle/>
          <a:p>
            <a:endParaRPr lang="en-US" sz="1050" dirty="0">
              <a:solidFill>
                <a:srgbClr val="000000"/>
              </a:solidFill>
            </a:endParaRPr>
          </a:p>
        </p:txBody>
      </p:sp>
      <p:sp>
        <p:nvSpPr>
          <p:cNvPr id="4" name="Rectangle 3"/>
          <p:cNvSpPr/>
          <p:nvPr/>
        </p:nvSpPr>
        <p:spPr>
          <a:xfrm>
            <a:off x="5943228" y="1089306"/>
            <a:ext cx="2400178" cy="3463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Complement-dependent cytotoxicity</a:t>
            </a:r>
          </a:p>
        </p:txBody>
      </p:sp>
      <p:grpSp>
        <p:nvGrpSpPr>
          <p:cNvPr id="93" name="Group 92"/>
          <p:cNvGrpSpPr>
            <a:grpSpLocks noChangeAspect="1"/>
          </p:cNvGrpSpPr>
          <p:nvPr/>
        </p:nvGrpSpPr>
        <p:grpSpPr>
          <a:xfrm>
            <a:off x="5860915" y="1556786"/>
            <a:ext cx="2595551" cy="1717552"/>
            <a:chOff x="6226567" y="1447163"/>
            <a:chExt cx="2060129" cy="1363248"/>
          </a:xfrm>
        </p:grpSpPr>
        <p:sp>
          <p:nvSpPr>
            <p:cNvPr id="65" name="TextBox 64"/>
            <p:cNvSpPr txBox="1"/>
            <p:nvPr/>
          </p:nvSpPr>
          <p:spPr>
            <a:xfrm>
              <a:off x="7079953" y="2443980"/>
              <a:ext cx="809690" cy="366431"/>
            </a:xfrm>
            <a:prstGeom prst="rect">
              <a:avLst/>
            </a:prstGeom>
            <a:noFill/>
          </p:spPr>
          <p:txBody>
            <a:bodyPr wrap="square" rtlCol="0">
              <a:spAutoFit/>
            </a:bodyPr>
            <a:lstStyle/>
            <a:p>
              <a:pPr algn="ctr"/>
              <a:r>
                <a:rPr lang="en-US" sz="800" b="1" dirty="0"/>
                <a:t>Membrane </a:t>
              </a:r>
              <a:br>
                <a:rPr lang="en-US" sz="800" b="1" dirty="0"/>
              </a:br>
              <a:r>
                <a:rPr lang="en-US" sz="800" b="1" dirty="0"/>
                <a:t>attack complex</a:t>
              </a:r>
              <a:br>
                <a:rPr lang="en-US" sz="800" b="1" dirty="0"/>
              </a:br>
              <a:r>
                <a:rPr lang="en-US" sz="800" b="1" dirty="0"/>
                <a:t> </a:t>
              </a:r>
              <a:r>
                <a:rPr lang="en-US" sz="800" b="1" dirty="0">
                  <a:sym typeface="Wingdings" panose="05000000000000000000" pitchFamily="2" charset="2"/>
                </a:rPr>
                <a:t></a:t>
              </a:r>
              <a:r>
                <a:rPr lang="en-US" sz="800" b="1" dirty="0"/>
                <a:t> B-cell lysis</a:t>
              </a:r>
            </a:p>
          </p:txBody>
        </p:sp>
        <p:pic>
          <p:nvPicPr>
            <p:cNvPr id="66" name="Picture 65"/>
            <p:cNvPicPr>
              <a:picLocks noChangeAspect="1"/>
            </p:cNvPicPr>
            <p:nvPr/>
          </p:nvPicPr>
          <p:blipFill>
            <a:blip r:embed="rId3"/>
            <a:stretch>
              <a:fillRect/>
            </a:stretch>
          </p:blipFill>
          <p:spPr>
            <a:xfrm>
              <a:off x="6904022" y="2612006"/>
              <a:ext cx="227933" cy="75657"/>
            </a:xfrm>
            <a:prstGeom prst="rect">
              <a:avLst/>
            </a:prstGeom>
          </p:spPr>
        </p:pic>
        <p:grpSp>
          <p:nvGrpSpPr>
            <p:cNvPr id="68" name="Group 67"/>
            <p:cNvGrpSpPr/>
            <p:nvPr/>
          </p:nvGrpSpPr>
          <p:grpSpPr>
            <a:xfrm>
              <a:off x="6337378" y="1968177"/>
              <a:ext cx="794307" cy="770797"/>
              <a:chOff x="7610894" y="959537"/>
              <a:chExt cx="615671" cy="645921"/>
            </a:xfrm>
          </p:grpSpPr>
          <p:sp>
            <p:nvSpPr>
              <p:cNvPr id="89" name="Oval 88"/>
              <p:cNvSpPr/>
              <p:nvPr/>
            </p:nvSpPr>
            <p:spPr>
              <a:xfrm>
                <a:off x="7610894" y="959537"/>
                <a:ext cx="615671" cy="645921"/>
              </a:xfrm>
              <a:prstGeom prst="ellipse">
                <a:avLst/>
              </a:prstGeom>
              <a:gradFill flip="none" rotWithShape="1">
                <a:gsLst>
                  <a:gs pos="100000">
                    <a:srgbClr val="43AAE4"/>
                  </a:gs>
                  <a:gs pos="15000">
                    <a:srgbClr val="FFFFFF"/>
                  </a:gs>
                </a:gsLst>
                <a:path path="circle">
                  <a:fillToRect l="50000" t="50000" r="50000" b="50000"/>
                </a:path>
                <a:tileRect/>
              </a:gradFill>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sp>
            <p:nvSpPr>
              <p:cNvPr id="90" name="Oval 89"/>
              <p:cNvSpPr/>
              <p:nvPr/>
            </p:nvSpPr>
            <p:spPr>
              <a:xfrm>
                <a:off x="7735284" y="1083881"/>
                <a:ext cx="376971" cy="395492"/>
              </a:xfrm>
              <a:prstGeom prst="ellipse">
                <a:avLst/>
              </a:prstGeom>
              <a:solidFill>
                <a:schemeClr val="accent1">
                  <a:lumMod val="75000"/>
                  <a:alpha val="72000"/>
                </a:schemeClr>
              </a:soli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grpSp>
        <p:pic>
          <p:nvPicPr>
            <p:cNvPr id="69" name="Picture 6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351976">
              <a:off x="6544279" y="1600209"/>
              <a:ext cx="342013" cy="358869"/>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3105733">
              <a:off x="7003173" y="1795490"/>
              <a:ext cx="342013" cy="358869"/>
            </a:xfrm>
            <a:prstGeom prst="rect">
              <a:avLst/>
            </a:prstGeom>
          </p:spPr>
        </p:pic>
        <p:sp>
          <p:nvSpPr>
            <p:cNvPr id="71" name="Isosceles Triangle 70"/>
            <p:cNvSpPr/>
            <p:nvPr/>
          </p:nvSpPr>
          <p:spPr>
            <a:xfrm>
              <a:off x="6555673" y="1956132"/>
              <a:ext cx="119456" cy="869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Isosceles Triangle 71"/>
            <p:cNvSpPr/>
            <p:nvPr/>
          </p:nvSpPr>
          <p:spPr>
            <a:xfrm>
              <a:off x="6682178" y="2006111"/>
              <a:ext cx="119456" cy="869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Isosceles Triangle 72"/>
            <p:cNvSpPr/>
            <p:nvPr/>
          </p:nvSpPr>
          <p:spPr>
            <a:xfrm>
              <a:off x="6832165" y="1992861"/>
              <a:ext cx="119456" cy="869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Isosceles Triangle 73"/>
            <p:cNvSpPr/>
            <p:nvPr/>
          </p:nvSpPr>
          <p:spPr>
            <a:xfrm>
              <a:off x="6948274" y="2111574"/>
              <a:ext cx="119456" cy="869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Freeform 74"/>
            <p:cNvSpPr/>
            <p:nvPr/>
          </p:nvSpPr>
          <p:spPr>
            <a:xfrm>
              <a:off x="7268561" y="1874230"/>
              <a:ext cx="645397" cy="416267"/>
            </a:xfrm>
            <a:custGeom>
              <a:avLst/>
              <a:gdLst>
                <a:gd name="connsiteX0" fmla="*/ 901521 w 901521"/>
                <a:gd name="connsiteY0" fmla="*/ 0 h 579550"/>
                <a:gd name="connsiteX1" fmla="*/ 727656 w 901521"/>
                <a:gd name="connsiteY1" fmla="*/ 328412 h 579550"/>
                <a:gd name="connsiteX2" fmla="*/ 328411 w 901521"/>
                <a:gd name="connsiteY2" fmla="*/ 502276 h 579550"/>
                <a:gd name="connsiteX3" fmla="*/ 0 w 901521"/>
                <a:gd name="connsiteY3" fmla="*/ 579550 h 579550"/>
                <a:gd name="connsiteX4" fmla="*/ 0 w 901521"/>
                <a:gd name="connsiteY4" fmla="*/ 579550 h 57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21" h="579550">
                  <a:moveTo>
                    <a:pt x="901521" y="0"/>
                  </a:moveTo>
                  <a:cubicBezTo>
                    <a:pt x="862347" y="122349"/>
                    <a:pt x="823174" y="244699"/>
                    <a:pt x="727656" y="328412"/>
                  </a:cubicBezTo>
                  <a:cubicBezTo>
                    <a:pt x="632138" y="412125"/>
                    <a:pt x="449687" y="460420"/>
                    <a:pt x="328411" y="502276"/>
                  </a:cubicBezTo>
                  <a:cubicBezTo>
                    <a:pt x="207135" y="544132"/>
                    <a:pt x="0" y="579550"/>
                    <a:pt x="0" y="579550"/>
                  </a:cubicBezTo>
                  <a:lnTo>
                    <a:pt x="0" y="579550"/>
                  </a:lnTo>
                </a:path>
              </a:pathLst>
            </a:custGeom>
            <a:noFill/>
            <a:ln>
              <a:solidFill>
                <a:schemeClr val="tx1"/>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TextBox 75"/>
            <p:cNvSpPr txBox="1"/>
            <p:nvPr/>
          </p:nvSpPr>
          <p:spPr>
            <a:xfrm>
              <a:off x="6226567" y="1447163"/>
              <a:ext cx="726634" cy="171001"/>
            </a:xfrm>
            <a:prstGeom prst="rect">
              <a:avLst/>
            </a:prstGeom>
            <a:noFill/>
          </p:spPr>
          <p:txBody>
            <a:bodyPr wrap="square" rtlCol="0">
              <a:spAutoFit/>
            </a:bodyPr>
            <a:lstStyle/>
            <a:p>
              <a:pPr algn="ctr"/>
              <a:r>
                <a:rPr lang="en-US" sz="800" b="1" dirty="0"/>
                <a:t>Anti-CD20 Ab</a:t>
              </a:r>
            </a:p>
          </p:txBody>
        </p:sp>
        <p:sp>
          <p:nvSpPr>
            <p:cNvPr id="77" name="TextBox 76"/>
            <p:cNvSpPr txBox="1"/>
            <p:nvPr/>
          </p:nvSpPr>
          <p:spPr>
            <a:xfrm>
              <a:off x="6515629" y="2256447"/>
              <a:ext cx="495097" cy="210010"/>
            </a:xfrm>
            <a:prstGeom prst="rect">
              <a:avLst/>
            </a:prstGeom>
            <a:noFill/>
          </p:spPr>
          <p:txBody>
            <a:bodyPr wrap="none" rtlCol="0">
              <a:spAutoFit/>
            </a:bodyPr>
            <a:lstStyle/>
            <a:p>
              <a:r>
                <a:rPr lang="en-US" sz="825" b="1" dirty="0">
                  <a:solidFill>
                    <a:schemeClr val="bg1"/>
                  </a:solidFill>
                </a:rPr>
                <a:t>B cell</a:t>
              </a:r>
            </a:p>
          </p:txBody>
        </p:sp>
        <p:grpSp>
          <p:nvGrpSpPr>
            <p:cNvPr id="78" name="Group 77"/>
            <p:cNvGrpSpPr/>
            <p:nvPr/>
          </p:nvGrpSpPr>
          <p:grpSpPr>
            <a:xfrm>
              <a:off x="7314987" y="1764045"/>
              <a:ext cx="267713" cy="148918"/>
              <a:chOff x="8258880" y="1057650"/>
              <a:chExt cx="596211" cy="404032"/>
            </a:xfrm>
          </p:grpSpPr>
          <p:grpSp>
            <p:nvGrpSpPr>
              <p:cNvPr id="80" name="Group 79"/>
              <p:cNvGrpSpPr/>
              <p:nvPr/>
            </p:nvGrpSpPr>
            <p:grpSpPr>
              <a:xfrm rot="20554536">
                <a:off x="8258880" y="1057650"/>
                <a:ext cx="580320" cy="182265"/>
                <a:chOff x="8258880" y="1057650"/>
                <a:chExt cx="580320" cy="182265"/>
              </a:xfrm>
              <a:solidFill>
                <a:schemeClr val="accent1">
                  <a:lumMod val="20000"/>
                  <a:lumOff val="80000"/>
                </a:schemeClr>
              </a:solidFill>
            </p:grpSpPr>
            <p:sp>
              <p:nvSpPr>
                <p:cNvPr id="87" name="Rounded Rectangle 86"/>
                <p:cNvSpPr/>
                <p:nvPr/>
              </p:nvSpPr>
              <p:spPr>
                <a:xfrm>
                  <a:off x="8258880" y="1171572"/>
                  <a:ext cx="466020" cy="6834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Oval 87"/>
                <p:cNvSpPr/>
                <p:nvPr/>
              </p:nvSpPr>
              <p:spPr>
                <a:xfrm>
                  <a:off x="8610600" y="1057650"/>
                  <a:ext cx="228600" cy="18226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1" name="Group 80"/>
              <p:cNvGrpSpPr/>
              <p:nvPr/>
            </p:nvGrpSpPr>
            <p:grpSpPr>
              <a:xfrm rot="441946">
                <a:off x="8274771" y="1161148"/>
                <a:ext cx="580320" cy="182265"/>
                <a:chOff x="8258880" y="1057650"/>
                <a:chExt cx="580320" cy="182265"/>
              </a:xfrm>
              <a:solidFill>
                <a:schemeClr val="accent1">
                  <a:lumMod val="20000"/>
                  <a:lumOff val="80000"/>
                </a:schemeClr>
              </a:solidFill>
            </p:grpSpPr>
            <p:sp>
              <p:nvSpPr>
                <p:cNvPr id="85" name="Rounded Rectangle 84"/>
                <p:cNvSpPr/>
                <p:nvPr/>
              </p:nvSpPr>
              <p:spPr>
                <a:xfrm>
                  <a:off x="8258880" y="1171572"/>
                  <a:ext cx="466020" cy="6834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Oval 85"/>
                <p:cNvSpPr/>
                <p:nvPr/>
              </p:nvSpPr>
              <p:spPr>
                <a:xfrm>
                  <a:off x="8610600" y="1057650"/>
                  <a:ext cx="228600" cy="18226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2" name="Group 81"/>
              <p:cNvGrpSpPr/>
              <p:nvPr/>
            </p:nvGrpSpPr>
            <p:grpSpPr>
              <a:xfrm rot="1992614">
                <a:off x="8272799" y="1279417"/>
                <a:ext cx="580320" cy="182265"/>
                <a:chOff x="8258880" y="1057650"/>
                <a:chExt cx="580320" cy="182265"/>
              </a:xfrm>
              <a:solidFill>
                <a:schemeClr val="accent1">
                  <a:lumMod val="20000"/>
                  <a:lumOff val="80000"/>
                </a:schemeClr>
              </a:solidFill>
            </p:grpSpPr>
            <p:sp>
              <p:nvSpPr>
                <p:cNvPr id="83" name="Rounded Rectangle 82"/>
                <p:cNvSpPr/>
                <p:nvPr/>
              </p:nvSpPr>
              <p:spPr>
                <a:xfrm>
                  <a:off x="8258880" y="1171572"/>
                  <a:ext cx="466020" cy="6834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Oval 83"/>
                <p:cNvSpPr/>
                <p:nvPr/>
              </p:nvSpPr>
              <p:spPr>
                <a:xfrm>
                  <a:off x="8610600" y="1057650"/>
                  <a:ext cx="228600" cy="18226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79" name="TextBox 78"/>
            <p:cNvSpPr txBox="1"/>
            <p:nvPr/>
          </p:nvSpPr>
          <p:spPr>
            <a:xfrm>
              <a:off x="7609184" y="1633858"/>
              <a:ext cx="677512" cy="268716"/>
            </a:xfrm>
            <a:prstGeom prst="rect">
              <a:avLst/>
            </a:prstGeom>
            <a:noFill/>
          </p:spPr>
          <p:txBody>
            <a:bodyPr wrap="square" rtlCol="0">
              <a:spAutoFit/>
            </a:bodyPr>
            <a:lstStyle/>
            <a:p>
              <a:pPr algn="ctr"/>
              <a:r>
                <a:rPr lang="en-US" sz="800" b="1" dirty="0"/>
                <a:t>Complement</a:t>
              </a:r>
              <a:br>
                <a:rPr lang="en-US" sz="800" b="1" dirty="0"/>
              </a:br>
              <a:r>
                <a:rPr lang="en-US" sz="800" b="1" dirty="0"/>
                <a:t>activation</a:t>
              </a:r>
            </a:p>
          </p:txBody>
        </p:sp>
      </p:grpSp>
      <p:sp>
        <p:nvSpPr>
          <p:cNvPr id="92" name="TextBox 91"/>
          <p:cNvSpPr txBox="1"/>
          <p:nvPr/>
        </p:nvSpPr>
        <p:spPr>
          <a:xfrm>
            <a:off x="594707" y="3642063"/>
            <a:ext cx="7925137" cy="664012"/>
          </a:xfrm>
          <a:prstGeom prst="roundRect">
            <a:avLst/>
          </a:prstGeom>
          <a:solidFill>
            <a:schemeClr val="accent3">
              <a:lumMod val="40000"/>
              <a:lumOff val="60000"/>
            </a:schemeClr>
          </a:solid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100" b="0" i="0" u="none" strike="noStrike" cap="none" spc="0" normalizeH="0" baseline="0">
                <a:ln>
                  <a:noFill/>
                </a:ln>
                <a:solidFill>
                  <a:srgbClr val="000000"/>
                </a:solidFill>
                <a:effectLst/>
                <a:uLnTx/>
                <a:uFillTx/>
                <a:latin typeface="Arial" panose="020B0604020202020204"/>
              </a:defRPr>
            </a:lvl1pPr>
          </a:lstStyle>
          <a:p>
            <a:r>
              <a:rPr lang="en-US" dirty="0"/>
              <a:t>Depending on the availability of the whole set of complement factors or NK cells/ monocytes, one or the other mechanism prevails at the site of action </a:t>
            </a:r>
          </a:p>
          <a:p>
            <a:r>
              <a:rPr lang="en-US" dirty="0"/>
              <a:t>Different mechanisms of B cell lysis may explain the differential therapeutic utility of various anti-CD20 antibodies</a:t>
            </a:r>
            <a:endParaRPr lang="de-CH" dirty="0"/>
          </a:p>
        </p:txBody>
      </p:sp>
      <p:sp>
        <p:nvSpPr>
          <p:cNvPr id="97" name="Rectangle 96"/>
          <p:cNvSpPr/>
          <p:nvPr/>
        </p:nvSpPr>
        <p:spPr>
          <a:xfrm>
            <a:off x="524066" y="389118"/>
            <a:ext cx="7401518" cy="399469"/>
          </a:xfrm>
          <a:prstGeom prst="rect">
            <a:avLst/>
          </a:prstGeom>
          <a:noFill/>
          <a:ln w="19050">
            <a:noFill/>
            <a:miter lim="800000"/>
            <a:headEnd/>
            <a:tailEnd/>
          </a:ln>
        </p:spPr>
        <p:txBody>
          <a:bodyPr vert="horz" wrap="square" lIns="48252" tIns="24126" rIns="48252" bIns="24126" numCol="1" anchor="ctr" anchorCtr="0" compatLnSpc="1">
            <a:prstTxWarp prst="textNoShape">
              <a:avLst/>
            </a:prstTxWarp>
            <a:noAutofit/>
          </a:bodyPr>
          <a:lstStyle/>
          <a:p>
            <a:pPr defTabSz="482529" eaLnBrk="0" fontAlgn="base" hangingPunct="0">
              <a:buClr>
                <a:srgbClr val="FCAF17"/>
              </a:buClr>
              <a:buSzPct val="110000"/>
              <a:buFont typeface="Wingdings" pitchFamily="2" charset="2"/>
              <a:buNone/>
            </a:pPr>
            <a:r>
              <a:rPr lang="en-US" sz="2000" b="1" dirty="0">
                <a:solidFill>
                  <a:srgbClr val="002060"/>
                </a:solidFill>
                <a:latin typeface="Arial Black" panose="020B0A04020102020204" pitchFamily="34" charset="0"/>
              </a:rPr>
              <a:t>Three mechanisms of B-cell </a:t>
            </a:r>
            <a:r>
              <a:rPr lang="de-CH" sz="2000" b="1" dirty="0">
                <a:solidFill>
                  <a:srgbClr val="002060"/>
                </a:solidFill>
                <a:latin typeface="Arial Black" panose="020B0A04020102020204" pitchFamily="34" charset="0"/>
              </a:rPr>
              <a:t>lysis</a:t>
            </a:r>
            <a:r>
              <a:rPr lang="en-US" sz="2000" b="1" dirty="0">
                <a:solidFill>
                  <a:srgbClr val="002060"/>
                </a:solidFill>
                <a:latin typeface="Arial Black" panose="020B0A04020102020204" pitchFamily="34" charset="0"/>
              </a:rPr>
              <a:t>: </a:t>
            </a:r>
          </a:p>
          <a:p>
            <a:pPr defTabSz="482529" eaLnBrk="0" fontAlgn="base" hangingPunct="0">
              <a:buClr>
                <a:srgbClr val="FCAF17"/>
              </a:buClr>
              <a:buSzPct val="110000"/>
              <a:buFont typeface="Wingdings" pitchFamily="2" charset="2"/>
              <a:buNone/>
            </a:pPr>
            <a:r>
              <a:rPr lang="en-US" sz="2000" b="1" dirty="0">
                <a:solidFill>
                  <a:srgbClr val="002060"/>
                </a:solidFill>
                <a:latin typeface="Arial Black" panose="020B0A04020102020204" pitchFamily="34" charset="0"/>
              </a:rPr>
              <a:t>ADCC, direct cell death and CDC</a:t>
            </a:r>
          </a:p>
        </p:txBody>
      </p:sp>
      <p:sp>
        <p:nvSpPr>
          <p:cNvPr id="96" name="Rounded Rectangle 95"/>
          <p:cNvSpPr/>
          <p:nvPr/>
        </p:nvSpPr>
        <p:spPr>
          <a:xfrm>
            <a:off x="7564756" y="17950"/>
            <a:ext cx="1056724" cy="391236"/>
          </a:xfrm>
          <a:prstGeom prst="roundRect">
            <a:avLst>
              <a:gd name="adj" fmla="val 13421"/>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GB" sz="1200" b="1" dirty="0" err="1">
                <a:ln w="0"/>
                <a:solidFill>
                  <a:srgbClr val="D2A000"/>
                </a:solidFill>
              </a:rPr>
              <a:t>MoA</a:t>
            </a:r>
            <a:r>
              <a:rPr lang="en-GB" sz="1200" b="1" dirty="0">
                <a:ln w="0"/>
                <a:solidFill>
                  <a:srgbClr val="D2A000"/>
                </a:solidFill>
              </a:rPr>
              <a:t> of B-cell depletion</a:t>
            </a:r>
          </a:p>
        </p:txBody>
      </p:sp>
      <p:sp>
        <p:nvSpPr>
          <p:cNvPr id="98" name="Rectangle 97">
            <a:hlinkClick r:id="" action="ppaction://noaction"/>
          </p:cNvPr>
          <p:cNvSpPr/>
          <p:nvPr/>
        </p:nvSpPr>
        <p:spPr>
          <a:xfrm>
            <a:off x="19155" y="9334"/>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0" name="Rectangle 99">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1" name="Rectangle 100">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2" name="Rectangle 101">
            <a:hlinkClick r:id="" action="ppaction://noaction"/>
          </p:cNvPr>
          <p:cNvSpPr/>
          <p:nvPr/>
        </p:nvSpPr>
        <p:spPr>
          <a:xfrm>
            <a:off x="955528" y="1198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1" name="Rectangle 110"/>
          <p:cNvSpPr/>
          <p:nvPr/>
        </p:nvSpPr>
        <p:spPr>
          <a:xfrm>
            <a:off x="6753627" y="4422835"/>
            <a:ext cx="191693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author</a:t>
            </a:r>
            <a:endParaRPr lang="en-GB" sz="700" i="1" dirty="0">
              <a:solidFill>
                <a:schemeClr val="bg1">
                  <a:lumMod val="50000"/>
                </a:schemeClr>
              </a:solidFill>
            </a:endParaRPr>
          </a:p>
        </p:txBody>
      </p:sp>
      <p:sp>
        <p:nvSpPr>
          <p:cNvPr id="103" name="Footer Placeholder 3">
            <a:extLst>
              <a:ext uri="{FF2B5EF4-FFF2-40B4-BE49-F238E27FC236}">
                <a16:creationId xmlns:a16="http://schemas.microsoft.com/office/drawing/2014/main" id="{B81AC32E-6065-4215-9979-E0A7A2611C82}"/>
              </a:ext>
            </a:extLst>
          </p:cNvPr>
          <p:cNvSpPr txBox="1">
            <a:spLocks/>
          </p:cNvSpPr>
          <p:nvPr/>
        </p:nvSpPr>
        <p:spPr>
          <a:xfrm>
            <a:off x="524066" y="4507495"/>
            <a:ext cx="7257836" cy="49377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GB" sz="900" dirty="0">
              <a:solidFill>
                <a:schemeClr val="bg1">
                  <a:lumMod val="50000"/>
                </a:schemeClr>
              </a:solidFill>
            </a:endParaRPr>
          </a:p>
          <a:p>
            <a:pPr defTabSz="1219170"/>
            <a:r>
              <a:rPr lang="en-US" sz="900" dirty="0">
                <a:solidFill>
                  <a:schemeClr val="bg1">
                    <a:lumMod val="50000"/>
                  </a:schemeClr>
                </a:solidFill>
              </a:rPr>
              <a:t>1. Pacheco-Fernandez T, et al. Presented at </a:t>
            </a:r>
            <a:r>
              <a:rPr lang="en-US" sz="900" i="1" dirty="0">
                <a:solidFill>
                  <a:schemeClr val="bg1">
                    <a:lumMod val="50000"/>
                  </a:schemeClr>
                </a:solidFill>
              </a:rPr>
              <a:t>AAN</a:t>
            </a:r>
            <a:r>
              <a:rPr lang="en-US" sz="900" dirty="0">
                <a:solidFill>
                  <a:schemeClr val="bg1">
                    <a:lumMod val="50000"/>
                  </a:schemeClr>
                </a:solidFill>
              </a:rPr>
              <a:t> 2018, S52.003. 2. Pacheco-Fernandez T, et al. Neurology 2018; 90 (15 Supplement) </a:t>
            </a:r>
          </a:p>
        </p:txBody>
      </p:sp>
    </p:spTree>
    <p:extLst>
      <p:ext uri="{BB962C8B-B14F-4D97-AF65-F5344CB8AC3E}">
        <p14:creationId xmlns:p14="http://schemas.microsoft.com/office/powerpoint/2010/main" val="321497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582658" y="452526"/>
            <a:ext cx="8203263" cy="369332"/>
          </a:xfrm>
          <a:prstGeom prst="rect">
            <a:avLst/>
          </a:prstGeom>
        </p:spPr>
        <p:txBody>
          <a:bodyPr wrap="square">
            <a:spAutoFit/>
          </a:bodyPr>
          <a:lstStyle/>
          <a:p>
            <a:pPr lvl="0">
              <a:spcAft>
                <a:spcPts val="300"/>
              </a:spcAft>
              <a:defRPr/>
            </a:pPr>
            <a:r>
              <a:rPr lang="en-US" b="1" spc="-100" dirty="0">
                <a:solidFill>
                  <a:srgbClr val="023761"/>
                </a:solidFill>
                <a:latin typeface="Arial Black" panose="020B0A04020102020204" pitchFamily="34" charset="0"/>
                <a:ea typeface="Arial Black" charset="0"/>
                <a:cs typeface="Arial Black" charset="0"/>
              </a:rPr>
              <a:t>Effect of ofatumumab on time to first 6-month confirmed PIRA event</a:t>
            </a:r>
          </a:p>
        </p:txBody>
      </p:sp>
      <p:sp>
        <p:nvSpPr>
          <p:cNvPr id="138" name="Footer Placeholder 3">
            <a:extLst>
              <a:ext uri="{FF2B5EF4-FFF2-40B4-BE49-F238E27FC236}">
                <a16:creationId xmlns:a16="http://schemas.microsoft.com/office/drawing/2014/main" id="{88FCA1CB-DED6-48EF-AE92-582B94D4ACEE}"/>
              </a:ext>
            </a:extLst>
          </p:cNvPr>
          <p:cNvSpPr>
            <a:spLocks noGrp="1"/>
          </p:cNvSpPr>
          <p:nvPr>
            <p:ph type="ftr" sz="quarter" idx="11"/>
          </p:nvPr>
        </p:nvSpPr>
        <p:spPr>
          <a:xfrm>
            <a:off x="448243" y="4715159"/>
            <a:ext cx="3086100" cy="273844"/>
          </a:xfrm>
        </p:spPr>
        <p:txBody>
          <a:bodyPr/>
          <a:lstStyle/>
          <a:p>
            <a:pPr marL="228600" marR="0" lvl="0" indent="-228600" algn="l" defTabSz="914400" rtl="0" eaLnBrk="1" fontAlgn="auto" latinLnBrk="0" hangingPunct="1">
              <a:lnSpc>
                <a:spcPct val="100000"/>
              </a:lnSpc>
              <a:spcBef>
                <a:spcPts val="0"/>
              </a:spcBef>
              <a:buClrTx/>
              <a:buSzTx/>
              <a:buFont typeface="+mj-lt"/>
              <a:buAutoNum type="arabicPeriod"/>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lvl="0" indent="-228600" algn="l">
              <a:buFont typeface="+mj-lt"/>
              <a:buAutoNum type="arabicPeriod"/>
              <a:defRPr/>
            </a:pPr>
            <a:r>
              <a:rPr lang="en-GB" dirty="0"/>
              <a:t>Montalban X, et al. Presented at </a:t>
            </a:r>
            <a:r>
              <a:rPr lang="en-GB" i="1" dirty="0"/>
              <a:t>AAN</a:t>
            </a:r>
            <a:r>
              <a:rPr lang="en-GB" dirty="0"/>
              <a:t> 2020. S40.004.</a:t>
            </a:r>
          </a:p>
          <a:p>
            <a:pPr marL="228600" indent="-228600" algn="l">
              <a:buFont typeface="+mj-lt"/>
              <a:buAutoNum type="arabicPeriod"/>
              <a:defRPr/>
            </a:pPr>
            <a:r>
              <a:rPr kumimoji="0" lang="en-GB" sz="700" b="0" i="0" u="none" strike="noStrike" kern="1200" cap="none" spc="0" normalizeH="0" baseline="0" noProof="0" dirty="0">
                <a:ln>
                  <a:noFill/>
                </a:ln>
                <a:effectLst/>
                <a:uLnTx/>
                <a:uFillTx/>
                <a:latin typeface="Arial" panose="020B0604020202020204"/>
                <a:ea typeface="+mn-ea"/>
                <a:cs typeface="+mn-cs"/>
              </a:rPr>
              <a:t>Kappos L, et al. </a:t>
            </a:r>
            <a:r>
              <a:rPr lang="en-GB" dirty="0"/>
              <a:t>Presented at </a:t>
            </a:r>
            <a:r>
              <a:rPr lang="en-GB" i="1" dirty="0"/>
              <a:t>EAN</a:t>
            </a:r>
            <a:r>
              <a:rPr lang="en-GB" dirty="0"/>
              <a:t> 2020. 02034. (encore)</a:t>
            </a:r>
          </a:p>
        </p:txBody>
      </p:sp>
      <p:sp>
        <p:nvSpPr>
          <p:cNvPr id="99" name="Rounded Rectangle 98"/>
          <p:cNvSpPr/>
          <p:nvPr/>
        </p:nvSpPr>
        <p:spPr>
          <a:xfrm>
            <a:off x="7657890" y="47591"/>
            <a:ext cx="1046631"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Pooled Analysis</a:t>
            </a:r>
            <a:endParaRPr lang="en-GB" sz="1200" b="1" dirty="0">
              <a:ln w="0"/>
              <a:solidFill>
                <a:srgbClr val="D2A000"/>
              </a:solidFill>
              <a:effectLst/>
            </a:endParaRPr>
          </a:p>
        </p:txBody>
      </p:sp>
      <p:sp>
        <p:nvSpPr>
          <p:cNvPr id="100" name="Rectangle 99">
            <a:hlinkClick r:id="rId3"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02" name="Rectangle 101">
            <a:hlinkClick r:id="rId4"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08" name="Rectangle 107">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09" name="Rectangle 108">
            <a:hlinkClick r:id="rId5"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10" name="Rectangle 109">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11" name="Rectangle 110">
            <a:hlinkClick r:id="rId5"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17" name="TextBox 116"/>
          <p:cNvSpPr txBox="1"/>
          <p:nvPr/>
        </p:nvSpPr>
        <p:spPr>
          <a:xfrm>
            <a:off x="806114" y="979226"/>
            <a:ext cx="2425369" cy="400110"/>
          </a:xfrm>
          <a:prstGeom prst="rect">
            <a:avLst/>
          </a:prstGeom>
          <a:noFill/>
        </p:spPr>
        <p:txBody>
          <a:bodyPr wrap="square" rtlCol="0">
            <a:spAutoFit/>
          </a:bodyPr>
          <a:lstStyle/>
          <a:p>
            <a:pPr algn="ctr"/>
            <a:r>
              <a:rPr lang="en-US" sz="1000" b="1" dirty="0">
                <a:solidFill>
                  <a:schemeClr val="accent1"/>
                </a:solidFill>
              </a:rPr>
              <a:t> Patients without confirmed relapses on study</a:t>
            </a:r>
            <a:endParaRPr lang="en-US" sz="1000" dirty="0">
              <a:solidFill>
                <a:schemeClr val="accent1"/>
              </a:solidFill>
            </a:endParaRPr>
          </a:p>
        </p:txBody>
      </p:sp>
      <p:sp>
        <p:nvSpPr>
          <p:cNvPr id="118" name="TextBox 117"/>
          <p:cNvSpPr txBox="1"/>
          <p:nvPr/>
        </p:nvSpPr>
        <p:spPr>
          <a:xfrm>
            <a:off x="3385889" y="979226"/>
            <a:ext cx="2557711" cy="400110"/>
          </a:xfrm>
          <a:prstGeom prst="rect">
            <a:avLst/>
          </a:prstGeom>
          <a:noFill/>
        </p:spPr>
        <p:txBody>
          <a:bodyPr wrap="square" rtlCol="0">
            <a:spAutoFit/>
          </a:bodyPr>
          <a:lstStyle>
            <a:defPPr>
              <a:defRPr lang="en-US"/>
            </a:defPPr>
            <a:lvl1pPr algn="ctr">
              <a:defRPr sz="1000" b="1">
                <a:solidFill>
                  <a:schemeClr val="accent1"/>
                </a:solidFill>
              </a:defRPr>
            </a:lvl1pPr>
          </a:lstStyle>
          <a:p>
            <a:r>
              <a:rPr lang="en-US" dirty="0"/>
              <a:t>Patients without confirmed relapses </a:t>
            </a:r>
            <a:br>
              <a:rPr lang="en-US" dirty="0"/>
            </a:br>
            <a:r>
              <a:rPr lang="en-US" dirty="0"/>
              <a:t>on study prior to 6mCDP</a:t>
            </a:r>
          </a:p>
        </p:txBody>
      </p:sp>
      <p:sp>
        <p:nvSpPr>
          <p:cNvPr id="119" name="TextBox 118"/>
          <p:cNvSpPr txBox="1"/>
          <p:nvPr/>
        </p:nvSpPr>
        <p:spPr>
          <a:xfrm>
            <a:off x="6246019" y="971550"/>
            <a:ext cx="2318395" cy="253916"/>
          </a:xfrm>
          <a:prstGeom prst="rect">
            <a:avLst/>
          </a:prstGeom>
          <a:noFill/>
        </p:spPr>
        <p:txBody>
          <a:bodyPr wrap="square" rtlCol="0">
            <a:spAutoFit/>
          </a:bodyPr>
          <a:lstStyle>
            <a:defPPr>
              <a:defRPr lang="en-US"/>
            </a:defPPr>
            <a:lvl1pPr algn="ctr">
              <a:defRPr sz="1000" b="1">
                <a:solidFill>
                  <a:schemeClr val="accent1"/>
                </a:solidFill>
              </a:defRPr>
            </a:lvl1pPr>
          </a:lstStyle>
          <a:p>
            <a:r>
              <a:rPr lang="en-US" dirty="0"/>
              <a:t>SPMS patients without confirmed relapses on study </a:t>
            </a:r>
          </a:p>
        </p:txBody>
      </p:sp>
      <p:cxnSp>
        <p:nvCxnSpPr>
          <p:cNvPr id="120" name="Straight Connector 119"/>
          <p:cNvCxnSpPr/>
          <p:nvPr/>
        </p:nvCxnSpPr>
        <p:spPr>
          <a:xfrm>
            <a:off x="3340100" y="1035666"/>
            <a:ext cx="0" cy="2743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38850" y="1035666"/>
            <a:ext cx="0" cy="274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164678" y="3272686"/>
            <a:ext cx="2457192" cy="442674"/>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HR (95% CI): 0.463 (0.158; 1.355) </a:t>
            </a:r>
          </a:p>
          <a:p>
            <a:r>
              <a:rPr lang="en-US" sz="1000" dirty="0"/>
              <a:t>RR: 53.7%; p=0.160 </a:t>
            </a:r>
          </a:p>
        </p:txBody>
      </p:sp>
      <p:sp>
        <p:nvSpPr>
          <p:cNvPr id="124" name="TextBox 123"/>
          <p:cNvSpPr txBox="1"/>
          <p:nvPr/>
        </p:nvSpPr>
        <p:spPr>
          <a:xfrm>
            <a:off x="3477419" y="3272686"/>
            <a:ext cx="2413743" cy="442674"/>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HR (95% CI):  0.551 (0.377; 0.805) </a:t>
            </a:r>
          </a:p>
          <a:p>
            <a:r>
              <a:rPr lang="en-US" sz="1000" dirty="0"/>
              <a:t>RR: 44.9%; p=0.002 </a:t>
            </a:r>
          </a:p>
        </p:txBody>
      </p:sp>
      <p:sp>
        <p:nvSpPr>
          <p:cNvPr id="127" name="TextBox 126"/>
          <p:cNvSpPr txBox="1"/>
          <p:nvPr/>
        </p:nvSpPr>
        <p:spPr>
          <a:xfrm>
            <a:off x="709336" y="3267759"/>
            <a:ext cx="2389644" cy="442674"/>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HR (95% CI): 0.632 (0.421; 0.947) </a:t>
            </a:r>
          </a:p>
          <a:p>
            <a:r>
              <a:rPr lang="en-US" sz="1000" dirty="0"/>
              <a:t>RR: 36.8%; p=0.026 </a:t>
            </a:r>
          </a:p>
        </p:txBody>
      </p:sp>
      <p:sp>
        <p:nvSpPr>
          <p:cNvPr id="128" name="Rounded Rectangle 127"/>
          <p:cNvSpPr/>
          <p:nvPr/>
        </p:nvSpPr>
        <p:spPr>
          <a:xfrm>
            <a:off x="709336" y="3881676"/>
            <a:ext cx="7772400" cy="442674"/>
          </a:xfrm>
          <a:prstGeom prst="roundRect">
            <a:avLst/>
          </a:prstGeom>
          <a:solidFill>
            <a:schemeClr val="accent3">
              <a:lumMod val="40000"/>
              <a:lumOff val="60000"/>
            </a:schemeClr>
          </a:solidFill>
        </p:spPr>
        <p:txBody>
          <a:bodyPr wrap="square">
            <a:spAutoFit/>
          </a:bodyPr>
          <a:lstStyle/>
          <a:p>
            <a:pPr algn="ctr">
              <a:spcAft>
                <a:spcPts val="300"/>
              </a:spcAft>
            </a:pPr>
            <a:r>
              <a:rPr lang="en-US" sz="1000" b="1" dirty="0">
                <a:solidFill>
                  <a:srgbClr val="000000"/>
                </a:solidFill>
              </a:rPr>
              <a:t>Ofatumumab delayed the time to first 6mCDP versus teriflunomide in all subsets of RMS patients independent of relapse activity (not significant in subset of SPMS patients without confirmed relapses)</a:t>
            </a:r>
          </a:p>
        </p:txBody>
      </p:sp>
      <p:pic>
        <p:nvPicPr>
          <p:cNvPr id="33" name="Picture 32"/>
          <p:cNvPicPr>
            <a:picLocks noChangeAspect="1"/>
          </p:cNvPicPr>
          <p:nvPr/>
        </p:nvPicPr>
        <p:blipFill>
          <a:blip r:embed="rId6"/>
          <a:stretch>
            <a:fillRect/>
          </a:stretch>
        </p:blipFill>
        <p:spPr>
          <a:xfrm>
            <a:off x="6108166" y="1338800"/>
            <a:ext cx="2484791" cy="1921886"/>
          </a:xfrm>
          <a:prstGeom prst="rect">
            <a:avLst/>
          </a:prstGeom>
        </p:spPr>
      </p:pic>
      <p:pic>
        <p:nvPicPr>
          <p:cNvPr id="35" name="Picture 34"/>
          <p:cNvPicPr>
            <a:picLocks noChangeAspect="1"/>
          </p:cNvPicPr>
          <p:nvPr/>
        </p:nvPicPr>
        <p:blipFill>
          <a:blip r:embed="rId7"/>
          <a:stretch>
            <a:fillRect/>
          </a:stretch>
        </p:blipFill>
        <p:spPr>
          <a:xfrm>
            <a:off x="3448787" y="1338800"/>
            <a:ext cx="2445793" cy="1911464"/>
          </a:xfrm>
          <a:prstGeom prst="rect">
            <a:avLst/>
          </a:prstGeom>
        </p:spPr>
      </p:pic>
      <p:pic>
        <p:nvPicPr>
          <p:cNvPr id="37" name="Picture 36"/>
          <p:cNvPicPr>
            <a:picLocks noChangeAspect="1"/>
          </p:cNvPicPr>
          <p:nvPr/>
        </p:nvPicPr>
        <p:blipFill>
          <a:blip r:embed="rId8"/>
          <a:stretch>
            <a:fillRect/>
          </a:stretch>
        </p:blipFill>
        <p:spPr>
          <a:xfrm>
            <a:off x="606255" y="1338800"/>
            <a:ext cx="2632854" cy="1882164"/>
          </a:xfrm>
          <a:prstGeom prst="rect">
            <a:avLst/>
          </a:prstGeom>
        </p:spPr>
      </p:pic>
      <p:sp>
        <p:nvSpPr>
          <p:cNvPr id="2" name="TextBox 1"/>
          <p:cNvSpPr txBox="1"/>
          <p:nvPr/>
        </p:nvSpPr>
        <p:spPr>
          <a:xfrm>
            <a:off x="6527601" y="1529139"/>
            <a:ext cx="822960" cy="169277"/>
          </a:xfrm>
          <a:prstGeom prst="rect">
            <a:avLst/>
          </a:prstGeom>
          <a:solidFill>
            <a:schemeClr val="bg1"/>
          </a:solidFill>
        </p:spPr>
        <p:txBody>
          <a:bodyPr wrap="square" lIns="0" tIns="0" rIns="0" bIns="0" rtlCol="0">
            <a:spAutoFit/>
          </a:bodyPr>
          <a:lstStyle/>
          <a:p>
            <a:r>
              <a:rPr lang="en-US" sz="1100" dirty="0">
                <a:solidFill>
                  <a:srgbClr val="FF6600"/>
                </a:solidFill>
              </a:rPr>
              <a:t>‒</a:t>
            </a:r>
            <a:r>
              <a:rPr lang="en-US" sz="800" dirty="0"/>
              <a:t>   </a:t>
            </a:r>
            <a:r>
              <a:rPr lang="en-US" sz="700" dirty="0">
                <a:solidFill>
                  <a:srgbClr val="FF6600"/>
                </a:solidFill>
              </a:rPr>
              <a:t>Teriflunomide</a:t>
            </a:r>
          </a:p>
        </p:txBody>
      </p:sp>
      <p:sp>
        <p:nvSpPr>
          <p:cNvPr id="36" name="TextBox 35"/>
          <p:cNvSpPr txBox="1"/>
          <p:nvPr/>
        </p:nvSpPr>
        <p:spPr>
          <a:xfrm>
            <a:off x="3842373" y="1519278"/>
            <a:ext cx="822960" cy="169277"/>
          </a:xfrm>
          <a:prstGeom prst="rect">
            <a:avLst/>
          </a:prstGeom>
          <a:solidFill>
            <a:schemeClr val="bg1"/>
          </a:solidFill>
        </p:spPr>
        <p:txBody>
          <a:bodyPr wrap="square" lIns="0" tIns="0" rIns="0" bIns="0" rtlCol="0">
            <a:spAutoFit/>
          </a:bodyPr>
          <a:lstStyle/>
          <a:p>
            <a:r>
              <a:rPr lang="en-US" sz="1100" dirty="0">
                <a:solidFill>
                  <a:srgbClr val="FF6600"/>
                </a:solidFill>
              </a:rPr>
              <a:t>‒</a:t>
            </a:r>
            <a:r>
              <a:rPr lang="en-US" sz="800" dirty="0"/>
              <a:t>   </a:t>
            </a:r>
            <a:r>
              <a:rPr lang="en-US" sz="700" dirty="0">
                <a:solidFill>
                  <a:srgbClr val="FF6600"/>
                </a:solidFill>
              </a:rPr>
              <a:t>Teriflunomide</a:t>
            </a:r>
          </a:p>
        </p:txBody>
      </p:sp>
      <p:sp>
        <p:nvSpPr>
          <p:cNvPr id="38" name="TextBox 37"/>
          <p:cNvSpPr txBox="1"/>
          <p:nvPr/>
        </p:nvSpPr>
        <p:spPr>
          <a:xfrm>
            <a:off x="1176788" y="1544820"/>
            <a:ext cx="822960" cy="169277"/>
          </a:xfrm>
          <a:prstGeom prst="rect">
            <a:avLst/>
          </a:prstGeom>
          <a:solidFill>
            <a:schemeClr val="bg1"/>
          </a:solidFill>
        </p:spPr>
        <p:txBody>
          <a:bodyPr wrap="square" lIns="0" tIns="0" rIns="0" bIns="0" rtlCol="0">
            <a:spAutoFit/>
          </a:bodyPr>
          <a:lstStyle/>
          <a:p>
            <a:r>
              <a:rPr lang="en-US" sz="1100" dirty="0">
                <a:solidFill>
                  <a:srgbClr val="FF6600"/>
                </a:solidFill>
              </a:rPr>
              <a:t>‒</a:t>
            </a:r>
            <a:r>
              <a:rPr lang="en-US" sz="800" dirty="0"/>
              <a:t>   </a:t>
            </a:r>
            <a:r>
              <a:rPr lang="en-US" sz="700" dirty="0">
                <a:solidFill>
                  <a:srgbClr val="FF6600"/>
                </a:solidFill>
              </a:rPr>
              <a:t>Teriflunomide</a:t>
            </a:r>
          </a:p>
        </p:txBody>
      </p:sp>
      <p:sp>
        <p:nvSpPr>
          <p:cNvPr id="40" name="Rectangle 39"/>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403906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p:cNvSpPr/>
          <p:nvPr/>
        </p:nvSpPr>
        <p:spPr>
          <a:xfrm>
            <a:off x="459327" y="346729"/>
            <a:ext cx="7772400" cy="707886"/>
          </a:xfrm>
          <a:prstGeom prst="rect">
            <a:avLst/>
          </a:prstGeom>
        </p:spPr>
        <p:txBody>
          <a:bodyPr wrap="square">
            <a:spAutoFit/>
          </a:bodyPr>
          <a:lstStyle/>
          <a:p>
            <a:pPr lvl="0">
              <a:defRPr/>
            </a:pPr>
            <a:r>
              <a:rPr lang="en-US" sz="2000" b="1" dirty="0">
                <a:solidFill>
                  <a:srgbClr val="023761"/>
                </a:solidFill>
                <a:latin typeface="Arial Black" panose="020B0A04020102020204" pitchFamily="34" charset="0"/>
              </a:rPr>
              <a:t>Effect of Ofatumumab on NEDA-3 in Years 1, 2 and Years 1-2</a:t>
            </a:r>
          </a:p>
        </p:txBody>
      </p:sp>
      <p:sp>
        <p:nvSpPr>
          <p:cNvPr id="193" name="Footer Placeholder 3">
            <a:extLst>
              <a:ext uri="{FF2B5EF4-FFF2-40B4-BE49-F238E27FC236}">
                <a16:creationId xmlns:a16="http://schemas.microsoft.com/office/drawing/2014/main" id="{D278084C-144E-4F4F-8407-DF3F49AF70CC}"/>
              </a:ext>
            </a:extLst>
          </p:cNvPr>
          <p:cNvSpPr>
            <a:spLocks noGrp="1"/>
          </p:cNvSpPr>
          <p:nvPr>
            <p:ph type="ftr" sz="quarter" idx="11"/>
          </p:nvPr>
        </p:nvSpPr>
        <p:spPr>
          <a:xfrm>
            <a:off x="553036" y="4662933"/>
            <a:ext cx="5695363" cy="321396"/>
          </a:xfrm>
        </p:spPr>
        <p:txBody>
          <a:bodyPr/>
          <a:lstStyle/>
          <a:p>
            <a:pPr marL="0" marR="0" lvl="0" indent="0" algn="l" defTabSz="914400" rtl="0" eaLnBrk="1" fontAlgn="auto" latinLnBrk="0" hangingPunct="1">
              <a:lnSpc>
                <a:spcPct val="100000"/>
              </a:lnSpc>
              <a:spcBef>
                <a:spcPts val="0"/>
              </a:spcBef>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lvl="0">
              <a:spcAft>
                <a:spcPts val="300"/>
              </a:spcAft>
              <a:defRPr/>
            </a:pPr>
            <a:endParaRPr lang="en-GB" dirty="0"/>
          </a:p>
          <a:p>
            <a:pPr lvl="0">
              <a:spcAft>
                <a:spcPts val="300"/>
              </a:spcAft>
              <a:defRPr/>
            </a:pPr>
            <a:r>
              <a:rPr lang="en-GB" dirty="0"/>
              <a:t>Hauser SL, et al. Presented at EAN 2020. LB62.- N </a:t>
            </a:r>
            <a:r>
              <a:rPr lang="en-GB" dirty="0" err="1"/>
              <a:t>Engl</a:t>
            </a:r>
            <a:r>
              <a:rPr lang="en-GB" dirty="0"/>
              <a:t> J Med 2020;383:546-57. DOI: 10.1056/NEJMoa1917246</a:t>
            </a:r>
          </a:p>
          <a:p>
            <a:pPr lvl="0">
              <a:spcAft>
                <a:spcPts val="300"/>
              </a:spcAft>
              <a:defRPr/>
            </a:pPr>
            <a:endParaRPr kumimoji="0" lang="en-GB" sz="700" b="0" i="0" u="none" strike="noStrike" kern="1200" cap="none" spc="0" normalizeH="0" baseline="0" noProof="0" dirty="0">
              <a:ln>
                <a:noFill/>
              </a:ln>
              <a:solidFill>
                <a:srgbClr val="FF0000"/>
              </a:solidFill>
              <a:effectLst/>
              <a:uLnTx/>
              <a:uFillTx/>
              <a:latin typeface="Arial" panose="020B0604020202020204"/>
            </a:endParaRPr>
          </a:p>
        </p:txBody>
      </p:sp>
      <p:sp>
        <p:nvSpPr>
          <p:cNvPr id="198" name="Rectangle 197">
            <a:hlinkClick r:id="rId3"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99" name="Rectangle 198">
            <a:hlinkClick r:id="rId4"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0" name="Rectangle 199">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1" name="Rectangle 200">
            <a:hlinkClick r:id="rId5"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2" name="Rectangle 201">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3" name="Rectangle 202">
            <a:hlinkClick r:id="rId5"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4" name="Rounded Rectangle 23"/>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58" name="Rounded Rectangle 57"/>
          <p:cNvSpPr/>
          <p:nvPr/>
        </p:nvSpPr>
        <p:spPr>
          <a:xfrm>
            <a:off x="596409" y="3998632"/>
            <a:ext cx="7921056" cy="476726"/>
          </a:xfrm>
          <a:prstGeom prst="roundRect">
            <a:avLst/>
          </a:prstGeom>
          <a:solidFill>
            <a:schemeClr val="accent3">
              <a:lumMod val="40000"/>
              <a:lumOff val="60000"/>
            </a:schemeClr>
          </a:solidFill>
        </p:spPr>
        <p:txBody>
          <a:bodyPr wrap="square">
            <a:spAutoFit/>
          </a:bodyPr>
          <a:lstStyle/>
          <a:p>
            <a:pPr algn="ctr">
              <a:spcAft>
                <a:spcPts val="300"/>
              </a:spcAft>
            </a:pPr>
            <a:r>
              <a:rPr lang="en-US" sz="1100" b="1" dirty="0">
                <a:solidFill>
                  <a:srgbClr val="000000"/>
                </a:solidFill>
                <a:latin typeface="Arial" panose="020B0604020202020204"/>
              </a:rPr>
              <a:t>The odds of achieving NEDA-3 with ofatumumab versus teriflunomide was &gt;3-fold higher in the first year</a:t>
            </a:r>
            <a:br>
              <a:rPr lang="en-US" sz="1100" b="1" dirty="0">
                <a:solidFill>
                  <a:srgbClr val="000000"/>
                </a:solidFill>
                <a:latin typeface="Arial" panose="020B0604020202020204"/>
              </a:rPr>
            </a:br>
            <a:r>
              <a:rPr lang="en-US" sz="1100" b="1" dirty="0">
                <a:solidFill>
                  <a:srgbClr val="000000"/>
                </a:solidFill>
                <a:latin typeface="Arial" panose="020B0604020202020204"/>
              </a:rPr>
              <a:t>and 8-fold higher in the second year of treatment</a:t>
            </a:r>
            <a:endParaRPr lang="en-GB" sz="1100" b="1" dirty="0">
              <a:solidFill>
                <a:srgbClr val="000000"/>
              </a:solidFill>
              <a:latin typeface="Arial" panose="020B0604020202020204"/>
            </a:endParaRPr>
          </a:p>
        </p:txBody>
      </p:sp>
      <p:grpSp>
        <p:nvGrpSpPr>
          <p:cNvPr id="59" name="Group 58"/>
          <p:cNvGrpSpPr/>
          <p:nvPr/>
        </p:nvGrpSpPr>
        <p:grpSpPr>
          <a:xfrm>
            <a:off x="-93134" y="1557801"/>
            <a:ext cx="8610599" cy="2662043"/>
            <a:chOff x="176676" y="1020158"/>
            <a:chExt cx="7696200" cy="3343790"/>
          </a:xfrm>
        </p:grpSpPr>
        <p:graphicFrame>
          <p:nvGraphicFramePr>
            <p:cNvPr id="60" name="Chart 59"/>
            <p:cNvGraphicFramePr/>
            <p:nvPr/>
          </p:nvGraphicFramePr>
          <p:xfrm>
            <a:off x="176676" y="1020158"/>
            <a:ext cx="7696200" cy="3343790"/>
          </p:xfrm>
          <a:graphic>
            <a:graphicData uri="http://schemas.openxmlformats.org/drawingml/2006/chart">
              <c:chart xmlns:c="http://schemas.openxmlformats.org/drawingml/2006/chart" xmlns:r="http://schemas.openxmlformats.org/officeDocument/2006/relationships" r:id="rId6"/>
            </a:graphicData>
          </a:graphic>
        </p:graphicFrame>
        <p:sp>
          <p:nvSpPr>
            <p:cNvPr id="61" name="TextBox 60"/>
            <p:cNvSpPr txBox="1"/>
            <p:nvPr/>
          </p:nvSpPr>
          <p:spPr>
            <a:xfrm>
              <a:off x="1975060" y="3499537"/>
              <a:ext cx="599844" cy="280496"/>
            </a:xfrm>
            <a:prstGeom prst="rect">
              <a:avLst/>
            </a:prstGeom>
            <a:noFill/>
          </p:spPr>
          <p:txBody>
            <a:bodyPr wrap="none" rtlCol="0">
              <a:spAutoFit/>
            </a:bodyPr>
            <a:lstStyle/>
            <a:p>
              <a:r>
                <a:rPr lang="en-US" sz="1000" b="1" dirty="0">
                  <a:solidFill>
                    <a:schemeClr val="bg1"/>
                  </a:solidFill>
                </a:rPr>
                <a:t>N’=854</a:t>
              </a:r>
              <a:endParaRPr lang="en-GB" sz="1000" b="1" dirty="0">
                <a:solidFill>
                  <a:schemeClr val="bg1"/>
                </a:solidFill>
              </a:endParaRPr>
            </a:p>
          </p:txBody>
        </p:sp>
        <p:sp>
          <p:nvSpPr>
            <p:cNvPr id="62" name="TextBox 61"/>
            <p:cNvSpPr txBox="1"/>
            <p:nvPr/>
          </p:nvSpPr>
          <p:spPr>
            <a:xfrm>
              <a:off x="2524983" y="3499537"/>
              <a:ext cx="599844" cy="280496"/>
            </a:xfrm>
            <a:prstGeom prst="rect">
              <a:avLst/>
            </a:prstGeom>
            <a:noFill/>
          </p:spPr>
          <p:txBody>
            <a:bodyPr wrap="none" rtlCol="0">
              <a:spAutoFit/>
            </a:bodyPr>
            <a:lstStyle/>
            <a:p>
              <a:r>
                <a:rPr lang="en-US" sz="1000" b="1" dirty="0">
                  <a:solidFill>
                    <a:schemeClr val="bg1"/>
                  </a:solidFill>
                </a:rPr>
                <a:t>N’=841</a:t>
              </a:r>
              <a:endParaRPr lang="en-GB" sz="1000" b="1" dirty="0">
                <a:solidFill>
                  <a:schemeClr val="bg1"/>
                </a:solidFill>
              </a:endParaRPr>
            </a:p>
          </p:txBody>
        </p:sp>
      </p:grpSp>
      <p:sp>
        <p:nvSpPr>
          <p:cNvPr id="63" name="TextBox 62"/>
          <p:cNvSpPr txBox="1"/>
          <p:nvPr/>
        </p:nvSpPr>
        <p:spPr>
          <a:xfrm rot="16200000">
            <a:off x="-619942" y="2426040"/>
            <a:ext cx="3138037" cy="276999"/>
          </a:xfrm>
          <a:prstGeom prst="rect">
            <a:avLst/>
          </a:prstGeom>
          <a:noFill/>
        </p:spPr>
        <p:txBody>
          <a:bodyPr wrap="square" rtlCol="0">
            <a:spAutoFit/>
          </a:bodyPr>
          <a:lstStyle/>
          <a:p>
            <a:pPr algn="ctr"/>
            <a:r>
              <a:rPr lang="en-US" sz="1200" b="1" dirty="0"/>
              <a:t>Patients with NEDA-3 (%)</a:t>
            </a:r>
          </a:p>
        </p:txBody>
      </p:sp>
      <p:sp>
        <p:nvSpPr>
          <p:cNvPr id="64" name="Rounded Rectangle 63"/>
          <p:cNvSpPr/>
          <p:nvPr/>
        </p:nvSpPr>
        <p:spPr>
          <a:xfrm>
            <a:off x="1593126" y="1178772"/>
            <a:ext cx="1645920" cy="476726"/>
          </a:xfrm>
          <a:prstGeom prst="roundRect">
            <a:avLst/>
          </a:prstGeom>
          <a:solidFill>
            <a:srgbClr val="DDF2FF"/>
          </a:solidFill>
        </p:spPr>
        <p:txBody>
          <a:bodyPr wrap="square">
            <a:spAutoFit/>
          </a:bodyPr>
          <a:lstStyle/>
          <a:p>
            <a:pPr lvl="0" algn="ctr">
              <a:defRPr/>
            </a:pPr>
            <a:r>
              <a:rPr lang="it-IT" sz="1100" b="1" dirty="0"/>
              <a:t>OR (95% CI): 3.64</a:t>
            </a:r>
            <a:br>
              <a:rPr lang="it-IT" sz="1100" b="1" dirty="0"/>
            </a:br>
            <a:r>
              <a:rPr lang="it-IT" sz="1100" b="1" dirty="0"/>
              <a:t>(2.87; 4.61); p&lt;0.001</a:t>
            </a:r>
            <a:endParaRPr lang="en-US" sz="1100" b="1" dirty="0"/>
          </a:p>
        </p:txBody>
      </p:sp>
      <p:sp>
        <p:nvSpPr>
          <p:cNvPr id="65" name="Rounded Rectangle 64"/>
          <p:cNvSpPr/>
          <p:nvPr/>
        </p:nvSpPr>
        <p:spPr>
          <a:xfrm>
            <a:off x="3975946" y="1178772"/>
            <a:ext cx="1645920" cy="476726"/>
          </a:xfrm>
          <a:prstGeom prst="roundRect">
            <a:avLst/>
          </a:prstGeom>
          <a:solidFill>
            <a:srgbClr val="DDF2FF"/>
          </a:solidFill>
        </p:spPr>
        <p:txBody>
          <a:bodyPr wrap="square">
            <a:spAutoFit/>
          </a:bodyPr>
          <a:lstStyle/>
          <a:p>
            <a:pPr algn="ctr">
              <a:defRPr/>
            </a:pPr>
            <a:r>
              <a:rPr lang="en-US" sz="1100" b="1" dirty="0"/>
              <a:t>OR (95% CI): </a:t>
            </a:r>
            <a:r>
              <a:rPr lang="it-IT" sz="1100" b="1" dirty="0"/>
              <a:t>3.36</a:t>
            </a:r>
            <a:br>
              <a:rPr lang="it-IT" sz="1100" b="1" dirty="0"/>
            </a:br>
            <a:r>
              <a:rPr lang="it-IT" sz="1100" b="1" dirty="0"/>
              <a:t>(2.67; 4.21)</a:t>
            </a:r>
            <a:r>
              <a:rPr lang="en-US" sz="1100" b="1" dirty="0"/>
              <a:t>; </a:t>
            </a:r>
            <a:r>
              <a:rPr lang="it-IT" sz="1100" b="1" dirty="0"/>
              <a:t>p&lt;0.001</a:t>
            </a:r>
            <a:endParaRPr lang="en-US" sz="1100" b="1" dirty="0"/>
          </a:p>
        </p:txBody>
      </p:sp>
      <p:sp>
        <p:nvSpPr>
          <p:cNvPr id="66" name="TextBox 65"/>
          <p:cNvSpPr txBox="1"/>
          <p:nvPr/>
        </p:nvSpPr>
        <p:spPr>
          <a:xfrm>
            <a:off x="4250266" y="3528482"/>
            <a:ext cx="671113" cy="246221"/>
          </a:xfrm>
          <a:prstGeom prst="rect">
            <a:avLst/>
          </a:prstGeom>
          <a:noFill/>
        </p:spPr>
        <p:txBody>
          <a:bodyPr wrap="none" rtlCol="0">
            <a:spAutoFit/>
          </a:bodyPr>
          <a:lstStyle/>
          <a:p>
            <a:r>
              <a:rPr lang="en-US" sz="1000" b="1" dirty="0">
                <a:solidFill>
                  <a:schemeClr val="bg1"/>
                </a:solidFill>
              </a:rPr>
              <a:t>N’=854</a:t>
            </a:r>
            <a:endParaRPr lang="en-GB" sz="1000" b="1" dirty="0">
              <a:solidFill>
                <a:schemeClr val="bg1"/>
              </a:solidFill>
            </a:endParaRPr>
          </a:p>
        </p:txBody>
      </p:sp>
      <p:sp>
        <p:nvSpPr>
          <p:cNvPr id="67" name="TextBox 66"/>
          <p:cNvSpPr txBox="1"/>
          <p:nvPr/>
        </p:nvSpPr>
        <p:spPr>
          <a:xfrm>
            <a:off x="4890433" y="3528483"/>
            <a:ext cx="617001" cy="246221"/>
          </a:xfrm>
          <a:prstGeom prst="rect">
            <a:avLst/>
          </a:prstGeom>
          <a:noFill/>
        </p:spPr>
        <p:txBody>
          <a:bodyPr wrap="square" rtlCol="0">
            <a:spAutoFit/>
          </a:bodyPr>
          <a:lstStyle/>
          <a:p>
            <a:r>
              <a:rPr lang="en-US" sz="1000" b="1" dirty="0">
                <a:solidFill>
                  <a:schemeClr val="bg1"/>
                </a:solidFill>
              </a:rPr>
              <a:t>N’=841</a:t>
            </a:r>
            <a:endParaRPr lang="en-GB" sz="1000" b="1" dirty="0">
              <a:solidFill>
                <a:schemeClr val="bg1"/>
              </a:solidFill>
            </a:endParaRPr>
          </a:p>
        </p:txBody>
      </p:sp>
      <p:grpSp>
        <p:nvGrpSpPr>
          <p:cNvPr id="68" name="Group 67"/>
          <p:cNvGrpSpPr/>
          <p:nvPr/>
        </p:nvGrpSpPr>
        <p:grpSpPr>
          <a:xfrm>
            <a:off x="5507434" y="1015934"/>
            <a:ext cx="3103166" cy="3322878"/>
            <a:chOff x="5507434" y="886200"/>
            <a:chExt cx="3103166" cy="3590917"/>
          </a:xfrm>
        </p:grpSpPr>
        <p:sp>
          <p:nvSpPr>
            <p:cNvPr id="69" name="Rounded Rectangle 68"/>
            <p:cNvSpPr/>
            <p:nvPr/>
          </p:nvSpPr>
          <p:spPr>
            <a:xfrm>
              <a:off x="6128035" y="886200"/>
              <a:ext cx="1949165" cy="3200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TextBox 69"/>
            <p:cNvSpPr txBox="1"/>
            <p:nvPr/>
          </p:nvSpPr>
          <p:spPr>
            <a:xfrm>
              <a:off x="7223354" y="3590875"/>
              <a:ext cx="599844" cy="246221"/>
            </a:xfrm>
            <a:prstGeom prst="rect">
              <a:avLst/>
            </a:prstGeom>
            <a:noFill/>
          </p:spPr>
          <p:txBody>
            <a:bodyPr wrap="none" rtlCol="0">
              <a:spAutoFit/>
            </a:bodyPr>
            <a:lstStyle/>
            <a:p>
              <a:r>
                <a:rPr lang="en-US" sz="1000" b="1" dirty="0">
                  <a:solidFill>
                    <a:schemeClr val="bg1"/>
                  </a:solidFill>
                </a:rPr>
                <a:t>N’=833</a:t>
              </a:r>
              <a:endParaRPr lang="en-GB" sz="1000" b="1" dirty="0">
                <a:solidFill>
                  <a:schemeClr val="bg1"/>
                </a:solidFill>
              </a:endParaRPr>
            </a:p>
          </p:txBody>
        </p:sp>
        <p:sp>
          <p:nvSpPr>
            <p:cNvPr id="71" name="TextBox 70"/>
            <p:cNvSpPr txBox="1"/>
            <p:nvPr/>
          </p:nvSpPr>
          <p:spPr>
            <a:xfrm>
              <a:off x="6553200" y="3590875"/>
              <a:ext cx="599844" cy="246221"/>
            </a:xfrm>
            <a:prstGeom prst="rect">
              <a:avLst/>
            </a:prstGeom>
            <a:noFill/>
          </p:spPr>
          <p:txBody>
            <a:bodyPr wrap="none" rtlCol="0">
              <a:spAutoFit/>
            </a:bodyPr>
            <a:lstStyle/>
            <a:p>
              <a:r>
                <a:rPr lang="en-US" sz="1000" b="1" dirty="0">
                  <a:solidFill>
                    <a:schemeClr val="bg1"/>
                  </a:solidFill>
                </a:rPr>
                <a:t>N’=821</a:t>
              </a:r>
              <a:endParaRPr lang="en-GB" sz="1000" b="1" dirty="0">
                <a:solidFill>
                  <a:schemeClr val="bg1"/>
                </a:solidFill>
              </a:endParaRPr>
            </a:p>
          </p:txBody>
        </p:sp>
        <p:graphicFrame>
          <p:nvGraphicFramePr>
            <p:cNvPr id="72" name="Chart 71"/>
            <p:cNvGraphicFramePr/>
            <p:nvPr>
              <p:extLst>
                <p:ext uri="{D42A27DB-BD31-4B8C-83A1-F6EECF244321}">
                  <p14:modId xmlns:p14="http://schemas.microsoft.com/office/powerpoint/2010/main" val="186156086"/>
                </p:ext>
              </p:extLst>
            </p:nvPr>
          </p:nvGraphicFramePr>
          <p:xfrm>
            <a:off x="5507434" y="1043651"/>
            <a:ext cx="3103166" cy="3433466"/>
          </p:xfrm>
          <a:graphic>
            <a:graphicData uri="http://schemas.openxmlformats.org/drawingml/2006/chart">
              <c:chart xmlns:c="http://schemas.openxmlformats.org/drawingml/2006/chart" xmlns:r="http://schemas.openxmlformats.org/officeDocument/2006/relationships" r:id="rId7"/>
            </a:graphicData>
          </a:graphic>
        </p:graphicFrame>
        <p:sp>
          <p:nvSpPr>
            <p:cNvPr id="73" name="Rounded Rectangle 72"/>
            <p:cNvSpPr/>
            <p:nvPr/>
          </p:nvSpPr>
          <p:spPr>
            <a:xfrm>
              <a:off x="6248400" y="1049721"/>
              <a:ext cx="1645920" cy="476726"/>
            </a:xfrm>
            <a:prstGeom prst="roundRect">
              <a:avLst/>
            </a:prstGeom>
            <a:solidFill>
              <a:srgbClr val="DDF2FF"/>
            </a:solidFill>
          </p:spPr>
          <p:txBody>
            <a:bodyPr wrap="square">
              <a:spAutoFit/>
            </a:bodyPr>
            <a:lstStyle/>
            <a:p>
              <a:pPr lvl="0" algn="ctr">
                <a:defRPr/>
              </a:pPr>
              <a:r>
                <a:rPr lang="it-IT" sz="1100" b="1" dirty="0"/>
                <a:t>OR (95% CI): </a:t>
              </a:r>
              <a:r>
                <a:rPr lang="en-US" sz="1100" b="1" dirty="0"/>
                <a:t>8.09 </a:t>
              </a:r>
              <a:br>
                <a:rPr lang="en-US" sz="1100" b="1" dirty="0"/>
              </a:br>
              <a:r>
                <a:rPr lang="en-US" sz="1100" b="1" dirty="0"/>
                <a:t>(6.26; 10.45); </a:t>
              </a:r>
              <a:r>
                <a:rPr lang="it-IT" sz="1100" b="1" dirty="0"/>
                <a:t>p&lt;0.001</a:t>
              </a:r>
              <a:endParaRPr lang="en-US" sz="1100" b="1" dirty="0"/>
            </a:p>
          </p:txBody>
        </p:sp>
        <p:sp>
          <p:nvSpPr>
            <p:cNvPr id="74" name="TextBox 73"/>
            <p:cNvSpPr txBox="1"/>
            <p:nvPr/>
          </p:nvSpPr>
          <p:spPr>
            <a:xfrm>
              <a:off x="7359291" y="3603802"/>
              <a:ext cx="599844" cy="246221"/>
            </a:xfrm>
            <a:prstGeom prst="rect">
              <a:avLst/>
            </a:prstGeom>
            <a:noFill/>
          </p:spPr>
          <p:txBody>
            <a:bodyPr wrap="none" rtlCol="0">
              <a:spAutoFit/>
            </a:bodyPr>
            <a:lstStyle/>
            <a:p>
              <a:r>
                <a:rPr lang="en-US" sz="1000" b="1" dirty="0">
                  <a:solidFill>
                    <a:schemeClr val="bg1"/>
                  </a:solidFill>
                </a:rPr>
                <a:t>N’=833</a:t>
              </a:r>
              <a:endParaRPr lang="en-GB" sz="1000" b="1" dirty="0">
                <a:solidFill>
                  <a:schemeClr val="bg1"/>
                </a:solidFill>
              </a:endParaRPr>
            </a:p>
          </p:txBody>
        </p:sp>
        <p:sp>
          <p:nvSpPr>
            <p:cNvPr id="75" name="TextBox 74"/>
            <p:cNvSpPr txBox="1"/>
            <p:nvPr/>
          </p:nvSpPr>
          <p:spPr>
            <a:xfrm>
              <a:off x="6669430" y="3614546"/>
              <a:ext cx="599844" cy="246221"/>
            </a:xfrm>
            <a:prstGeom prst="rect">
              <a:avLst/>
            </a:prstGeom>
            <a:noFill/>
          </p:spPr>
          <p:txBody>
            <a:bodyPr wrap="none" rtlCol="0">
              <a:spAutoFit/>
            </a:bodyPr>
            <a:lstStyle/>
            <a:p>
              <a:r>
                <a:rPr lang="en-US" sz="1000" b="1" dirty="0">
                  <a:solidFill>
                    <a:schemeClr val="bg1"/>
                  </a:solidFill>
                </a:rPr>
                <a:t>N’=821</a:t>
              </a:r>
              <a:endParaRPr lang="en-GB" sz="1000" b="1" dirty="0">
                <a:solidFill>
                  <a:schemeClr val="bg1"/>
                </a:solidFill>
              </a:endParaRPr>
            </a:p>
          </p:txBody>
        </p:sp>
      </p:grpSp>
      <p:sp>
        <p:nvSpPr>
          <p:cNvPr id="39" name="Rectangle 38"/>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97095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562133" y="966329"/>
            <a:ext cx="0" cy="3200400"/>
          </a:xfrm>
          <a:prstGeom prst="line">
            <a:avLst/>
          </a:prstGeom>
          <a:ln>
            <a:prstDash val="dash"/>
          </a:ln>
        </p:spPr>
        <p:style>
          <a:lnRef idx="2">
            <a:schemeClr val="accent5"/>
          </a:lnRef>
          <a:fillRef idx="0">
            <a:schemeClr val="accent5"/>
          </a:fillRef>
          <a:effectRef idx="1">
            <a:schemeClr val="accent5"/>
          </a:effectRef>
          <a:fontRef idx="minor">
            <a:schemeClr val="tx1"/>
          </a:fontRef>
        </p:style>
      </p:cxnSp>
      <p:grpSp>
        <p:nvGrpSpPr>
          <p:cNvPr id="7" name="Group 6"/>
          <p:cNvGrpSpPr/>
          <p:nvPr/>
        </p:nvGrpSpPr>
        <p:grpSpPr>
          <a:xfrm>
            <a:off x="477102" y="1200150"/>
            <a:ext cx="8154875" cy="2807959"/>
            <a:chOff x="691917" y="1389873"/>
            <a:chExt cx="8287331" cy="3284792"/>
          </a:xfrm>
        </p:grpSpPr>
        <p:sp>
          <p:nvSpPr>
            <p:cNvPr id="9" name="TextBox 8"/>
            <p:cNvSpPr txBox="1"/>
            <p:nvPr/>
          </p:nvSpPr>
          <p:spPr>
            <a:xfrm>
              <a:off x="6845649" y="1488733"/>
              <a:ext cx="2133599" cy="432050"/>
            </a:xfrm>
            <a:prstGeom prst="rect">
              <a:avLst/>
            </a:prstGeom>
            <a:noFill/>
          </p:spPr>
          <p:txBody>
            <a:bodyPr wrap="square" rtlCol="0">
              <a:spAutoFit/>
            </a:bodyPr>
            <a:lstStyle/>
            <a:p>
              <a:pPr algn="ctr"/>
              <a:r>
                <a:rPr lang="en-US" sz="900" dirty="0"/>
                <a:t>Difference in annual rate of brain volume loss*, p=0.13</a:t>
              </a:r>
            </a:p>
          </p:txBody>
        </p:sp>
        <p:sp>
          <p:nvSpPr>
            <p:cNvPr id="10" name="Rectangle 53"/>
            <p:cNvSpPr>
              <a:spLocks noChangeArrowheads="1"/>
            </p:cNvSpPr>
            <p:nvPr/>
          </p:nvSpPr>
          <p:spPr bwMode="auto">
            <a:xfrm rot="16200000">
              <a:off x="4545751" y="2778366"/>
              <a:ext cx="924289" cy="1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PBVC</a:t>
              </a:r>
            </a:p>
          </p:txBody>
        </p:sp>
        <p:sp>
          <p:nvSpPr>
            <p:cNvPr id="11" name="TextBox 10"/>
            <p:cNvSpPr txBox="1"/>
            <p:nvPr/>
          </p:nvSpPr>
          <p:spPr>
            <a:xfrm>
              <a:off x="2700927" y="1488733"/>
              <a:ext cx="2164057" cy="472516"/>
            </a:xfrm>
            <a:prstGeom prst="rect">
              <a:avLst/>
            </a:prstGeom>
            <a:noFill/>
          </p:spPr>
          <p:txBody>
            <a:bodyPr wrap="square" rtlCol="0">
              <a:noAutofit/>
            </a:bodyPr>
            <a:lstStyle/>
            <a:p>
              <a:pPr algn="ctr"/>
              <a:r>
                <a:rPr lang="en-US" sz="900" dirty="0"/>
                <a:t>Difference in annual rate of brain volume loss*, p=0.12</a:t>
              </a:r>
            </a:p>
          </p:txBody>
        </p:sp>
        <p:sp>
          <p:nvSpPr>
            <p:cNvPr id="12" name="Left Brace 11"/>
            <p:cNvSpPr/>
            <p:nvPr/>
          </p:nvSpPr>
          <p:spPr>
            <a:xfrm rot="16200000" flipH="1">
              <a:off x="3648353" y="1398844"/>
              <a:ext cx="271845" cy="1479043"/>
            </a:xfrm>
            <a:prstGeom prst="leftBrace">
              <a:avLst>
                <a:gd name="adj1" fmla="val 68449"/>
                <a:gd name="adj2" fmla="val 50000"/>
              </a:avLst>
            </a:prstGeom>
            <a:noFill/>
            <a:ln w="19050">
              <a:solidFill>
                <a:srgbClr val="0460A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Freeform 5"/>
            <p:cNvSpPr>
              <a:spLocks/>
            </p:cNvSpPr>
            <p:nvPr/>
          </p:nvSpPr>
          <p:spPr bwMode="auto">
            <a:xfrm>
              <a:off x="1217151" y="1389873"/>
              <a:ext cx="3595117" cy="2833901"/>
            </a:xfrm>
            <a:custGeom>
              <a:avLst/>
              <a:gdLst>
                <a:gd name="T0" fmla="*/ 0 w 2214"/>
                <a:gd name="T1" fmla="*/ 0 h 1426"/>
                <a:gd name="T2" fmla="*/ 0 w 2214"/>
                <a:gd name="T3" fmla="*/ 1426 h 1426"/>
                <a:gd name="T4" fmla="*/ 2214 w 2214"/>
                <a:gd name="T5" fmla="*/ 1426 h 1426"/>
              </a:gdLst>
              <a:ahLst/>
              <a:cxnLst>
                <a:cxn ang="0">
                  <a:pos x="T0" y="T1"/>
                </a:cxn>
                <a:cxn ang="0">
                  <a:pos x="T2" y="T3"/>
                </a:cxn>
                <a:cxn ang="0">
                  <a:pos x="T4" y="T5"/>
                </a:cxn>
              </a:cxnLst>
              <a:rect l="0" t="0" r="r" b="b"/>
              <a:pathLst>
                <a:path w="2214" h="1426">
                  <a:moveTo>
                    <a:pt x="0" y="0"/>
                  </a:moveTo>
                  <a:lnTo>
                    <a:pt x="0" y="1426"/>
                  </a:lnTo>
                  <a:lnTo>
                    <a:pt x="2214" y="1426"/>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Line 6"/>
            <p:cNvSpPr>
              <a:spLocks noChangeShapeType="1"/>
            </p:cNvSpPr>
            <p:nvPr/>
          </p:nvSpPr>
          <p:spPr bwMode="auto">
            <a:xfrm>
              <a:off x="4438452" y="4223775"/>
              <a:ext cx="0" cy="5365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Line 7"/>
            <p:cNvSpPr>
              <a:spLocks noChangeShapeType="1"/>
            </p:cNvSpPr>
            <p:nvPr/>
          </p:nvSpPr>
          <p:spPr bwMode="auto">
            <a:xfrm>
              <a:off x="3006250" y="4223775"/>
              <a:ext cx="0" cy="5365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Line 8"/>
            <p:cNvSpPr>
              <a:spLocks noChangeShapeType="1"/>
            </p:cNvSpPr>
            <p:nvPr/>
          </p:nvSpPr>
          <p:spPr bwMode="auto">
            <a:xfrm>
              <a:off x="1570802" y="4223775"/>
              <a:ext cx="0" cy="5365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Line 9"/>
            <p:cNvSpPr>
              <a:spLocks noChangeShapeType="1"/>
            </p:cNvSpPr>
            <p:nvPr/>
          </p:nvSpPr>
          <p:spPr bwMode="auto">
            <a:xfrm flipH="1">
              <a:off x="1163226" y="4078702"/>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Line 10"/>
            <p:cNvSpPr>
              <a:spLocks noChangeShapeType="1"/>
            </p:cNvSpPr>
            <p:nvPr/>
          </p:nvSpPr>
          <p:spPr bwMode="auto">
            <a:xfrm flipH="1">
              <a:off x="1163226" y="3657393"/>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Line 11"/>
            <p:cNvSpPr>
              <a:spLocks noChangeShapeType="1"/>
            </p:cNvSpPr>
            <p:nvPr/>
          </p:nvSpPr>
          <p:spPr bwMode="auto">
            <a:xfrm flipH="1">
              <a:off x="1163226" y="3226145"/>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Line 12"/>
            <p:cNvSpPr>
              <a:spLocks noChangeShapeType="1"/>
            </p:cNvSpPr>
            <p:nvPr/>
          </p:nvSpPr>
          <p:spPr bwMode="auto">
            <a:xfrm flipH="1">
              <a:off x="1163226" y="2798875"/>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Line 13"/>
            <p:cNvSpPr>
              <a:spLocks noChangeShapeType="1"/>
            </p:cNvSpPr>
            <p:nvPr/>
          </p:nvSpPr>
          <p:spPr bwMode="auto">
            <a:xfrm flipH="1">
              <a:off x="1163226" y="2375578"/>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Line 14"/>
            <p:cNvSpPr>
              <a:spLocks noChangeShapeType="1"/>
            </p:cNvSpPr>
            <p:nvPr/>
          </p:nvSpPr>
          <p:spPr bwMode="auto">
            <a:xfrm flipH="1">
              <a:off x="1163226" y="1948307"/>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Line 15"/>
            <p:cNvSpPr>
              <a:spLocks noChangeShapeType="1"/>
            </p:cNvSpPr>
            <p:nvPr/>
          </p:nvSpPr>
          <p:spPr bwMode="auto">
            <a:xfrm flipH="1">
              <a:off x="1163226" y="1521035"/>
              <a:ext cx="4546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Rectangle 16"/>
            <p:cNvSpPr>
              <a:spLocks noChangeArrowheads="1"/>
            </p:cNvSpPr>
            <p:nvPr/>
          </p:nvSpPr>
          <p:spPr bwMode="auto">
            <a:xfrm>
              <a:off x="948767" y="1437236"/>
              <a:ext cx="179194"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25" name="Rectangle 17"/>
            <p:cNvSpPr>
              <a:spLocks noChangeArrowheads="1"/>
            </p:cNvSpPr>
            <p:nvPr/>
          </p:nvSpPr>
          <p:spPr bwMode="auto">
            <a:xfrm rot="16200000">
              <a:off x="820567" y="2722929"/>
              <a:ext cx="70" cy="1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Rectangle 18"/>
            <p:cNvSpPr>
              <a:spLocks noChangeArrowheads="1"/>
            </p:cNvSpPr>
            <p:nvPr/>
          </p:nvSpPr>
          <p:spPr bwMode="auto">
            <a:xfrm>
              <a:off x="948768" y="1875740"/>
              <a:ext cx="179194"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a:t>
              </a:r>
            </a:p>
          </p:txBody>
        </p:sp>
        <p:sp>
          <p:nvSpPr>
            <p:cNvPr id="27" name="Rectangle 19"/>
            <p:cNvSpPr>
              <a:spLocks noChangeArrowheads="1"/>
            </p:cNvSpPr>
            <p:nvPr/>
          </p:nvSpPr>
          <p:spPr bwMode="auto">
            <a:xfrm>
              <a:off x="879583" y="2283829"/>
              <a:ext cx="256641"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28" name="Rectangle 20"/>
            <p:cNvSpPr>
              <a:spLocks noChangeArrowheads="1"/>
            </p:cNvSpPr>
            <p:nvPr/>
          </p:nvSpPr>
          <p:spPr bwMode="auto">
            <a:xfrm>
              <a:off x="913045" y="2723023"/>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sp>
          <p:nvSpPr>
            <p:cNvPr id="29" name="Rectangle 21"/>
            <p:cNvSpPr>
              <a:spLocks noChangeArrowheads="1"/>
            </p:cNvSpPr>
            <p:nvPr/>
          </p:nvSpPr>
          <p:spPr bwMode="auto">
            <a:xfrm>
              <a:off x="913045" y="3130421"/>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30" name="Rectangle 22"/>
            <p:cNvSpPr>
              <a:spLocks noChangeArrowheads="1"/>
            </p:cNvSpPr>
            <p:nvPr/>
          </p:nvSpPr>
          <p:spPr bwMode="auto">
            <a:xfrm>
              <a:off x="911420" y="3567630"/>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a:t>
              </a:r>
            </a:p>
          </p:txBody>
        </p:sp>
        <p:sp>
          <p:nvSpPr>
            <p:cNvPr id="31" name="Rectangle 23"/>
            <p:cNvSpPr>
              <a:spLocks noChangeArrowheads="1"/>
            </p:cNvSpPr>
            <p:nvPr/>
          </p:nvSpPr>
          <p:spPr bwMode="auto">
            <a:xfrm>
              <a:off x="913045" y="3979308"/>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33" name="Rectangle 24"/>
            <p:cNvSpPr>
              <a:spLocks noChangeArrowheads="1"/>
            </p:cNvSpPr>
            <p:nvPr/>
          </p:nvSpPr>
          <p:spPr bwMode="auto">
            <a:xfrm>
              <a:off x="1362955" y="4297307"/>
              <a:ext cx="548641"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Baseline</a:t>
              </a:r>
            </a:p>
          </p:txBody>
        </p:sp>
        <p:sp>
          <p:nvSpPr>
            <p:cNvPr id="34" name="Rectangle 25"/>
            <p:cNvSpPr>
              <a:spLocks noChangeArrowheads="1"/>
            </p:cNvSpPr>
            <p:nvPr/>
          </p:nvSpPr>
          <p:spPr bwMode="auto">
            <a:xfrm>
              <a:off x="2946171" y="4297307"/>
              <a:ext cx="143355"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35" name="Rectangle 28"/>
            <p:cNvSpPr>
              <a:spLocks noChangeArrowheads="1"/>
            </p:cNvSpPr>
            <p:nvPr/>
          </p:nvSpPr>
          <p:spPr bwMode="auto">
            <a:xfrm>
              <a:off x="4378373" y="4297307"/>
              <a:ext cx="143355"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36" name="Rectangle 165"/>
            <p:cNvSpPr>
              <a:spLocks noChangeArrowheads="1"/>
            </p:cNvSpPr>
            <p:nvPr/>
          </p:nvSpPr>
          <p:spPr bwMode="auto">
            <a:xfrm>
              <a:off x="1538283" y="1518694"/>
              <a:ext cx="790281" cy="19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a:t>
              </a: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 name="Rectangle 166"/>
            <p:cNvSpPr>
              <a:spLocks noChangeArrowheads="1"/>
            </p:cNvSpPr>
            <p:nvPr/>
          </p:nvSpPr>
          <p:spPr bwMode="auto">
            <a:xfrm>
              <a:off x="1538283" y="1676208"/>
              <a:ext cx="846386" cy="19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Teriflunomide</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8" name="Line 168"/>
            <p:cNvSpPr>
              <a:spLocks noChangeShapeType="1"/>
            </p:cNvSpPr>
            <p:nvPr/>
          </p:nvSpPr>
          <p:spPr bwMode="auto">
            <a:xfrm>
              <a:off x="1295395" y="1615016"/>
              <a:ext cx="182563"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Left Brace 38"/>
            <p:cNvSpPr/>
            <p:nvPr/>
          </p:nvSpPr>
          <p:spPr>
            <a:xfrm rot="16200000" flipH="1">
              <a:off x="7772748" y="1404686"/>
              <a:ext cx="264799" cy="1460313"/>
            </a:xfrm>
            <a:prstGeom prst="leftBrace">
              <a:avLst>
                <a:gd name="adj1" fmla="val 59318"/>
                <a:gd name="adj2" fmla="val 50000"/>
              </a:avLst>
            </a:prstGeom>
            <a:ln w="19050">
              <a:solidFill>
                <a:srgbClr val="0460A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Freeform 41"/>
            <p:cNvSpPr>
              <a:spLocks/>
            </p:cNvSpPr>
            <p:nvPr/>
          </p:nvSpPr>
          <p:spPr bwMode="auto">
            <a:xfrm>
              <a:off x="5397500" y="1448401"/>
              <a:ext cx="3514725" cy="2799266"/>
            </a:xfrm>
            <a:custGeom>
              <a:avLst/>
              <a:gdLst>
                <a:gd name="T0" fmla="*/ 0 w 2214"/>
                <a:gd name="T1" fmla="*/ 0 h 1428"/>
                <a:gd name="T2" fmla="*/ 0 w 2214"/>
                <a:gd name="T3" fmla="*/ 1428 h 1428"/>
                <a:gd name="T4" fmla="*/ 2214 w 2214"/>
                <a:gd name="T5" fmla="*/ 1428 h 1428"/>
              </a:gdLst>
              <a:ahLst/>
              <a:cxnLst>
                <a:cxn ang="0">
                  <a:pos x="T0" y="T1"/>
                </a:cxn>
                <a:cxn ang="0">
                  <a:pos x="T2" y="T3"/>
                </a:cxn>
                <a:cxn ang="0">
                  <a:pos x="T4" y="T5"/>
                </a:cxn>
              </a:cxnLst>
              <a:rect l="0" t="0" r="r" b="b"/>
              <a:pathLst>
                <a:path w="2214" h="1428">
                  <a:moveTo>
                    <a:pt x="0" y="0"/>
                  </a:moveTo>
                  <a:lnTo>
                    <a:pt x="0" y="1428"/>
                  </a:lnTo>
                  <a:lnTo>
                    <a:pt x="2214" y="1428"/>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Line 42"/>
            <p:cNvSpPr>
              <a:spLocks noChangeShapeType="1"/>
            </p:cNvSpPr>
            <p:nvPr/>
          </p:nvSpPr>
          <p:spPr bwMode="auto">
            <a:xfrm>
              <a:off x="8555038" y="4247668"/>
              <a:ext cx="0" cy="5292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Line 43"/>
            <p:cNvSpPr>
              <a:spLocks noChangeShapeType="1"/>
            </p:cNvSpPr>
            <p:nvPr/>
          </p:nvSpPr>
          <p:spPr bwMode="auto">
            <a:xfrm>
              <a:off x="7154863" y="4247668"/>
              <a:ext cx="0" cy="5292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Line 44"/>
            <p:cNvSpPr>
              <a:spLocks noChangeShapeType="1"/>
            </p:cNvSpPr>
            <p:nvPr/>
          </p:nvSpPr>
          <p:spPr bwMode="auto">
            <a:xfrm>
              <a:off x="5751513" y="4247668"/>
              <a:ext cx="0" cy="5292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Line 45"/>
            <p:cNvSpPr>
              <a:spLocks noChangeShapeType="1"/>
            </p:cNvSpPr>
            <p:nvPr/>
          </p:nvSpPr>
          <p:spPr bwMode="auto">
            <a:xfrm flipH="1">
              <a:off x="5351463" y="4104568"/>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Line 46"/>
            <p:cNvSpPr>
              <a:spLocks noChangeShapeType="1"/>
            </p:cNvSpPr>
            <p:nvPr/>
          </p:nvSpPr>
          <p:spPr bwMode="auto">
            <a:xfrm flipH="1">
              <a:off x="5351463" y="3688991"/>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Line 47"/>
            <p:cNvSpPr>
              <a:spLocks noChangeShapeType="1"/>
            </p:cNvSpPr>
            <p:nvPr/>
          </p:nvSpPr>
          <p:spPr bwMode="auto">
            <a:xfrm flipH="1">
              <a:off x="5351463" y="3263612"/>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Line 48"/>
            <p:cNvSpPr>
              <a:spLocks noChangeShapeType="1"/>
            </p:cNvSpPr>
            <p:nvPr/>
          </p:nvSpPr>
          <p:spPr bwMode="auto">
            <a:xfrm flipH="1">
              <a:off x="5351463" y="2842154"/>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Line 49"/>
            <p:cNvSpPr>
              <a:spLocks noChangeShapeType="1"/>
            </p:cNvSpPr>
            <p:nvPr/>
          </p:nvSpPr>
          <p:spPr bwMode="auto">
            <a:xfrm flipH="1">
              <a:off x="5351463" y="2424616"/>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Line 50"/>
            <p:cNvSpPr>
              <a:spLocks noChangeShapeType="1"/>
            </p:cNvSpPr>
            <p:nvPr/>
          </p:nvSpPr>
          <p:spPr bwMode="auto">
            <a:xfrm flipH="1">
              <a:off x="5351463" y="2003159"/>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0" name="Line 51"/>
            <p:cNvSpPr>
              <a:spLocks noChangeShapeType="1"/>
            </p:cNvSpPr>
            <p:nvPr/>
          </p:nvSpPr>
          <p:spPr bwMode="auto">
            <a:xfrm flipH="1">
              <a:off x="5351463" y="1581700"/>
              <a:ext cx="460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Rectangle 52"/>
            <p:cNvSpPr>
              <a:spLocks noChangeArrowheads="1"/>
            </p:cNvSpPr>
            <p:nvPr/>
          </p:nvSpPr>
          <p:spPr bwMode="auto">
            <a:xfrm>
              <a:off x="5150907" y="1488260"/>
              <a:ext cx="179194"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52" name="Rectangle 54"/>
            <p:cNvSpPr>
              <a:spLocks noChangeArrowheads="1"/>
            </p:cNvSpPr>
            <p:nvPr/>
          </p:nvSpPr>
          <p:spPr bwMode="auto">
            <a:xfrm>
              <a:off x="5150907" y="1924527"/>
              <a:ext cx="179194"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a:t>
              </a:r>
            </a:p>
          </p:txBody>
        </p:sp>
        <p:sp>
          <p:nvSpPr>
            <p:cNvPr id="53" name="Rectangle 55"/>
            <p:cNvSpPr>
              <a:spLocks noChangeArrowheads="1"/>
            </p:cNvSpPr>
            <p:nvPr/>
          </p:nvSpPr>
          <p:spPr bwMode="auto">
            <a:xfrm>
              <a:off x="5115982" y="2327256"/>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54" name="Rectangle 56"/>
            <p:cNvSpPr>
              <a:spLocks noChangeArrowheads="1"/>
            </p:cNvSpPr>
            <p:nvPr/>
          </p:nvSpPr>
          <p:spPr bwMode="auto">
            <a:xfrm>
              <a:off x="5115982" y="2748713"/>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sp>
          <p:nvSpPr>
            <p:cNvPr id="55" name="Rectangle 57"/>
            <p:cNvSpPr>
              <a:spLocks noChangeArrowheads="1"/>
            </p:cNvSpPr>
            <p:nvPr/>
          </p:nvSpPr>
          <p:spPr bwMode="auto">
            <a:xfrm>
              <a:off x="5115982" y="3174093"/>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56" name="Rectangle 58"/>
            <p:cNvSpPr>
              <a:spLocks noChangeArrowheads="1"/>
            </p:cNvSpPr>
            <p:nvPr/>
          </p:nvSpPr>
          <p:spPr bwMode="auto">
            <a:xfrm>
              <a:off x="5115982" y="3603391"/>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a:t>
              </a:r>
            </a:p>
          </p:txBody>
        </p:sp>
        <p:sp>
          <p:nvSpPr>
            <p:cNvPr id="57" name="Rectangle 59"/>
            <p:cNvSpPr>
              <a:spLocks noChangeArrowheads="1"/>
            </p:cNvSpPr>
            <p:nvPr/>
          </p:nvSpPr>
          <p:spPr bwMode="auto">
            <a:xfrm>
              <a:off x="5115982" y="4015048"/>
              <a:ext cx="255760"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8" name="Rectangle 60"/>
            <p:cNvSpPr>
              <a:spLocks noChangeArrowheads="1"/>
            </p:cNvSpPr>
            <p:nvPr/>
          </p:nvSpPr>
          <p:spPr bwMode="auto">
            <a:xfrm>
              <a:off x="5548313" y="4320198"/>
              <a:ext cx="496857"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Baseline</a:t>
              </a:r>
            </a:p>
          </p:txBody>
        </p:sp>
        <p:sp>
          <p:nvSpPr>
            <p:cNvPr id="59" name="Rectangle 61"/>
            <p:cNvSpPr>
              <a:spLocks noChangeArrowheads="1"/>
            </p:cNvSpPr>
            <p:nvPr/>
          </p:nvSpPr>
          <p:spPr bwMode="auto">
            <a:xfrm>
              <a:off x="7096125" y="4320198"/>
              <a:ext cx="143355"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60" name="Rectangle 64"/>
            <p:cNvSpPr>
              <a:spLocks noChangeArrowheads="1"/>
            </p:cNvSpPr>
            <p:nvPr/>
          </p:nvSpPr>
          <p:spPr bwMode="auto">
            <a:xfrm>
              <a:off x="8496300" y="4320198"/>
              <a:ext cx="143355" cy="1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61" name="Rectangle 165"/>
            <p:cNvSpPr>
              <a:spLocks noChangeArrowheads="1"/>
            </p:cNvSpPr>
            <p:nvPr/>
          </p:nvSpPr>
          <p:spPr bwMode="auto">
            <a:xfrm>
              <a:off x="5712868" y="1520005"/>
              <a:ext cx="790281" cy="1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a:t>
              </a: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2" name="Rectangle 166"/>
            <p:cNvSpPr>
              <a:spLocks noChangeArrowheads="1"/>
            </p:cNvSpPr>
            <p:nvPr/>
          </p:nvSpPr>
          <p:spPr bwMode="auto">
            <a:xfrm>
              <a:off x="5712868" y="1677519"/>
              <a:ext cx="846386" cy="1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Teriflunomide</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3" name="Line 168"/>
            <p:cNvSpPr>
              <a:spLocks noChangeShapeType="1"/>
            </p:cNvSpPr>
            <p:nvPr/>
          </p:nvSpPr>
          <p:spPr bwMode="auto">
            <a:xfrm>
              <a:off x="5469980" y="1591010"/>
              <a:ext cx="182563"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4" name="Line 168"/>
            <p:cNvSpPr>
              <a:spLocks noChangeShapeType="1"/>
            </p:cNvSpPr>
            <p:nvPr/>
          </p:nvSpPr>
          <p:spPr bwMode="auto">
            <a:xfrm>
              <a:off x="5469980" y="1766180"/>
              <a:ext cx="182563" cy="0"/>
            </a:xfrm>
            <a:prstGeom prst="line">
              <a:avLst/>
            </a:prstGeom>
            <a:solidFill>
              <a:srgbClr val="D03B32"/>
            </a:solidFill>
            <a:ln w="12700">
              <a:solidFill>
                <a:srgbClr val="D03B32"/>
              </a:solid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5" name="Rectangle 20"/>
            <p:cNvSpPr>
              <a:spLocks noChangeArrowheads="1"/>
            </p:cNvSpPr>
            <p:nvPr/>
          </p:nvSpPr>
          <p:spPr bwMode="auto">
            <a:xfrm rot="16200000">
              <a:off x="300412" y="2778366"/>
              <a:ext cx="970675" cy="1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PBVC </a:t>
              </a:r>
            </a:p>
          </p:txBody>
        </p:sp>
        <p:sp>
          <p:nvSpPr>
            <p:cNvPr id="66" name="Rectangle 33"/>
            <p:cNvSpPr>
              <a:spLocks noChangeArrowheads="1"/>
            </p:cNvSpPr>
            <p:nvPr/>
          </p:nvSpPr>
          <p:spPr bwMode="auto">
            <a:xfrm>
              <a:off x="2475114" y="4476750"/>
              <a:ext cx="1075623" cy="1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(months)</a:t>
              </a:r>
            </a:p>
          </p:txBody>
        </p:sp>
        <p:sp>
          <p:nvSpPr>
            <p:cNvPr id="67" name="Rectangle 100"/>
            <p:cNvSpPr>
              <a:spLocks noChangeArrowheads="1"/>
            </p:cNvSpPr>
            <p:nvPr/>
          </p:nvSpPr>
          <p:spPr bwMode="auto">
            <a:xfrm>
              <a:off x="6632453" y="4476750"/>
              <a:ext cx="1075623" cy="1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(months)</a:t>
              </a:r>
            </a:p>
          </p:txBody>
        </p:sp>
        <p:sp>
          <p:nvSpPr>
            <p:cNvPr id="68" name="Rectangle 98"/>
            <p:cNvSpPr>
              <a:spLocks noChangeArrowheads="1"/>
            </p:cNvSpPr>
            <p:nvPr/>
          </p:nvSpPr>
          <p:spPr bwMode="auto">
            <a:xfrm>
              <a:off x="5536156" y="1736962"/>
              <a:ext cx="58737" cy="58436"/>
            </a:xfrm>
            <a:prstGeom prst="rect">
              <a:avLst/>
            </a:prstGeom>
            <a:solidFill>
              <a:srgbClr val="D03B32"/>
            </a:solidFill>
            <a:ln>
              <a:solidFill>
                <a:srgbClr val="D03B32"/>
              </a:solidFill>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9" name="Rectangle 97"/>
            <p:cNvSpPr>
              <a:spLocks noChangeArrowheads="1"/>
            </p:cNvSpPr>
            <p:nvPr/>
          </p:nvSpPr>
          <p:spPr bwMode="auto">
            <a:xfrm>
              <a:off x="1356826" y="1745098"/>
              <a:ext cx="54864" cy="54864"/>
            </a:xfrm>
            <a:prstGeom prst="rect">
              <a:avLst/>
            </a:prstGeom>
            <a:solidFill>
              <a:srgbClr val="D03B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0" name="Freeform 35"/>
            <p:cNvSpPr>
              <a:spLocks/>
            </p:cNvSpPr>
            <p:nvPr/>
          </p:nvSpPr>
          <p:spPr bwMode="auto">
            <a:xfrm>
              <a:off x="5528317" y="1563054"/>
              <a:ext cx="66576" cy="65824"/>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1" name="Freeform 35"/>
            <p:cNvSpPr>
              <a:spLocks/>
            </p:cNvSpPr>
            <p:nvPr/>
          </p:nvSpPr>
          <p:spPr bwMode="auto">
            <a:xfrm>
              <a:off x="1350970" y="1582104"/>
              <a:ext cx="66576" cy="65824"/>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2" name="Line 168"/>
            <p:cNvSpPr>
              <a:spLocks noChangeShapeType="1"/>
            </p:cNvSpPr>
            <p:nvPr/>
          </p:nvSpPr>
          <p:spPr bwMode="auto">
            <a:xfrm>
              <a:off x="1295945" y="1773610"/>
              <a:ext cx="182563" cy="0"/>
            </a:xfrm>
            <a:prstGeom prst="line">
              <a:avLst/>
            </a:prstGeom>
            <a:noFill/>
            <a:ln w="12700">
              <a:solidFill>
                <a:srgbClr val="D03B32"/>
              </a:solid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73" name="Group 72"/>
            <p:cNvGrpSpPr/>
            <p:nvPr/>
          </p:nvGrpSpPr>
          <p:grpSpPr>
            <a:xfrm>
              <a:off x="1582113" y="1925960"/>
              <a:ext cx="2928444" cy="1430015"/>
              <a:chOff x="1364156" y="-1724418"/>
              <a:chExt cx="2928444" cy="1190755"/>
            </a:xfrm>
          </p:grpSpPr>
          <p:sp>
            <p:nvSpPr>
              <p:cNvPr id="108" name="Freeform 52"/>
              <p:cNvSpPr>
                <a:spLocks/>
              </p:cNvSpPr>
              <p:nvPr/>
            </p:nvSpPr>
            <p:spPr bwMode="auto">
              <a:xfrm>
                <a:off x="1394200" y="-1696239"/>
                <a:ext cx="2868357" cy="1030288"/>
              </a:xfrm>
              <a:custGeom>
                <a:avLst/>
                <a:gdLst>
                  <a:gd name="T0" fmla="*/ 0 w 1814"/>
                  <a:gd name="T1" fmla="*/ 0 h 649"/>
                  <a:gd name="T2" fmla="*/ 906 w 1814"/>
                  <a:gd name="T3" fmla="*/ 262 h 649"/>
                  <a:gd name="T4" fmla="*/ 1814 w 1814"/>
                  <a:gd name="T5" fmla="*/ 649 h 649"/>
                </a:gdLst>
                <a:ahLst/>
                <a:cxnLst>
                  <a:cxn ang="0">
                    <a:pos x="T0" y="T1"/>
                  </a:cxn>
                  <a:cxn ang="0">
                    <a:pos x="T2" y="T3"/>
                  </a:cxn>
                  <a:cxn ang="0">
                    <a:pos x="T4" y="T5"/>
                  </a:cxn>
                </a:cxnLst>
                <a:rect l="0" t="0" r="r" b="b"/>
                <a:pathLst>
                  <a:path w="1814" h="649">
                    <a:moveTo>
                      <a:pt x="0" y="0"/>
                    </a:moveTo>
                    <a:lnTo>
                      <a:pt x="906" y="262"/>
                    </a:lnTo>
                    <a:lnTo>
                      <a:pt x="1814" y="649"/>
                    </a:lnTo>
                  </a:path>
                </a:pathLst>
              </a:custGeom>
              <a:noFill/>
              <a:ln w="12700" cap="flat">
                <a:solidFill>
                  <a:srgbClr val="D03B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9" name="Line 54"/>
              <p:cNvSpPr>
                <a:spLocks noChangeShapeType="1"/>
              </p:cNvSpPr>
              <p:nvPr/>
            </p:nvSpPr>
            <p:spPr bwMode="auto">
              <a:xfrm>
                <a:off x="4259395" y="-788189"/>
                <a:ext cx="0" cy="246063"/>
              </a:xfrm>
              <a:prstGeom prst="line">
                <a:avLst/>
              </a:prstGeom>
              <a:noFill/>
              <a:ln w="12700" cap="flat">
                <a:solidFill>
                  <a:srgbClr val="D03B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0" name="Rectangle 55"/>
              <p:cNvSpPr>
                <a:spLocks noChangeArrowheads="1"/>
              </p:cNvSpPr>
              <p:nvPr/>
            </p:nvSpPr>
            <p:spPr bwMode="auto">
              <a:xfrm>
                <a:off x="4226188" y="-791364"/>
                <a:ext cx="66412" cy="952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1" name="Rectangle 56"/>
              <p:cNvSpPr>
                <a:spLocks noChangeArrowheads="1"/>
              </p:cNvSpPr>
              <p:nvPr/>
            </p:nvSpPr>
            <p:spPr bwMode="auto">
              <a:xfrm>
                <a:off x="4226188" y="-543188"/>
                <a:ext cx="66412" cy="952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Rectangle 57"/>
              <p:cNvSpPr>
                <a:spLocks noChangeArrowheads="1"/>
              </p:cNvSpPr>
              <p:nvPr/>
            </p:nvSpPr>
            <p:spPr bwMode="auto">
              <a:xfrm>
                <a:off x="4233320" y="-686337"/>
                <a:ext cx="54864" cy="4568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Line 58"/>
              <p:cNvSpPr>
                <a:spLocks noChangeShapeType="1"/>
              </p:cNvSpPr>
              <p:nvPr/>
            </p:nvSpPr>
            <p:spPr bwMode="auto">
              <a:xfrm>
                <a:off x="2826797" y="-1372389"/>
                <a:ext cx="0" cy="196850"/>
              </a:xfrm>
              <a:prstGeom prst="line">
                <a:avLst/>
              </a:prstGeom>
              <a:noFill/>
              <a:ln w="12700" cap="flat">
                <a:solidFill>
                  <a:srgbClr val="D03B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4" name="Rectangle 59"/>
              <p:cNvSpPr>
                <a:spLocks noChangeArrowheads="1"/>
              </p:cNvSpPr>
              <p:nvPr/>
            </p:nvSpPr>
            <p:spPr bwMode="auto">
              <a:xfrm>
                <a:off x="2796753" y="-1378739"/>
                <a:ext cx="63249" cy="952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5" name="Rectangle 61"/>
              <p:cNvSpPr>
                <a:spLocks noChangeArrowheads="1"/>
              </p:cNvSpPr>
              <p:nvPr/>
            </p:nvSpPr>
            <p:spPr bwMode="auto">
              <a:xfrm>
                <a:off x="2797547" y="-1303336"/>
                <a:ext cx="54864" cy="4568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6" name="Rectangle 62"/>
              <p:cNvSpPr>
                <a:spLocks noChangeArrowheads="1"/>
              </p:cNvSpPr>
              <p:nvPr/>
            </p:nvSpPr>
            <p:spPr bwMode="auto">
              <a:xfrm>
                <a:off x="1364156" y="-1724418"/>
                <a:ext cx="54864" cy="4568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7" name="Rectangle 60"/>
              <p:cNvSpPr>
                <a:spLocks noChangeArrowheads="1"/>
              </p:cNvSpPr>
              <p:nvPr/>
            </p:nvSpPr>
            <p:spPr bwMode="auto">
              <a:xfrm>
                <a:off x="2796753" y="-1183476"/>
                <a:ext cx="63249" cy="11113"/>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74" name="Freeform 49"/>
            <p:cNvSpPr>
              <a:spLocks/>
            </p:cNvSpPr>
            <p:nvPr/>
          </p:nvSpPr>
          <p:spPr bwMode="auto">
            <a:xfrm>
              <a:off x="1506214" y="1923579"/>
              <a:ext cx="54864" cy="54864"/>
            </a:xfrm>
            <a:custGeom>
              <a:avLst/>
              <a:gdLst>
                <a:gd name="T0" fmla="*/ 8 w 20"/>
                <a:gd name="T1" fmla="*/ 1 h 19"/>
                <a:gd name="T2" fmla="*/ 18 w 20"/>
                <a:gd name="T3" fmla="*/ 8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3"/>
                    <a:pt x="18" y="8"/>
                  </a:cubicBezTo>
                  <a:cubicBezTo>
                    <a:pt x="20" y="12"/>
                    <a:pt x="17" y="17"/>
                    <a:pt x="12" y="18"/>
                  </a:cubicBezTo>
                  <a:cubicBezTo>
                    <a:pt x="8" y="19"/>
                    <a:pt x="3" y="17"/>
                    <a:pt x="2" y="12"/>
                  </a:cubicBezTo>
                  <a:cubicBezTo>
                    <a:pt x="0" y="8"/>
                    <a:pt x="3" y="3"/>
                    <a:pt x="8" y="1"/>
                  </a:cubicBez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5" name="Freeform 50"/>
            <p:cNvSpPr>
              <a:spLocks/>
            </p:cNvSpPr>
            <p:nvPr/>
          </p:nvSpPr>
          <p:spPr bwMode="auto">
            <a:xfrm>
              <a:off x="2947542" y="2802838"/>
              <a:ext cx="54864" cy="54864"/>
            </a:xfrm>
            <a:custGeom>
              <a:avLst/>
              <a:gdLst>
                <a:gd name="T0" fmla="*/ 15 w 20"/>
                <a:gd name="T1" fmla="*/ 3 h 20"/>
                <a:gd name="T2" fmla="*/ 17 w 20"/>
                <a:gd name="T3" fmla="*/ 15 h 20"/>
                <a:gd name="T4" fmla="*/ 5 w 20"/>
                <a:gd name="T5" fmla="*/ 17 h 20"/>
                <a:gd name="T6" fmla="*/ 3 w 20"/>
                <a:gd name="T7" fmla="*/ 5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1"/>
                    <a:pt x="17" y="15"/>
                  </a:cubicBezTo>
                  <a:cubicBezTo>
                    <a:pt x="15" y="19"/>
                    <a:pt x="9" y="20"/>
                    <a:pt x="5" y="17"/>
                  </a:cubicBezTo>
                  <a:cubicBezTo>
                    <a:pt x="1" y="15"/>
                    <a:pt x="0" y="9"/>
                    <a:pt x="3" y="5"/>
                  </a:cubicBezTo>
                  <a:cubicBezTo>
                    <a:pt x="5" y="1"/>
                    <a:pt x="11" y="0"/>
                    <a:pt x="15" y="3"/>
                  </a:cubicBez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6" name="Freeform 51"/>
            <p:cNvSpPr>
              <a:spLocks/>
            </p:cNvSpPr>
            <p:nvPr/>
          </p:nvSpPr>
          <p:spPr bwMode="auto">
            <a:xfrm>
              <a:off x="4377766" y="3394268"/>
              <a:ext cx="54864" cy="54864"/>
            </a:xfrm>
            <a:custGeom>
              <a:avLst/>
              <a:gdLst>
                <a:gd name="T0" fmla="*/ 15 w 20"/>
                <a:gd name="T1" fmla="*/ 3 h 20"/>
                <a:gd name="T2" fmla="*/ 17 w 20"/>
                <a:gd name="T3" fmla="*/ 15 h 20"/>
                <a:gd name="T4" fmla="*/ 5 w 20"/>
                <a:gd name="T5" fmla="*/ 17 h 20"/>
                <a:gd name="T6" fmla="*/ 3 w 20"/>
                <a:gd name="T7" fmla="*/ 6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1"/>
                    <a:pt x="17" y="15"/>
                  </a:cubicBezTo>
                  <a:cubicBezTo>
                    <a:pt x="15" y="19"/>
                    <a:pt x="9" y="20"/>
                    <a:pt x="5" y="17"/>
                  </a:cubicBezTo>
                  <a:cubicBezTo>
                    <a:pt x="1" y="15"/>
                    <a:pt x="0" y="10"/>
                    <a:pt x="3" y="6"/>
                  </a:cubicBezTo>
                  <a:cubicBezTo>
                    <a:pt x="5" y="1"/>
                    <a:pt x="11" y="0"/>
                    <a:pt x="15" y="3"/>
                  </a:cubicBez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7" name="Freeform 53"/>
            <p:cNvSpPr>
              <a:spLocks/>
            </p:cNvSpPr>
            <p:nvPr/>
          </p:nvSpPr>
          <p:spPr bwMode="auto">
            <a:xfrm>
              <a:off x="1539420" y="1951203"/>
              <a:ext cx="2865194" cy="1465134"/>
            </a:xfrm>
            <a:custGeom>
              <a:avLst/>
              <a:gdLst>
                <a:gd name="T0" fmla="*/ 0 w 1812"/>
                <a:gd name="T1" fmla="*/ 0 h 763"/>
                <a:gd name="T2" fmla="*/ 906 w 1812"/>
                <a:gd name="T3" fmla="*/ 455 h 763"/>
                <a:gd name="T4" fmla="*/ 1812 w 1812"/>
                <a:gd name="T5" fmla="*/ 763 h 763"/>
              </a:gdLst>
              <a:ahLst/>
              <a:cxnLst>
                <a:cxn ang="0">
                  <a:pos x="T0" y="T1"/>
                </a:cxn>
                <a:cxn ang="0">
                  <a:pos x="T2" y="T3"/>
                </a:cxn>
                <a:cxn ang="0">
                  <a:pos x="T4" y="T5"/>
                </a:cxn>
              </a:cxnLst>
              <a:rect l="0" t="0" r="r" b="b"/>
              <a:pathLst>
                <a:path w="1812" h="763">
                  <a:moveTo>
                    <a:pt x="0" y="0"/>
                  </a:moveTo>
                  <a:lnTo>
                    <a:pt x="906" y="455"/>
                  </a:lnTo>
                  <a:lnTo>
                    <a:pt x="1812" y="763"/>
                  </a:lnTo>
                </a:path>
              </a:pathLst>
            </a:custGeom>
            <a:noFill/>
            <a:ln w="12700" cap="flat">
              <a:solidFill>
                <a:srgbClr val="046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8" name="Line 63"/>
            <p:cNvSpPr>
              <a:spLocks noChangeShapeType="1"/>
            </p:cNvSpPr>
            <p:nvPr/>
          </p:nvSpPr>
          <p:spPr bwMode="auto">
            <a:xfrm>
              <a:off x="4404615" y="3276750"/>
              <a:ext cx="0" cy="293795"/>
            </a:xfrm>
            <a:prstGeom prst="line">
              <a:avLst/>
            </a:prstGeom>
            <a:noFill/>
            <a:ln w="12700" cap="flat">
              <a:solidFill>
                <a:srgbClr val="0460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9" name="Rectangle 64"/>
            <p:cNvSpPr>
              <a:spLocks noChangeArrowheads="1"/>
            </p:cNvSpPr>
            <p:nvPr/>
          </p:nvSpPr>
          <p:spPr bwMode="auto">
            <a:xfrm>
              <a:off x="4369828" y="3269069"/>
              <a:ext cx="67994" cy="11521"/>
            </a:xfrm>
            <a:prstGeom prst="rect">
              <a:avLst/>
            </a:prstGeom>
            <a:solidFill>
              <a:srgbClr val="0460A9"/>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0" name="Rectangle 65"/>
            <p:cNvSpPr>
              <a:spLocks noChangeArrowheads="1"/>
            </p:cNvSpPr>
            <p:nvPr/>
          </p:nvSpPr>
          <p:spPr bwMode="auto">
            <a:xfrm>
              <a:off x="4369828" y="3566704"/>
              <a:ext cx="67994" cy="11521"/>
            </a:xfrm>
            <a:prstGeom prst="rect">
              <a:avLst/>
            </a:prstGeom>
            <a:solidFill>
              <a:srgbClr val="0460A9"/>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1" name="Line 66"/>
            <p:cNvSpPr>
              <a:spLocks noChangeShapeType="1"/>
            </p:cNvSpPr>
            <p:nvPr/>
          </p:nvSpPr>
          <p:spPr bwMode="auto">
            <a:xfrm>
              <a:off x="2972018" y="2721804"/>
              <a:ext cx="0" cy="215065"/>
            </a:xfrm>
            <a:prstGeom prst="line">
              <a:avLst/>
            </a:prstGeom>
            <a:noFill/>
            <a:ln w="12700" cap="flat">
              <a:solidFill>
                <a:srgbClr val="0460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2" name="Rectangle 67"/>
            <p:cNvSpPr>
              <a:spLocks noChangeArrowheads="1"/>
            </p:cNvSpPr>
            <p:nvPr/>
          </p:nvSpPr>
          <p:spPr bwMode="auto">
            <a:xfrm>
              <a:off x="2938811" y="2712203"/>
              <a:ext cx="66412" cy="13442"/>
            </a:xfrm>
            <a:prstGeom prst="rect">
              <a:avLst/>
            </a:pr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3" name="Rectangle 68"/>
            <p:cNvSpPr>
              <a:spLocks noChangeArrowheads="1"/>
            </p:cNvSpPr>
            <p:nvPr/>
          </p:nvSpPr>
          <p:spPr bwMode="auto">
            <a:xfrm>
              <a:off x="2938811" y="2933029"/>
              <a:ext cx="66412" cy="13442"/>
            </a:xfrm>
            <a:prstGeom prst="rect">
              <a:avLst/>
            </a:pr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4" name="Freeform 29"/>
            <p:cNvSpPr>
              <a:spLocks/>
            </p:cNvSpPr>
            <p:nvPr/>
          </p:nvSpPr>
          <p:spPr bwMode="auto">
            <a:xfrm>
              <a:off x="5665788" y="1961459"/>
              <a:ext cx="54864" cy="54864"/>
            </a:xfrm>
            <a:custGeom>
              <a:avLst/>
              <a:gdLst>
                <a:gd name="T0" fmla="*/ 15 w 20"/>
                <a:gd name="T1" fmla="*/ 3 h 20"/>
                <a:gd name="T2" fmla="*/ 18 w 20"/>
                <a:gd name="T3" fmla="*/ 14 h 20"/>
                <a:gd name="T4" fmla="*/ 6 w 20"/>
                <a:gd name="T5" fmla="*/ 17 h 20"/>
                <a:gd name="T6" fmla="*/ 3 w 20"/>
                <a:gd name="T7" fmla="*/ 5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0"/>
                    <a:pt x="18" y="14"/>
                  </a:cubicBezTo>
                  <a:cubicBezTo>
                    <a:pt x="15" y="19"/>
                    <a:pt x="10" y="20"/>
                    <a:pt x="6" y="17"/>
                  </a:cubicBezTo>
                  <a:cubicBezTo>
                    <a:pt x="2" y="15"/>
                    <a:pt x="0" y="9"/>
                    <a:pt x="3" y="5"/>
                  </a:cubicBezTo>
                  <a:cubicBezTo>
                    <a:pt x="6" y="1"/>
                    <a:pt x="11" y="0"/>
                    <a:pt x="15" y="3"/>
                  </a:cubicBez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5" name="Freeform 30"/>
            <p:cNvSpPr>
              <a:spLocks/>
            </p:cNvSpPr>
            <p:nvPr/>
          </p:nvSpPr>
          <p:spPr bwMode="auto">
            <a:xfrm>
              <a:off x="7088345" y="2900195"/>
              <a:ext cx="54864" cy="54864"/>
            </a:xfrm>
            <a:custGeom>
              <a:avLst/>
              <a:gdLst>
                <a:gd name="T0" fmla="*/ 14 w 20"/>
                <a:gd name="T1" fmla="*/ 3 h 20"/>
                <a:gd name="T2" fmla="*/ 17 w 20"/>
                <a:gd name="T3" fmla="*/ 15 h 20"/>
                <a:gd name="T4" fmla="*/ 5 w 20"/>
                <a:gd name="T5" fmla="*/ 17 h 20"/>
                <a:gd name="T6" fmla="*/ 2 w 20"/>
                <a:gd name="T7" fmla="*/ 6 h 20"/>
                <a:gd name="T8" fmla="*/ 14 w 20"/>
                <a:gd name="T9" fmla="*/ 3 h 20"/>
              </a:gdLst>
              <a:ahLst/>
              <a:cxnLst>
                <a:cxn ang="0">
                  <a:pos x="T0" y="T1"/>
                </a:cxn>
                <a:cxn ang="0">
                  <a:pos x="T2" y="T3"/>
                </a:cxn>
                <a:cxn ang="0">
                  <a:pos x="T4" y="T5"/>
                </a:cxn>
                <a:cxn ang="0">
                  <a:pos x="T6" y="T7"/>
                </a:cxn>
                <a:cxn ang="0">
                  <a:pos x="T8" y="T9"/>
                </a:cxn>
              </a:cxnLst>
              <a:rect l="0" t="0" r="r" b="b"/>
              <a:pathLst>
                <a:path w="20" h="20">
                  <a:moveTo>
                    <a:pt x="14" y="3"/>
                  </a:moveTo>
                  <a:cubicBezTo>
                    <a:pt x="18" y="5"/>
                    <a:pt x="20" y="11"/>
                    <a:pt x="17" y="15"/>
                  </a:cubicBezTo>
                  <a:cubicBezTo>
                    <a:pt x="14" y="19"/>
                    <a:pt x="9" y="20"/>
                    <a:pt x="5" y="17"/>
                  </a:cubicBezTo>
                  <a:cubicBezTo>
                    <a:pt x="1" y="15"/>
                    <a:pt x="0" y="10"/>
                    <a:pt x="2" y="6"/>
                  </a:cubicBezTo>
                  <a:cubicBezTo>
                    <a:pt x="5" y="1"/>
                    <a:pt x="10" y="0"/>
                    <a:pt x="14" y="3"/>
                  </a:cubicBez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6" name="Freeform 31"/>
            <p:cNvSpPr>
              <a:spLocks/>
            </p:cNvSpPr>
            <p:nvPr/>
          </p:nvSpPr>
          <p:spPr bwMode="auto">
            <a:xfrm>
              <a:off x="8493511" y="3505041"/>
              <a:ext cx="54864" cy="54864"/>
            </a:xfrm>
            <a:custGeom>
              <a:avLst/>
              <a:gdLst>
                <a:gd name="T0" fmla="*/ 15 w 20"/>
                <a:gd name="T1" fmla="*/ 3 h 20"/>
                <a:gd name="T2" fmla="*/ 18 w 20"/>
                <a:gd name="T3" fmla="*/ 15 h 20"/>
                <a:gd name="T4" fmla="*/ 6 w 20"/>
                <a:gd name="T5" fmla="*/ 17 h 20"/>
                <a:gd name="T6" fmla="*/ 3 w 20"/>
                <a:gd name="T7" fmla="*/ 6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1"/>
                    <a:pt x="18" y="15"/>
                  </a:cubicBezTo>
                  <a:cubicBezTo>
                    <a:pt x="15" y="19"/>
                    <a:pt x="10" y="20"/>
                    <a:pt x="6" y="17"/>
                  </a:cubicBezTo>
                  <a:cubicBezTo>
                    <a:pt x="2" y="15"/>
                    <a:pt x="0" y="10"/>
                    <a:pt x="3" y="6"/>
                  </a:cubicBezTo>
                  <a:cubicBezTo>
                    <a:pt x="6" y="1"/>
                    <a:pt x="11" y="0"/>
                    <a:pt x="15" y="3"/>
                  </a:cubicBez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Freeform 32"/>
            <p:cNvSpPr>
              <a:spLocks/>
            </p:cNvSpPr>
            <p:nvPr/>
          </p:nvSpPr>
          <p:spPr bwMode="auto">
            <a:xfrm>
              <a:off x="5699949" y="1993945"/>
              <a:ext cx="2815197" cy="1540261"/>
            </a:xfrm>
            <a:custGeom>
              <a:avLst/>
              <a:gdLst>
                <a:gd name="T0" fmla="*/ 0 w 1813"/>
                <a:gd name="T1" fmla="*/ 0 h 806"/>
                <a:gd name="T2" fmla="*/ 910 w 1813"/>
                <a:gd name="T3" fmla="*/ 489 h 806"/>
                <a:gd name="T4" fmla="*/ 1813 w 1813"/>
                <a:gd name="T5" fmla="*/ 806 h 806"/>
              </a:gdLst>
              <a:ahLst/>
              <a:cxnLst>
                <a:cxn ang="0">
                  <a:pos x="T0" y="T1"/>
                </a:cxn>
                <a:cxn ang="0">
                  <a:pos x="T2" y="T3"/>
                </a:cxn>
                <a:cxn ang="0">
                  <a:pos x="T4" y="T5"/>
                </a:cxn>
              </a:cxnLst>
              <a:rect l="0" t="0" r="r" b="b"/>
              <a:pathLst>
                <a:path w="1813" h="806">
                  <a:moveTo>
                    <a:pt x="0" y="0"/>
                  </a:moveTo>
                  <a:lnTo>
                    <a:pt x="910" y="489"/>
                  </a:lnTo>
                  <a:lnTo>
                    <a:pt x="1813" y="806"/>
                  </a:lnTo>
                </a:path>
              </a:pathLst>
            </a:custGeom>
            <a:noFill/>
            <a:ln w="12700" cap="flat">
              <a:solidFill>
                <a:srgbClr val="046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8" name="Line 37"/>
            <p:cNvSpPr>
              <a:spLocks noChangeShapeType="1"/>
            </p:cNvSpPr>
            <p:nvPr/>
          </p:nvSpPr>
          <p:spPr bwMode="auto">
            <a:xfrm>
              <a:off x="8522910" y="3377535"/>
              <a:ext cx="0" cy="309581"/>
            </a:xfrm>
            <a:prstGeom prst="line">
              <a:avLst/>
            </a:prstGeom>
            <a:noFill/>
            <a:ln w="12700" cap="flat">
              <a:solidFill>
                <a:srgbClr val="0460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9" name="Rectangle 38"/>
            <p:cNvSpPr>
              <a:spLocks noChangeArrowheads="1"/>
            </p:cNvSpPr>
            <p:nvPr/>
          </p:nvSpPr>
          <p:spPr bwMode="auto">
            <a:xfrm>
              <a:off x="8493408" y="3367363"/>
              <a:ext cx="62111" cy="13378"/>
            </a:xfrm>
            <a:prstGeom prst="rect">
              <a:avLst/>
            </a:pr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0" name="Rectangle 39"/>
            <p:cNvSpPr>
              <a:spLocks noChangeArrowheads="1"/>
            </p:cNvSpPr>
            <p:nvPr/>
          </p:nvSpPr>
          <p:spPr bwMode="auto">
            <a:xfrm>
              <a:off x="8493408" y="3682647"/>
              <a:ext cx="62111" cy="11466"/>
            </a:xfrm>
            <a:prstGeom prst="rect">
              <a:avLst/>
            </a:pr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1" name="Line 40"/>
            <p:cNvSpPr>
              <a:spLocks noChangeShapeType="1"/>
            </p:cNvSpPr>
            <p:nvPr/>
          </p:nvSpPr>
          <p:spPr bwMode="auto">
            <a:xfrm>
              <a:off x="7112982" y="2830960"/>
              <a:ext cx="0" cy="202565"/>
            </a:xfrm>
            <a:prstGeom prst="line">
              <a:avLst/>
            </a:prstGeom>
            <a:noFill/>
            <a:ln w="12700" cap="flat">
              <a:solidFill>
                <a:srgbClr val="0460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2" name="Rectangle 41"/>
            <p:cNvSpPr>
              <a:spLocks noChangeArrowheads="1"/>
            </p:cNvSpPr>
            <p:nvPr/>
          </p:nvSpPr>
          <p:spPr bwMode="auto">
            <a:xfrm>
              <a:off x="7078821" y="2827138"/>
              <a:ext cx="66770" cy="11466"/>
            </a:xfrm>
            <a:prstGeom prst="rect">
              <a:avLst/>
            </a:pr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3" name="Rectangle 42"/>
            <p:cNvSpPr>
              <a:spLocks noChangeArrowheads="1"/>
            </p:cNvSpPr>
            <p:nvPr/>
          </p:nvSpPr>
          <p:spPr bwMode="auto">
            <a:xfrm>
              <a:off x="7078821" y="3029704"/>
              <a:ext cx="66770" cy="13378"/>
            </a:xfrm>
            <a:prstGeom prst="rect">
              <a:avLst/>
            </a:pr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94" name="Group 93"/>
            <p:cNvGrpSpPr/>
            <p:nvPr/>
          </p:nvGrpSpPr>
          <p:grpSpPr>
            <a:xfrm>
              <a:off x="5746751" y="1965426"/>
              <a:ext cx="2875755" cy="1458588"/>
              <a:chOff x="5903913" y="-1093307"/>
              <a:chExt cx="2940050" cy="1211678"/>
            </a:xfrm>
          </p:grpSpPr>
          <p:sp>
            <p:nvSpPr>
              <p:cNvPr id="97" name="Freeform 33"/>
              <p:cNvSpPr>
                <a:spLocks/>
              </p:cNvSpPr>
              <p:nvPr/>
            </p:nvSpPr>
            <p:spPr bwMode="auto">
              <a:xfrm>
                <a:off x="5937250" y="-1069079"/>
                <a:ext cx="2870200" cy="1049338"/>
              </a:xfrm>
              <a:custGeom>
                <a:avLst/>
                <a:gdLst>
                  <a:gd name="T0" fmla="*/ 0 w 1808"/>
                  <a:gd name="T1" fmla="*/ 0 h 661"/>
                  <a:gd name="T2" fmla="*/ 908 w 1808"/>
                  <a:gd name="T3" fmla="*/ 277 h 661"/>
                  <a:gd name="T4" fmla="*/ 1808 w 1808"/>
                  <a:gd name="T5" fmla="*/ 661 h 661"/>
                </a:gdLst>
                <a:ahLst/>
                <a:cxnLst>
                  <a:cxn ang="0">
                    <a:pos x="T0" y="T1"/>
                  </a:cxn>
                  <a:cxn ang="0">
                    <a:pos x="T2" y="T3"/>
                  </a:cxn>
                  <a:cxn ang="0">
                    <a:pos x="T4" y="T5"/>
                  </a:cxn>
                </a:cxnLst>
                <a:rect l="0" t="0" r="r" b="b"/>
                <a:pathLst>
                  <a:path w="1808" h="661">
                    <a:moveTo>
                      <a:pt x="0" y="0"/>
                    </a:moveTo>
                    <a:lnTo>
                      <a:pt x="908" y="277"/>
                    </a:lnTo>
                    <a:lnTo>
                      <a:pt x="1808" y="661"/>
                    </a:lnTo>
                  </a:path>
                </a:pathLst>
              </a:custGeom>
              <a:noFill/>
              <a:ln w="12700" cap="flat">
                <a:solidFill>
                  <a:srgbClr val="D03B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8" name="Line 34"/>
              <p:cNvSpPr>
                <a:spLocks noChangeShapeType="1"/>
              </p:cNvSpPr>
              <p:nvPr/>
            </p:nvSpPr>
            <p:spPr bwMode="auto">
              <a:xfrm>
                <a:off x="8813800" y="-140391"/>
                <a:ext cx="0" cy="252413"/>
              </a:xfrm>
              <a:prstGeom prst="line">
                <a:avLst/>
              </a:prstGeom>
              <a:noFill/>
              <a:ln w="12700" cap="flat">
                <a:solidFill>
                  <a:srgbClr val="D03B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9" name="Rectangle 35"/>
              <p:cNvSpPr>
                <a:spLocks noChangeArrowheads="1"/>
              </p:cNvSpPr>
              <p:nvPr/>
            </p:nvSpPr>
            <p:spPr bwMode="auto">
              <a:xfrm>
                <a:off x="8780463" y="-154116"/>
                <a:ext cx="63500" cy="952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0" name="Rectangle 36"/>
              <p:cNvSpPr>
                <a:spLocks noChangeArrowheads="1"/>
              </p:cNvSpPr>
              <p:nvPr/>
            </p:nvSpPr>
            <p:spPr bwMode="auto">
              <a:xfrm>
                <a:off x="8780463" y="108846"/>
                <a:ext cx="63500" cy="952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1" name="Rectangle 43"/>
              <p:cNvSpPr>
                <a:spLocks noChangeArrowheads="1"/>
              </p:cNvSpPr>
              <p:nvPr/>
            </p:nvSpPr>
            <p:spPr bwMode="auto">
              <a:xfrm>
                <a:off x="8783638" y="-42651"/>
                <a:ext cx="57150" cy="45577"/>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2" name="Line 44"/>
              <p:cNvSpPr>
                <a:spLocks noChangeShapeType="1"/>
              </p:cNvSpPr>
              <p:nvPr/>
            </p:nvSpPr>
            <p:spPr bwMode="auto">
              <a:xfrm>
                <a:off x="7372350" y="-721416"/>
                <a:ext cx="0" cy="168275"/>
              </a:xfrm>
              <a:prstGeom prst="line">
                <a:avLst/>
              </a:prstGeom>
              <a:noFill/>
              <a:ln w="12700" cap="flat">
                <a:solidFill>
                  <a:srgbClr val="D03B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3" name="Rectangle 45"/>
              <p:cNvSpPr>
                <a:spLocks noChangeArrowheads="1"/>
              </p:cNvSpPr>
              <p:nvPr/>
            </p:nvSpPr>
            <p:spPr bwMode="auto">
              <a:xfrm>
                <a:off x="7342188" y="-724591"/>
                <a:ext cx="63500" cy="9525"/>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5" name="Rectangle 46"/>
              <p:cNvSpPr>
                <a:spLocks noChangeArrowheads="1"/>
              </p:cNvSpPr>
              <p:nvPr/>
            </p:nvSpPr>
            <p:spPr bwMode="auto">
              <a:xfrm>
                <a:off x="7342188" y="-556316"/>
                <a:ext cx="63500" cy="11113"/>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6" name="Rectangle 47"/>
              <p:cNvSpPr>
                <a:spLocks noChangeArrowheads="1"/>
              </p:cNvSpPr>
              <p:nvPr/>
            </p:nvSpPr>
            <p:spPr bwMode="auto">
              <a:xfrm>
                <a:off x="7347057" y="-655573"/>
                <a:ext cx="56091" cy="45577"/>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7" name="Rectangle 48"/>
              <p:cNvSpPr>
                <a:spLocks noChangeArrowheads="1"/>
              </p:cNvSpPr>
              <p:nvPr/>
            </p:nvSpPr>
            <p:spPr bwMode="auto">
              <a:xfrm>
                <a:off x="5903913" y="-1093307"/>
                <a:ext cx="56091" cy="45577"/>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119" name="TextBox 118"/>
          <p:cNvSpPr txBox="1"/>
          <p:nvPr/>
        </p:nvSpPr>
        <p:spPr>
          <a:xfrm>
            <a:off x="2073803" y="1009045"/>
            <a:ext cx="107914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a:t>
            </a:r>
          </a:p>
        </p:txBody>
      </p:sp>
      <p:sp>
        <p:nvSpPr>
          <p:cNvPr id="120" name="TextBox 119"/>
          <p:cNvSpPr txBox="1"/>
          <p:nvPr/>
        </p:nvSpPr>
        <p:spPr>
          <a:xfrm>
            <a:off x="6273209" y="1010395"/>
            <a:ext cx="111761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II</a:t>
            </a:r>
          </a:p>
        </p:txBody>
      </p:sp>
      <p:sp>
        <p:nvSpPr>
          <p:cNvPr id="2" name="Rectangle 1"/>
          <p:cNvSpPr/>
          <p:nvPr/>
        </p:nvSpPr>
        <p:spPr>
          <a:xfrm>
            <a:off x="511397" y="250443"/>
            <a:ext cx="82296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No difference in the slope of brain volume change from baseline between treatments</a:t>
            </a:r>
          </a:p>
        </p:txBody>
      </p:sp>
      <p:sp>
        <p:nvSpPr>
          <p:cNvPr id="136" name="Footer Placeholder 3">
            <a:extLst>
              <a:ext uri="{FF2B5EF4-FFF2-40B4-BE49-F238E27FC236}">
                <a16:creationId xmlns:a16="http://schemas.microsoft.com/office/drawing/2014/main" id="{698B2AA1-316F-44BF-8198-963F09661626}"/>
              </a:ext>
            </a:extLst>
          </p:cNvPr>
          <p:cNvSpPr>
            <a:spLocks noGrp="1"/>
          </p:cNvSpPr>
          <p:nvPr>
            <p:ph type="ftr" sz="quarter" idx="11"/>
          </p:nvPr>
        </p:nvSpPr>
        <p:spPr>
          <a:xfrm>
            <a:off x="432635" y="4909064"/>
            <a:ext cx="5890049" cy="70757"/>
          </a:xfrm>
        </p:spPr>
        <p:txBody>
          <a:bodyPr/>
          <a:lstStyle/>
          <a:p>
            <a:pPr lvl="0" algn="l">
              <a:defRPr/>
            </a:pPr>
            <a:r>
              <a:rPr lang="en-US" dirty="0">
                <a:solidFill>
                  <a:schemeClr val="bg1">
                    <a:lumMod val="50000"/>
                  </a:schemeClr>
                </a:solidFill>
              </a:rPr>
              <a:t>*Annual rate of brain volume loss was estimated based on the slope from a random coefficient model.</a:t>
            </a:r>
          </a:p>
          <a:p>
            <a:pPr lvl="0" algn="l">
              <a:defRPr/>
            </a:pPr>
            <a:endParaRPr lang="en-GB" dirty="0">
              <a:solidFill>
                <a:schemeClr val="bg1">
                  <a:lumMod val="50000"/>
                </a:schemeClr>
              </a:solidFill>
            </a:endParaRP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lang="en-GB" dirty="0">
                <a:solidFill>
                  <a:schemeClr val="bg1">
                    <a:lumMod val="50000"/>
                  </a:schemeClr>
                </a:solidFill>
              </a:rPr>
              <a:t>Hauser SL, et al. </a:t>
            </a:r>
            <a:r>
              <a:rPr lang="en-GB" i="1" dirty="0">
                <a:solidFill>
                  <a:schemeClr val="bg1">
                    <a:lumMod val="50000"/>
                  </a:schemeClr>
                </a:solidFill>
              </a:rPr>
              <a:t>ECTRIMS</a:t>
            </a:r>
            <a:r>
              <a:rPr lang="en-GB" dirty="0">
                <a:solidFill>
                  <a:schemeClr val="bg1">
                    <a:lumMod val="50000"/>
                  </a:schemeClr>
                </a:solidFill>
              </a:rPr>
              <a:t> 2019. OP336.</a:t>
            </a:r>
          </a:p>
        </p:txBody>
      </p:sp>
      <p:grpSp>
        <p:nvGrpSpPr>
          <p:cNvPr id="123" name="Group 122"/>
          <p:cNvGrpSpPr/>
          <p:nvPr/>
        </p:nvGrpSpPr>
        <p:grpSpPr>
          <a:xfrm>
            <a:off x="570703" y="3995129"/>
            <a:ext cx="7704163" cy="413888"/>
            <a:chOff x="223903" y="3649723"/>
            <a:chExt cx="7261055" cy="413888"/>
          </a:xfrm>
        </p:grpSpPr>
        <p:sp>
          <p:nvSpPr>
            <p:cNvPr id="124" name="Rectangle 19"/>
            <p:cNvSpPr>
              <a:spLocks noChangeArrowheads="1"/>
            </p:cNvSpPr>
            <p:nvPr/>
          </p:nvSpPr>
          <p:spPr bwMode="auto">
            <a:xfrm>
              <a:off x="943466" y="3771217"/>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418</a:t>
              </a:r>
              <a:endParaRPr kumimoji="0" lang="en-US" altLang="en-US" sz="1400" i="0" u="none" strike="noStrike" cap="none" normalizeH="0" baseline="0" dirty="0">
                <a:ln>
                  <a:noFill/>
                </a:ln>
                <a:solidFill>
                  <a:srgbClr val="0460A9"/>
                </a:solidFill>
                <a:effectLst/>
                <a:latin typeface="Arial" panose="020B0604020202020204" pitchFamily="34" charset="0"/>
              </a:endParaRPr>
            </a:p>
          </p:txBody>
        </p:sp>
        <p:sp>
          <p:nvSpPr>
            <p:cNvPr id="125" name="Rectangle 20"/>
            <p:cNvSpPr>
              <a:spLocks noChangeArrowheads="1"/>
            </p:cNvSpPr>
            <p:nvPr/>
          </p:nvSpPr>
          <p:spPr bwMode="auto">
            <a:xfrm>
              <a:off x="943466" y="3927771"/>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409</a:t>
              </a:r>
              <a:endParaRPr kumimoji="0" lang="en-US" altLang="en-US" sz="1400" i="0" u="none" strike="noStrike" cap="none" normalizeH="0" baseline="0" dirty="0">
                <a:ln>
                  <a:noFill/>
                </a:ln>
                <a:solidFill>
                  <a:schemeClr val="bg1">
                    <a:lumMod val="50000"/>
                  </a:schemeClr>
                </a:solidFill>
                <a:effectLst/>
                <a:latin typeface="Arial" panose="020B0604020202020204" pitchFamily="34" charset="0"/>
              </a:endParaRPr>
            </a:p>
          </p:txBody>
        </p:sp>
        <p:sp>
          <p:nvSpPr>
            <p:cNvPr id="126" name="Rectangle 21"/>
            <p:cNvSpPr>
              <a:spLocks noChangeArrowheads="1"/>
            </p:cNvSpPr>
            <p:nvPr/>
          </p:nvSpPr>
          <p:spPr bwMode="auto">
            <a:xfrm>
              <a:off x="231421" y="3760295"/>
              <a:ext cx="56201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800" dirty="0">
                  <a:solidFill>
                    <a:srgbClr val="0460A9"/>
                  </a:solidFill>
                </a:rPr>
                <a:t>Ofatumumab</a:t>
              </a:r>
              <a:endParaRPr kumimoji="0" lang="en-US" altLang="en-US" sz="1400" i="0" u="none" strike="noStrike" cap="none" normalizeH="0" baseline="0" dirty="0">
                <a:ln>
                  <a:noFill/>
                </a:ln>
                <a:solidFill>
                  <a:srgbClr val="0460A9"/>
                </a:solidFill>
                <a:effectLst/>
              </a:endParaRPr>
            </a:p>
          </p:txBody>
        </p:sp>
        <p:sp>
          <p:nvSpPr>
            <p:cNvPr id="127" name="Rectangle 22"/>
            <p:cNvSpPr>
              <a:spLocks noChangeArrowheads="1"/>
            </p:cNvSpPr>
            <p:nvPr/>
          </p:nvSpPr>
          <p:spPr bwMode="auto">
            <a:xfrm>
              <a:off x="223903" y="3940500"/>
              <a:ext cx="5877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800" dirty="0">
                  <a:solidFill>
                    <a:schemeClr val="bg1">
                      <a:lumMod val="50000"/>
                    </a:schemeClr>
                  </a:solidFill>
                </a:rPr>
                <a:t>Teriflunomide</a:t>
              </a:r>
              <a:endParaRPr kumimoji="0" lang="en-US" altLang="en-US" sz="1400" i="0" u="none" strike="noStrike" cap="none" normalizeH="0" baseline="0" dirty="0">
                <a:ln>
                  <a:noFill/>
                </a:ln>
                <a:solidFill>
                  <a:schemeClr val="bg1">
                    <a:lumMod val="50000"/>
                  </a:schemeClr>
                </a:solidFill>
                <a:effectLst/>
              </a:endParaRPr>
            </a:p>
          </p:txBody>
        </p:sp>
        <p:sp>
          <p:nvSpPr>
            <p:cNvPr id="128" name="Rectangle 25"/>
            <p:cNvSpPr>
              <a:spLocks noChangeArrowheads="1"/>
            </p:cNvSpPr>
            <p:nvPr/>
          </p:nvSpPr>
          <p:spPr bwMode="auto">
            <a:xfrm>
              <a:off x="2204058" y="3763645"/>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070C0"/>
                  </a:solidFill>
                  <a:effectLst/>
                  <a:latin typeface="Arial" panose="020B0604020202020204" pitchFamily="34" charset="0"/>
                </a:rPr>
                <a:t>369</a:t>
              </a:r>
              <a:endParaRPr kumimoji="0" lang="en-US" altLang="en-US" sz="1400" i="0" u="none" strike="noStrike" cap="none" normalizeH="0" baseline="0" dirty="0">
                <a:ln>
                  <a:noFill/>
                </a:ln>
                <a:solidFill>
                  <a:srgbClr val="0070C0"/>
                </a:solidFill>
                <a:effectLst/>
                <a:latin typeface="Arial" panose="020B0604020202020204" pitchFamily="34" charset="0"/>
              </a:endParaRPr>
            </a:p>
          </p:txBody>
        </p:sp>
        <p:sp>
          <p:nvSpPr>
            <p:cNvPr id="129" name="Rectangle 26"/>
            <p:cNvSpPr>
              <a:spLocks noChangeArrowheads="1"/>
            </p:cNvSpPr>
            <p:nvPr/>
          </p:nvSpPr>
          <p:spPr bwMode="auto">
            <a:xfrm>
              <a:off x="2204058" y="3920199"/>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352</a:t>
              </a:r>
              <a:endParaRPr kumimoji="0" lang="en-US" altLang="en-US" sz="1400" i="0" u="none" strike="noStrike" cap="none" normalizeH="0" baseline="0" dirty="0">
                <a:ln>
                  <a:noFill/>
                </a:ln>
                <a:solidFill>
                  <a:schemeClr val="bg1">
                    <a:lumMod val="50000"/>
                  </a:schemeClr>
                </a:solidFill>
                <a:effectLst/>
                <a:latin typeface="Arial" panose="020B0604020202020204" pitchFamily="34" charset="0"/>
              </a:endParaRPr>
            </a:p>
          </p:txBody>
        </p:sp>
        <p:sp>
          <p:nvSpPr>
            <p:cNvPr id="130" name="Rectangle 27"/>
            <p:cNvSpPr>
              <a:spLocks noChangeArrowheads="1"/>
            </p:cNvSpPr>
            <p:nvPr/>
          </p:nvSpPr>
          <p:spPr bwMode="auto">
            <a:xfrm>
              <a:off x="3574412" y="3763645"/>
              <a:ext cx="1087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86</a:t>
              </a:r>
              <a:endParaRPr kumimoji="0" lang="en-US" altLang="en-US" sz="1400" i="0" u="none" strike="noStrike" cap="none" normalizeH="0" baseline="0" dirty="0">
                <a:ln>
                  <a:noFill/>
                </a:ln>
                <a:solidFill>
                  <a:srgbClr val="0460A9"/>
                </a:solidFill>
                <a:effectLst/>
                <a:latin typeface="Arial" panose="020B0604020202020204" pitchFamily="34" charset="0"/>
              </a:endParaRPr>
            </a:p>
          </p:txBody>
        </p:sp>
        <p:sp>
          <p:nvSpPr>
            <p:cNvPr id="131" name="Rectangle 28"/>
            <p:cNvSpPr>
              <a:spLocks noChangeArrowheads="1"/>
            </p:cNvSpPr>
            <p:nvPr/>
          </p:nvSpPr>
          <p:spPr bwMode="auto">
            <a:xfrm>
              <a:off x="3574412" y="3920199"/>
              <a:ext cx="1087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78</a:t>
              </a:r>
              <a:endParaRPr kumimoji="0" lang="en-US" altLang="en-US" sz="1400" i="0" u="none" strike="noStrike" cap="none" normalizeH="0" baseline="0" dirty="0">
                <a:ln>
                  <a:noFill/>
                </a:ln>
                <a:solidFill>
                  <a:schemeClr val="bg1">
                    <a:lumMod val="50000"/>
                  </a:schemeClr>
                </a:solidFill>
                <a:effectLst/>
                <a:latin typeface="Arial" panose="020B0604020202020204" pitchFamily="34" charset="0"/>
              </a:endParaRPr>
            </a:p>
          </p:txBody>
        </p:sp>
        <p:sp>
          <p:nvSpPr>
            <p:cNvPr id="132" name="Rectangle 46"/>
            <p:cNvSpPr>
              <a:spLocks noChangeArrowheads="1"/>
            </p:cNvSpPr>
            <p:nvPr/>
          </p:nvSpPr>
          <p:spPr bwMode="auto">
            <a:xfrm>
              <a:off x="231421" y="3649723"/>
              <a:ext cx="5197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20203"/>
                  </a:solidFill>
                  <a:effectLst/>
                  <a:latin typeface="Arial" panose="020B0604020202020204" pitchFamily="34" charset="0"/>
                </a:rPr>
                <a:t>No. patients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3" name="Rectangle 19"/>
            <p:cNvSpPr>
              <a:spLocks noChangeArrowheads="1"/>
            </p:cNvSpPr>
            <p:nvPr/>
          </p:nvSpPr>
          <p:spPr bwMode="auto">
            <a:xfrm>
              <a:off x="4812747" y="3779681"/>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437</a:t>
              </a:r>
              <a:endParaRPr kumimoji="0" lang="en-US" altLang="en-US" sz="1400" i="0" u="none" strike="noStrike" cap="none" normalizeH="0" baseline="0" dirty="0">
                <a:ln>
                  <a:noFill/>
                </a:ln>
                <a:solidFill>
                  <a:srgbClr val="0460A9"/>
                </a:solidFill>
                <a:effectLst/>
                <a:latin typeface="Arial" panose="020B0604020202020204" pitchFamily="34" charset="0"/>
              </a:endParaRPr>
            </a:p>
          </p:txBody>
        </p:sp>
        <p:sp>
          <p:nvSpPr>
            <p:cNvPr id="134" name="Rectangle 20"/>
            <p:cNvSpPr>
              <a:spLocks noChangeArrowheads="1"/>
            </p:cNvSpPr>
            <p:nvPr/>
          </p:nvSpPr>
          <p:spPr bwMode="auto">
            <a:xfrm>
              <a:off x="4812747" y="3936235"/>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434</a:t>
              </a:r>
              <a:endParaRPr kumimoji="0" lang="en-US" altLang="en-US" sz="1400" i="0" u="none" strike="noStrike" cap="none" normalizeH="0" baseline="0" dirty="0">
                <a:ln>
                  <a:noFill/>
                </a:ln>
                <a:solidFill>
                  <a:schemeClr val="bg1">
                    <a:lumMod val="50000"/>
                  </a:schemeClr>
                </a:solidFill>
                <a:effectLst/>
                <a:latin typeface="Arial" panose="020B0604020202020204" pitchFamily="34" charset="0"/>
              </a:endParaRPr>
            </a:p>
          </p:txBody>
        </p:sp>
        <p:sp>
          <p:nvSpPr>
            <p:cNvPr id="144" name="Rectangle 25"/>
            <p:cNvSpPr>
              <a:spLocks noChangeArrowheads="1"/>
            </p:cNvSpPr>
            <p:nvPr/>
          </p:nvSpPr>
          <p:spPr bwMode="auto">
            <a:xfrm>
              <a:off x="6061321" y="3772109"/>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070C0"/>
                  </a:solidFill>
                  <a:effectLst/>
                  <a:latin typeface="Arial" panose="020B0604020202020204" pitchFamily="34" charset="0"/>
                </a:rPr>
                <a:t>407</a:t>
              </a:r>
              <a:endParaRPr kumimoji="0" lang="en-US" altLang="en-US" sz="1400" i="0" u="none" strike="noStrike" cap="none" normalizeH="0" baseline="0" dirty="0">
                <a:ln>
                  <a:noFill/>
                </a:ln>
                <a:solidFill>
                  <a:srgbClr val="0070C0"/>
                </a:solidFill>
                <a:effectLst/>
                <a:latin typeface="Arial" panose="020B0604020202020204" pitchFamily="34" charset="0"/>
              </a:endParaRPr>
            </a:p>
          </p:txBody>
        </p:sp>
        <p:sp>
          <p:nvSpPr>
            <p:cNvPr id="145" name="Rectangle 26"/>
            <p:cNvSpPr>
              <a:spLocks noChangeArrowheads="1"/>
            </p:cNvSpPr>
            <p:nvPr/>
          </p:nvSpPr>
          <p:spPr bwMode="auto">
            <a:xfrm>
              <a:off x="6061321" y="3928663"/>
              <a:ext cx="1631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399</a:t>
              </a:r>
              <a:endParaRPr kumimoji="0" lang="en-US" altLang="en-US" sz="1400" i="0" u="none" strike="noStrike" cap="none" normalizeH="0" baseline="0" dirty="0">
                <a:ln>
                  <a:noFill/>
                </a:ln>
                <a:solidFill>
                  <a:schemeClr val="bg1">
                    <a:lumMod val="50000"/>
                  </a:schemeClr>
                </a:solidFill>
                <a:effectLst/>
                <a:latin typeface="Arial" panose="020B0604020202020204" pitchFamily="34" charset="0"/>
              </a:endParaRPr>
            </a:p>
          </p:txBody>
        </p:sp>
        <p:sp>
          <p:nvSpPr>
            <p:cNvPr id="146" name="Rectangle 27"/>
            <p:cNvSpPr>
              <a:spLocks noChangeArrowheads="1"/>
            </p:cNvSpPr>
            <p:nvPr/>
          </p:nvSpPr>
          <p:spPr bwMode="auto">
            <a:xfrm>
              <a:off x="7376180" y="3772109"/>
              <a:ext cx="1087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0460A9"/>
                  </a:solidFill>
                </a:rPr>
                <a:t>74</a:t>
              </a:r>
              <a:endParaRPr kumimoji="0" lang="en-US" altLang="en-US" sz="1400" i="0" u="none" strike="noStrike" cap="none" normalizeH="0" baseline="0" dirty="0">
                <a:ln>
                  <a:noFill/>
                </a:ln>
                <a:solidFill>
                  <a:srgbClr val="0460A9"/>
                </a:solidFill>
                <a:effectLst/>
                <a:latin typeface="Arial" panose="020B0604020202020204" pitchFamily="34" charset="0"/>
              </a:endParaRPr>
            </a:p>
          </p:txBody>
        </p:sp>
        <p:sp>
          <p:nvSpPr>
            <p:cNvPr id="147" name="Rectangle 28"/>
            <p:cNvSpPr>
              <a:spLocks noChangeArrowheads="1"/>
            </p:cNvSpPr>
            <p:nvPr/>
          </p:nvSpPr>
          <p:spPr bwMode="auto">
            <a:xfrm>
              <a:off x="7376176" y="3928663"/>
              <a:ext cx="1087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81</a:t>
              </a:r>
              <a:endParaRPr kumimoji="0" lang="en-US" altLang="en-US" sz="1400" i="0" u="none" strike="noStrike" cap="none" normalizeH="0" baseline="0" dirty="0">
                <a:ln>
                  <a:noFill/>
                </a:ln>
                <a:solidFill>
                  <a:schemeClr val="bg1">
                    <a:lumMod val="50000"/>
                  </a:schemeClr>
                </a:solidFill>
                <a:effectLst/>
                <a:latin typeface="Arial" panose="020B0604020202020204" pitchFamily="34" charset="0"/>
              </a:endParaRPr>
            </a:p>
          </p:txBody>
        </p:sp>
      </p:grpSp>
      <p:sp>
        <p:nvSpPr>
          <p:cNvPr id="138" name="Rectangle 137">
            <a:hlinkClick r:id="rId3"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40" name="Rectangle 139">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41" name="Rectangle 140">
            <a:hlinkClick r:id="rId4"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42" name="Rectangle 141">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43" name="Rectangle 142">
            <a:hlinkClick r:id="rId4"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58" name="Rounded Rectangle 157"/>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159" name="Rectangle 158"/>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95482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168"/>
          <p:cNvSpPr txBox="1"/>
          <p:nvPr/>
        </p:nvSpPr>
        <p:spPr>
          <a:xfrm>
            <a:off x="1169135" y="3923824"/>
            <a:ext cx="3200400" cy="476726"/>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stStyle>
          <a:p>
            <a:r>
              <a:rPr lang="en-GB" dirty="0"/>
              <a:t>Geometric mean ratio at Month 3: </a:t>
            </a:r>
            <a:br>
              <a:rPr lang="en-GB" dirty="0"/>
            </a:br>
            <a:r>
              <a:rPr lang="en-GB" dirty="0"/>
              <a:t>0.93 (95% CI 0.89–0.98; p=0.011)</a:t>
            </a:r>
          </a:p>
        </p:txBody>
      </p:sp>
      <p:sp>
        <p:nvSpPr>
          <p:cNvPr id="170" name="TextBox 169"/>
          <p:cNvSpPr txBox="1"/>
          <p:nvPr/>
        </p:nvSpPr>
        <p:spPr>
          <a:xfrm>
            <a:off x="5204224" y="3923824"/>
            <a:ext cx="3200400" cy="476726"/>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a:defRPr>
            </a:lvl1pPr>
          </a:lstStyle>
          <a:p>
            <a:r>
              <a:rPr lang="en-GB" dirty="0"/>
              <a:t>Geometric mean ratio at Month 3: </a:t>
            </a:r>
            <a:br>
              <a:rPr lang="en-GB" dirty="0"/>
            </a:br>
            <a:r>
              <a:rPr lang="en-GB" dirty="0"/>
              <a:t>0.89 (95% CI 0.85–0.93; p&lt;0.001)</a:t>
            </a:r>
          </a:p>
        </p:txBody>
      </p:sp>
      <p:sp>
        <p:nvSpPr>
          <p:cNvPr id="185" name="Rectangle 184"/>
          <p:cNvSpPr/>
          <p:nvPr/>
        </p:nvSpPr>
        <p:spPr>
          <a:xfrm>
            <a:off x="490490" y="148868"/>
            <a:ext cx="82296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23761"/>
                </a:solidFill>
                <a:effectLst/>
                <a:uLnTx/>
                <a:uFillTx/>
                <a:latin typeface="Arial Black" panose="020B0A04020102020204" pitchFamily="34" charset="0"/>
                <a:ea typeface="+mn-ea"/>
                <a:cs typeface="+mn-cs"/>
              </a:rPr>
              <a:t>Ofatumumab significantly and consistently reduced serum NfL levels</a:t>
            </a:r>
          </a:p>
        </p:txBody>
      </p:sp>
      <p:sp>
        <p:nvSpPr>
          <p:cNvPr id="193" name="Footer Placeholder 3">
            <a:extLst>
              <a:ext uri="{FF2B5EF4-FFF2-40B4-BE49-F238E27FC236}">
                <a16:creationId xmlns:a16="http://schemas.microsoft.com/office/drawing/2014/main" id="{D278084C-144E-4F4F-8407-DF3F49AF70CC}"/>
              </a:ext>
            </a:extLst>
          </p:cNvPr>
          <p:cNvSpPr>
            <a:spLocks noGrp="1"/>
          </p:cNvSpPr>
          <p:nvPr>
            <p:ph type="ftr" sz="quarter" idx="11"/>
          </p:nvPr>
        </p:nvSpPr>
        <p:spPr>
          <a:xfrm>
            <a:off x="394220" y="4759802"/>
            <a:ext cx="5383978" cy="174148"/>
          </a:xfrm>
        </p:spPr>
        <p:txBody>
          <a:bodyPr/>
          <a:lstStyle/>
          <a:p>
            <a:pPr algn="l">
              <a:defRPr/>
            </a:pPr>
            <a:r>
              <a:rPr lang="en-GB" dirty="0">
                <a:solidFill>
                  <a:schemeClr val="bg1">
                    <a:lumMod val="50000"/>
                  </a:schemeClr>
                </a:solidFill>
              </a:rPr>
              <a:t>Full analysis set. Secondary endpoint. Repeated-measures model. </a:t>
            </a:r>
            <a:endParaRPr lang="en-GB" spc="30" dirty="0">
              <a:solidFill>
                <a:schemeClr val="bg1">
                  <a:lumMod val="50000"/>
                </a:schemeClr>
              </a:solidFill>
              <a:ea typeface="Arial" charset="0"/>
              <a:cs typeface="Arial" charset="0"/>
            </a:endParaRPr>
          </a:p>
          <a:p>
            <a:pPr marL="0" marR="0" lvl="0" indent="0" algn="l" defTabSz="914400" rtl="0" eaLnBrk="1" fontAlgn="auto" latinLnBrk="0" hangingPunct="1">
              <a:lnSpc>
                <a:spcPct val="100000"/>
              </a:lnSpc>
              <a:spcBef>
                <a:spcPts val="0"/>
              </a:spcBef>
              <a:buClrTx/>
              <a:buSzTx/>
              <a:buFontTx/>
              <a:buNone/>
              <a:tabLst/>
              <a:defRPr/>
            </a:pPr>
            <a:endParaRPr kumimoji="0" lang="en-GB" sz="700" b="0" i="0" u="none" strike="noStrike" kern="1200" cap="none" spc="0" normalizeH="0" baseline="0" noProof="0" dirty="0">
              <a:ln>
                <a:noFill/>
              </a:ln>
              <a:solidFill>
                <a:schemeClr val="bg1">
                  <a:lumMod val="50000"/>
                </a:schemeClr>
              </a:solidFill>
              <a:effectLst/>
              <a:uLnTx/>
              <a:uFillTx/>
              <a:ea typeface="+mn-ea"/>
              <a:cs typeface="+mn-cs"/>
            </a:endParaRPr>
          </a:p>
          <a:p>
            <a:pPr algn="l">
              <a:defRPr/>
            </a:pPr>
            <a:r>
              <a:rPr lang="en-US" dirty="0">
                <a:solidFill>
                  <a:schemeClr val="bg1">
                    <a:lumMod val="50000"/>
                  </a:schemeClr>
                </a:solidFill>
              </a:rPr>
              <a:t>Hauser SL, et al. </a:t>
            </a:r>
            <a:r>
              <a:rPr lang="en-US" i="1" dirty="0">
                <a:solidFill>
                  <a:schemeClr val="bg1">
                    <a:lumMod val="50000"/>
                  </a:schemeClr>
                </a:solidFill>
              </a:rPr>
              <a:t>NEJM. </a:t>
            </a:r>
            <a:r>
              <a:rPr lang="en-US" dirty="0">
                <a:solidFill>
                  <a:schemeClr val="bg1">
                    <a:lumMod val="50000"/>
                  </a:schemeClr>
                </a:solidFill>
              </a:rPr>
              <a:t>2020;383:546-57; </a:t>
            </a:r>
            <a:r>
              <a:rPr lang="en-GB" dirty="0">
                <a:solidFill>
                  <a:schemeClr val="bg1">
                    <a:lumMod val="50000"/>
                  </a:schemeClr>
                </a:solidFill>
              </a:rPr>
              <a:t>Hauser SL, et al. </a:t>
            </a:r>
            <a:r>
              <a:rPr lang="en-GB" i="1" dirty="0">
                <a:solidFill>
                  <a:schemeClr val="bg1">
                    <a:lumMod val="50000"/>
                  </a:schemeClr>
                </a:solidFill>
              </a:rPr>
              <a:t>ECTRIMS</a:t>
            </a:r>
            <a:r>
              <a:rPr lang="en-GB" dirty="0">
                <a:solidFill>
                  <a:schemeClr val="bg1">
                    <a:lumMod val="50000"/>
                  </a:schemeClr>
                </a:solidFill>
              </a:rPr>
              <a:t> 2019. OP336.</a:t>
            </a:r>
          </a:p>
        </p:txBody>
      </p:sp>
      <p:grpSp>
        <p:nvGrpSpPr>
          <p:cNvPr id="4" name="Group 3"/>
          <p:cNvGrpSpPr>
            <a:grpSpLocks noChangeAspect="1"/>
          </p:cNvGrpSpPr>
          <p:nvPr/>
        </p:nvGrpSpPr>
        <p:grpSpPr>
          <a:xfrm>
            <a:off x="665073" y="895350"/>
            <a:ext cx="7945527" cy="2926080"/>
            <a:chOff x="496656" y="797109"/>
            <a:chExt cx="8184554" cy="3014106"/>
          </a:xfrm>
        </p:grpSpPr>
        <p:grpSp>
          <p:nvGrpSpPr>
            <p:cNvPr id="2" name="Group 1"/>
            <p:cNvGrpSpPr/>
            <p:nvPr/>
          </p:nvGrpSpPr>
          <p:grpSpPr>
            <a:xfrm>
              <a:off x="4143809" y="797109"/>
              <a:ext cx="4537401" cy="2571048"/>
              <a:chOff x="4110084" y="1312298"/>
              <a:chExt cx="4720454" cy="2571048"/>
            </a:xfrm>
          </p:grpSpPr>
          <p:sp>
            <p:nvSpPr>
              <p:cNvPr id="103" name="Rectangle 100"/>
              <p:cNvSpPr>
                <a:spLocks noChangeArrowheads="1"/>
              </p:cNvSpPr>
              <p:nvPr/>
            </p:nvSpPr>
            <p:spPr bwMode="auto">
              <a:xfrm>
                <a:off x="6448897" y="3708977"/>
                <a:ext cx="1039295" cy="1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(months)</a:t>
                </a:r>
              </a:p>
            </p:txBody>
          </p:sp>
          <p:sp>
            <p:nvSpPr>
              <p:cNvPr id="107" name="TextBox 106"/>
              <p:cNvSpPr txBox="1"/>
              <p:nvPr/>
            </p:nvSpPr>
            <p:spPr>
              <a:xfrm>
                <a:off x="8281898" y="3143171"/>
                <a:ext cx="5486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24%</a:t>
                </a:r>
              </a:p>
            </p:txBody>
          </p:sp>
          <p:grpSp>
            <p:nvGrpSpPr>
              <p:cNvPr id="108" name="Group 107"/>
              <p:cNvGrpSpPr/>
              <p:nvPr/>
            </p:nvGrpSpPr>
            <p:grpSpPr>
              <a:xfrm>
                <a:off x="5019305" y="1402847"/>
                <a:ext cx="3800226" cy="2365822"/>
                <a:chOff x="5019305" y="1731960"/>
                <a:chExt cx="3800226" cy="2587465"/>
              </a:xfrm>
            </p:grpSpPr>
            <p:sp>
              <p:nvSpPr>
                <p:cNvPr id="109" name="Freeform 72"/>
                <p:cNvSpPr>
                  <a:spLocks/>
                </p:cNvSpPr>
                <p:nvPr/>
              </p:nvSpPr>
              <p:spPr bwMode="auto">
                <a:xfrm>
                  <a:off x="5204132" y="1731960"/>
                  <a:ext cx="3464088" cy="2365068"/>
                </a:xfrm>
                <a:custGeom>
                  <a:avLst/>
                  <a:gdLst>
                    <a:gd name="T0" fmla="*/ 0 w 2399"/>
                    <a:gd name="T1" fmla="*/ 0 h 1574"/>
                    <a:gd name="T2" fmla="*/ 0 w 2399"/>
                    <a:gd name="T3" fmla="*/ 1574 h 1574"/>
                    <a:gd name="T4" fmla="*/ 2399 w 2399"/>
                    <a:gd name="T5" fmla="*/ 1574 h 1574"/>
                  </a:gdLst>
                  <a:ahLst/>
                  <a:cxnLst>
                    <a:cxn ang="0">
                      <a:pos x="T0" y="T1"/>
                    </a:cxn>
                    <a:cxn ang="0">
                      <a:pos x="T2" y="T3"/>
                    </a:cxn>
                    <a:cxn ang="0">
                      <a:pos x="T4" y="T5"/>
                    </a:cxn>
                  </a:cxnLst>
                  <a:rect l="0" t="0" r="r" b="b"/>
                  <a:pathLst>
                    <a:path w="2399" h="1574">
                      <a:moveTo>
                        <a:pt x="0" y="0"/>
                      </a:moveTo>
                      <a:lnTo>
                        <a:pt x="0" y="1574"/>
                      </a:lnTo>
                      <a:lnTo>
                        <a:pt x="2399" y="1574"/>
                      </a:lnTo>
                    </a:path>
                  </a:pathLst>
                </a:custGeom>
                <a:noFill/>
                <a:ln w="12700">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0" name="Line 73"/>
                <p:cNvSpPr>
                  <a:spLocks noChangeShapeType="1"/>
                </p:cNvSpPr>
                <p:nvPr/>
              </p:nvSpPr>
              <p:spPr bwMode="auto">
                <a:xfrm flipH="1">
                  <a:off x="5162257" y="1965030"/>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1" name="Line 74"/>
                <p:cNvSpPr>
                  <a:spLocks noChangeShapeType="1"/>
                </p:cNvSpPr>
                <p:nvPr/>
              </p:nvSpPr>
              <p:spPr bwMode="auto">
                <a:xfrm flipH="1">
                  <a:off x="5162257" y="2275895"/>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Line 75"/>
                <p:cNvSpPr>
                  <a:spLocks noChangeShapeType="1"/>
                </p:cNvSpPr>
                <p:nvPr/>
              </p:nvSpPr>
              <p:spPr bwMode="auto">
                <a:xfrm flipH="1">
                  <a:off x="5162257" y="2596116"/>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Line 76"/>
                <p:cNvSpPr>
                  <a:spLocks noChangeShapeType="1"/>
                </p:cNvSpPr>
                <p:nvPr/>
              </p:nvSpPr>
              <p:spPr bwMode="auto">
                <a:xfrm flipH="1">
                  <a:off x="5162257" y="2914833"/>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4" name="Line 77"/>
                <p:cNvSpPr>
                  <a:spLocks noChangeShapeType="1"/>
                </p:cNvSpPr>
                <p:nvPr/>
              </p:nvSpPr>
              <p:spPr bwMode="auto">
                <a:xfrm flipH="1">
                  <a:off x="5162257" y="3232218"/>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5" name="Line 78"/>
                <p:cNvSpPr>
                  <a:spLocks noChangeShapeType="1"/>
                </p:cNvSpPr>
                <p:nvPr/>
              </p:nvSpPr>
              <p:spPr bwMode="auto">
                <a:xfrm flipH="1">
                  <a:off x="5162257" y="3547761"/>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6" name="Line 79"/>
                <p:cNvSpPr>
                  <a:spLocks noChangeShapeType="1"/>
                </p:cNvSpPr>
                <p:nvPr/>
              </p:nvSpPr>
              <p:spPr bwMode="auto">
                <a:xfrm flipH="1">
                  <a:off x="5162257" y="3858456"/>
                  <a:ext cx="41876"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7" name="Line 80"/>
                <p:cNvSpPr>
                  <a:spLocks noChangeShapeType="1"/>
                </p:cNvSpPr>
                <p:nvPr/>
              </p:nvSpPr>
              <p:spPr bwMode="auto">
                <a:xfrm>
                  <a:off x="5550686" y="4097027"/>
                  <a:ext cx="0" cy="42072"/>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8" name="Line 81"/>
                <p:cNvSpPr>
                  <a:spLocks noChangeShapeType="1"/>
                </p:cNvSpPr>
                <p:nvPr/>
              </p:nvSpPr>
              <p:spPr bwMode="auto">
                <a:xfrm>
                  <a:off x="5897239" y="4097027"/>
                  <a:ext cx="0" cy="42072"/>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9" name="Line 82"/>
                <p:cNvSpPr>
                  <a:spLocks noChangeShapeType="1"/>
                </p:cNvSpPr>
                <p:nvPr/>
              </p:nvSpPr>
              <p:spPr bwMode="auto">
                <a:xfrm>
                  <a:off x="6932566" y="4097027"/>
                  <a:ext cx="0" cy="42072"/>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0" name="Line 83"/>
                <p:cNvSpPr>
                  <a:spLocks noChangeShapeType="1"/>
                </p:cNvSpPr>
                <p:nvPr/>
              </p:nvSpPr>
              <p:spPr bwMode="auto">
                <a:xfrm>
                  <a:off x="8315891" y="4094022"/>
                  <a:ext cx="0" cy="42072"/>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1" name="Rectangle 84"/>
                <p:cNvSpPr>
                  <a:spLocks noChangeArrowheads="1"/>
                </p:cNvSpPr>
                <p:nvPr/>
              </p:nvSpPr>
              <p:spPr bwMode="auto">
                <a:xfrm>
                  <a:off x="5019305" y="1879359"/>
                  <a:ext cx="146755"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122" name="Rectangle 90"/>
                <p:cNvSpPr>
                  <a:spLocks noChangeArrowheads="1"/>
                </p:cNvSpPr>
                <p:nvPr/>
              </p:nvSpPr>
              <p:spPr bwMode="auto">
                <a:xfrm>
                  <a:off x="5025080" y="2199239"/>
                  <a:ext cx="146755"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
              <p:nvSpPr>
                <p:cNvPr id="123" name="Rectangle 92"/>
                <p:cNvSpPr>
                  <a:spLocks noChangeArrowheads="1"/>
                </p:cNvSpPr>
                <p:nvPr/>
              </p:nvSpPr>
              <p:spPr bwMode="auto">
                <a:xfrm>
                  <a:off x="5019305" y="2520963"/>
                  <a:ext cx="146755"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24" name="Rectangle 93"/>
                <p:cNvSpPr>
                  <a:spLocks noChangeArrowheads="1"/>
                </p:cNvSpPr>
                <p:nvPr/>
              </p:nvSpPr>
              <p:spPr bwMode="auto">
                <a:xfrm>
                  <a:off x="5071287" y="2823151"/>
                  <a:ext cx="73377"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125" name="Rectangle 94"/>
                <p:cNvSpPr>
                  <a:spLocks noChangeArrowheads="1"/>
                </p:cNvSpPr>
                <p:nvPr/>
              </p:nvSpPr>
              <p:spPr bwMode="auto">
                <a:xfrm>
                  <a:off x="5071287" y="3154061"/>
                  <a:ext cx="73377"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126" name="Rectangle 95"/>
                <p:cNvSpPr>
                  <a:spLocks noChangeArrowheads="1"/>
                </p:cNvSpPr>
                <p:nvPr/>
              </p:nvSpPr>
              <p:spPr bwMode="auto">
                <a:xfrm>
                  <a:off x="5071287" y="3468100"/>
                  <a:ext cx="73377"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127" name="Rectangle 96"/>
                <p:cNvSpPr>
                  <a:spLocks noChangeArrowheads="1"/>
                </p:cNvSpPr>
                <p:nvPr/>
              </p:nvSpPr>
              <p:spPr bwMode="auto">
                <a:xfrm>
                  <a:off x="5071287" y="3787811"/>
                  <a:ext cx="73377"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28" name="Rectangle 97"/>
                <p:cNvSpPr>
                  <a:spLocks noChangeArrowheads="1"/>
                </p:cNvSpPr>
                <p:nvPr/>
              </p:nvSpPr>
              <p:spPr bwMode="auto">
                <a:xfrm>
                  <a:off x="5523250" y="4151120"/>
                  <a:ext cx="73377"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29" name="Rectangle 98"/>
                <p:cNvSpPr>
                  <a:spLocks noChangeArrowheads="1"/>
                </p:cNvSpPr>
                <p:nvPr/>
              </p:nvSpPr>
              <p:spPr bwMode="auto">
                <a:xfrm>
                  <a:off x="5869803" y="4151120"/>
                  <a:ext cx="73377"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130" name="Rectangle 99"/>
                <p:cNvSpPr>
                  <a:spLocks noChangeArrowheads="1"/>
                </p:cNvSpPr>
                <p:nvPr/>
              </p:nvSpPr>
              <p:spPr bwMode="auto">
                <a:xfrm>
                  <a:off x="6880583" y="4151120"/>
                  <a:ext cx="146755"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131" name="Rectangle 102"/>
                <p:cNvSpPr>
                  <a:spLocks noChangeArrowheads="1"/>
                </p:cNvSpPr>
                <p:nvPr/>
              </p:nvSpPr>
              <p:spPr bwMode="auto">
                <a:xfrm>
                  <a:off x="8265352" y="4151120"/>
                  <a:ext cx="146755" cy="1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132" name="Freeform 103"/>
                <p:cNvSpPr>
                  <a:spLocks/>
                </p:cNvSpPr>
                <p:nvPr/>
              </p:nvSpPr>
              <p:spPr bwMode="auto">
                <a:xfrm>
                  <a:off x="5562238" y="2447190"/>
                  <a:ext cx="2768093" cy="470309"/>
                </a:xfrm>
                <a:custGeom>
                  <a:avLst/>
                  <a:gdLst>
                    <a:gd name="T0" fmla="*/ 0 w 1917"/>
                    <a:gd name="T1" fmla="*/ 0 h 313"/>
                    <a:gd name="T2" fmla="*/ 242 w 1917"/>
                    <a:gd name="T3" fmla="*/ 99 h 313"/>
                    <a:gd name="T4" fmla="*/ 957 w 1917"/>
                    <a:gd name="T5" fmla="*/ 201 h 313"/>
                    <a:gd name="T6" fmla="*/ 1917 w 1917"/>
                    <a:gd name="T7" fmla="*/ 313 h 313"/>
                  </a:gdLst>
                  <a:ahLst/>
                  <a:cxnLst>
                    <a:cxn ang="0">
                      <a:pos x="T0" y="T1"/>
                    </a:cxn>
                    <a:cxn ang="0">
                      <a:pos x="T2" y="T3"/>
                    </a:cxn>
                    <a:cxn ang="0">
                      <a:pos x="T4" y="T5"/>
                    </a:cxn>
                    <a:cxn ang="0">
                      <a:pos x="T6" y="T7"/>
                    </a:cxn>
                  </a:cxnLst>
                  <a:rect l="0" t="0" r="r" b="b"/>
                  <a:pathLst>
                    <a:path w="1917" h="313">
                      <a:moveTo>
                        <a:pt x="0" y="0"/>
                      </a:moveTo>
                      <a:lnTo>
                        <a:pt x="242" y="99"/>
                      </a:lnTo>
                      <a:lnTo>
                        <a:pt x="957" y="201"/>
                      </a:lnTo>
                      <a:lnTo>
                        <a:pt x="1917" y="313"/>
                      </a:lnTo>
                    </a:path>
                  </a:pathLst>
                </a:custGeom>
                <a:noFill/>
                <a:ln w="19050">
                  <a:solidFill>
                    <a:srgbClr val="D03B3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3" name="Line 104"/>
                <p:cNvSpPr>
                  <a:spLocks noChangeShapeType="1"/>
                </p:cNvSpPr>
                <p:nvPr/>
              </p:nvSpPr>
              <p:spPr bwMode="auto">
                <a:xfrm>
                  <a:off x="5565126" y="2248849"/>
                  <a:ext cx="0" cy="387667"/>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4" name="Rectangle 105"/>
                <p:cNvSpPr>
                  <a:spLocks noChangeArrowheads="1"/>
                </p:cNvSpPr>
                <p:nvPr/>
              </p:nvSpPr>
              <p:spPr bwMode="auto">
                <a:xfrm>
                  <a:off x="5536246" y="2245843"/>
                  <a:ext cx="57759"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5" name="Rectangle 106"/>
                <p:cNvSpPr>
                  <a:spLocks noChangeArrowheads="1"/>
                </p:cNvSpPr>
                <p:nvPr/>
              </p:nvSpPr>
              <p:spPr bwMode="auto">
                <a:xfrm>
                  <a:off x="5536246" y="2630505"/>
                  <a:ext cx="57759"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6" name="Line 107"/>
                <p:cNvSpPr>
                  <a:spLocks noChangeShapeType="1"/>
                </p:cNvSpPr>
                <p:nvPr/>
              </p:nvSpPr>
              <p:spPr bwMode="auto">
                <a:xfrm>
                  <a:off x="5911679" y="2486257"/>
                  <a:ext cx="0" cy="211865"/>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7" name="Rectangle 108"/>
                <p:cNvSpPr>
                  <a:spLocks noChangeArrowheads="1"/>
                </p:cNvSpPr>
                <p:nvPr/>
              </p:nvSpPr>
              <p:spPr bwMode="auto">
                <a:xfrm>
                  <a:off x="5882799" y="2483252"/>
                  <a:ext cx="57759"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8" name="Rectangle 109"/>
                <p:cNvSpPr>
                  <a:spLocks noChangeArrowheads="1"/>
                </p:cNvSpPr>
                <p:nvPr/>
              </p:nvSpPr>
              <p:spPr bwMode="auto">
                <a:xfrm>
                  <a:off x="5882799" y="2695116"/>
                  <a:ext cx="57759"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9" name="Line 110"/>
                <p:cNvSpPr>
                  <a:spLocks noChangeShapeType="1"/>
                </p:cNvSpPr>
                <p:nvPr/>
              </p:nvSpPr>
              <p:spPr bwMode="auto">
                <a:xfrm>
                  <a:off x="6944118" y="2615479"/>
                  <a:ext cx="0" cy="255439"/>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0" name="Rectangle 111"/>
                <p:cNvSpPr>
                  <a:spLocks noChangeArrowheads="1"/>
                </p:cNvSpPr>
                <p:nvPr/>
              </p:nvSpPr>
              <p:spPr bwMode="auto">
                <a:xfrm>
                  <a:off x="6915238" y="2609469"/>
                  <a:ext cx="53427"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1" name="Rectangle 112"/>
                <p:cNvSpPr>
                  <a:spLocks noChangeArrowheads="1"/>
                </p:cNvSpPr>
                <p:nvPr/>
              </p:nvSpPr>
              <p:spPr bwMode="auto">
                <a:xfrm>
                  <a:off x="6915238" y="2867913"/>
                  <a:ext cx="53427"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2" name="Line 113"/>
                <p:cNvSpPr>
                  <a:spLocks noChangeShapeType="1"/>
                </p:cNvSpPr>
                <p:nvPr/>
              </p:nvSpPr>
              <p:spPr bwMode="auto">
                <a:xfrm>
                  <a:off x="8331479" y="2779833"/>
                  <a:ext cx="0" cy="268963"/>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3" name="Rectangle 114"/>
                <p:cNvSpPr>
                  <a:spLocks noChangeArrowheads="1"/>
                </p:cNvSpPr>
                <p:nvPr/>
              </p:nvSpPr>
              <p:spPr bwMode="auto">
                <a:xfrm>
                  <a:off x="8305775" y="2770245"/>
                  <a:ext cx="57759"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4" name="Rectangle 115"/>
                <p:cNvSpPr>
                  <a:spLocks noChangeArrowheads="1"/>
                </p:cNvSpPr>
                <p:nvPr/>
              </p:nvSpPr>
              <p:spPr bwMode="auto">
                <a:xfrm>
                  <a:off x="8305775" y="3048564"/>
                  <a:ext cx="57759" cy="9016"/>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5" name="Line 116"/>
                <p:cNvSpPr>
                  <a:spLocks noChangeShapeType="1"/>
                </p:cNvSpPr>
                <p:nvPr/>
              </p:nvSpPr>
              <p:spPr bwMode="auto">
                <a:xfrm>
                  <a:off x="8307802" y="3500501"/>
                  <a:ext cx="0" cy="208860"/>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6" name="Rectangle 117"/>
                <p:cNvSpPr>
                  <a:spLocks noChangeArrowheads="1"/>
                </p:cNvSpPr>
                <p:nvPr/>
              </p:nvSpPr>
              <p:spPr bwMode="auto">
                <a:xfrm>
                  <a:off x="8285272" y="3497496"/>
                  <a:ext cx="54871" cy="9016"/>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7" name="Rectangle 118"/>
                <p:cNvSpPr>
                  <a:spLocks noChangeArrowheads="1"/>
                </p:cNvSpPr>
                <p:nvPr/>
              </p:nvSpPr>
              <p:spPr bwMode="auto">
                <a:xfrm>
                  <a:off x="8282097" y="3711202"/>
                  <a:ext cx="54871" cy="7513"/>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Line 119"/>
                <p:cNvSpPr>
                  <a:spLocks noChangeShapeType="1"/>
                </p:cNvSpPr>
                <p:nvPr/>
              </p:nvSpPr>
              <p:spPr bwMode="auto">
                <a:xfrm>
                  <a:off x="6927077" y="3430220"/>
                  <a:ext cx="0" cy="189326"/>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Rectangle 120"/>
                <p:cNvSpPr>
                  <a:spLocks noChangeArrowheads="1"/>
                </p:cNvSpPr>
                <p:nvPr/>
              </p:nvSpPr>
              <p:spPr bwMode="auto">
                <a:xfrm>
                  <a:off x="6901373" y="3420865"/>
                  <a:ext cx="53427" cy="9016"/>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0" name="Rectangle 121"/>
                <p:cNvSpPr>
                  <a:spLocks noChangeArrowheads="1"/>
                </p:cNvSpPr>
                <p:nvPr/>
              </p:nvSpPr>
              <p:spPr bwMode="auto">
                <a:xfrm>
                  <a:off x="6898198" y="3616540"/>
                  <a:ext cx="53427" cy="7513"/>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Line 122"/>
                <p:cNvSpPr>
                  <a:spLocks noChangeShapeType="1"/>
                </p:cNvSpPr>
                <p:nvPr/>
              </p:nvSpPr>
              <p:spPr bwMode="auto">
                <a:xfrm>
                  <a:off x="5891463" y="2840866"/>
                  <a:ext cx="0" cy="192331"/>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2" name="Rectangle 123"/>
                <p:cNvSpPr>
                  <a:spLocks noChangeArrowheads="1"/>
                </p:cNvSpPr>
                <p:nvPr/>
              </p:nvSpPr>
              <p:spPr bwMode="auto">
                <a:xfrm>
                  <a:off x="5864027" y="2837861"/>
                  <a:ext cx="56315" cy="9016"/>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3" name="Rectangle 124"/>
                <p:cNvSpPr>
                  <a:spLocks noChangeArrowheads="1"/>
                </p:cNvSpPr>
                <p:nvPr/>
              </p:nvSpPr>
              <p:spPr bwMode="auto">
                <a:xfrm>
                  <a:off x="5864027" y="3027187"/>
                  <a:ext cx="56315" cy="9016"/>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4" name="Line 125"/>
                <p:cNvSpPr>
                  <a:spLocks noChangeShapeType="1"/>
                </p:cNvSpPr>
                <p:nvPr/>
              </p:nvSpPr>
              <p:spPr bwMode="auto">
                <a:xfrm>
                  <a:off x="5547798" y="2131647"/>
                  <a:ext cx="0" cy="428237"/>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5" name="Rectangle 126"/>
                <p:cNvSpPr>
                  <a:spLocks noChangeArrowheads="1"/>
                </p:cNvSpPr>
                <p:nvPr/>
              </p:nvSpPr>
              <p:spPr bwMode="auto">
                <a:xfrm>
                  <a:off x="5520362" y="2125637"/>
                  <a:ext cx="56315" cy="9016"/>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6" name="Rectangle 127"/>
                <p:cNvSpPr>
                  <a:spLocks noChangeArrowheads="1"/>
                </p:cNvSpPr>
                <p:nvPr/>
              </p:nvSpPr>
              <p:spPr bwMode="auto">
                <a:xfrm>
                  <a:off x="5520362" y="2556879"/>
                  <a:ext cx="56315" cy="9016"/>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7" name="Rectangle 128"/>
                <p:cNvSpPr>
                  <a:spLocks noChangeArrowheads="1"/>
                </p:cNvSpPr>
                <p:nvPr/>
              </p:nvSpPr>
              <p:spPr bwMode="auto">
                <a:xfrm>
                  <a:off x="5539134" y="2423148"/>
                  <a:ext cx="51983" cy="54093"/>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8" name="Rectangle 130"/>
                <p:cNvSpPr>
                  <a:spLocks noChangeArrowheads="1"/>
                </p:cNvSpPr>
                <p:nvPr/>
              </p:nvSpPr>
              <p:spPr bwMode="auto">
                <a:xfrm>
                  <a:off x="5885687" y="2568899"/>
                  <a:ext cx="51983" cy="52591"/>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9" name="Rectangle 131"/>
                <p:cNvSpPr>
                  <a:spLocks noChangeArrowheads="1"/>
                </p:cNvSpPr>
                <p:nvPr/>
              </p:nvSpPr>
              <p:spPr bwMode="auto">
                <a:xfrm>
                  <a:off x="6918126" y="2722163"/>
                  <a:ext cx="50539" cy="51088"/>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0" name="Rectangle 132"/>
                <p:cNvSpPr>
                  <a:spLocks noChangeArrowheads="1"/>
                </p:cNvSpPr>
                <p:nvPr/>
              </p:nvSpPr>
              <p:spPr bwMode="auto">
                <a:xfrm>
                  <a:off x="8308663" y="2896462"/>
                  <a:ext cx="51983" cy="51088"/>
                </a:xfrm>
                <a:prstGeom prst="rect">
                  <a:avLst/>
                </a:prstGeom>
                <a:solidFill>
                  <a:srgbClr val="D03B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1" name="Freeform 135"/>
                <p:cNvSpPr>
                  <a:spLocks/>
                </p:cNvSpPr>
                <p:nvPr/>
              </p:nvSpPr>
              <p:spPr bwMode="auto">
                <a:xfrm>
                  <a:off x="5547798" y="2352527"/>
                  <a:ext cx="2750766" cy="1251652"/>
                </a:xfrm>
                <a:custGeom>
                  <a:avLst/>
                  <a:gdLst>
                    <a:gd name="T0" fmla="*/ 0 w 1905"/>
                    <a:gd name="T1" fmla="*/ 0 h 833"/>
                    <a:gd name="T2" fmla="*/ 238 w 1905"/>
                    <a:gd name="T3" fmla="*/ 388 h 833"/>
                    <a:gd name="T4" fmla="*/ 953 w 1905"/>
                    <a:gd name="T5" fmla="*/ 776 h 833"/>
                    <a:gd name="T6" fmla="*/ 1905 w 1905"/>
                    <a:gd name="T7" fmla="*/ 833 h 833"/>
                  </a:gdLst>
                  <a:ahLst/>
                  <a:cxnLst>
                    <a:cxn ang="0">
                      <a:pos x="T0" y="T1"/>
                    </a:cxn>
                    <a:cxn ang="0">
                      <a:pos x="T2" y="T3"/>
                    </a:cxn>
                    <a:cxn ang="0">
                      <a:pos x="T4" y="T5"/>
                    </a:cxn>
                    <a:cxn ang="0">
                      <a:pos x="T6" y="T7"/>
                    </a:cxn>
                  </a:cxnLst>
                  <a:rect l="0" t="0" r="r" b="b"/>
                  <a:pathLst>
                    <a:path w="1905" h="833">
                      <a:moveTo>
                        <a:pt x="0" y="0"/>
                      </a:moveTo>
                      <a:lnTo>
                        <a:pt x="238" y="388"/>
                      </a:lnTo>
                      <a:lnTo>
                        <a:pt x="953" y="776"/>
                      </a:lnTo>
                      <a:lnTo>
                        <a:pt x="1905" y="833"/>
                      </a:lnTo>
                    </a:path>
                  </a:pathLst>
                </a:custGeom>
                <a:noFill/>
                <a:ln w="19050">
                  <a:solidFill>
                    <a:srgbClr val="046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2" name="TextBox 161"/>
                <p:cNvSpPr txBox="1"/>
                <p:nvPr/>
              </p:nvSpPr>
              <p:spPr>
                <a:xfrm>
                  <a:off x="5707005" y="3299377"/>
                  <a:ext cx="731520" cy="2692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460A9"/>
                      </a:solidFill>
                      <a:effectLst/>
                      <a:uLnTx/>
                      <a:uFillTx/>
                      <a:latin typeface="Arial" panose="020B0604020202020204"/>
                      <a:ea typeface="+mn-ea"/>
                      <a:cs typeface="+mn-cs"/>
                    </a:rPr>
                    <a:t>p&lt;0.001</a:t>
                  </a:r>
                </a:p>
              </p:txBody>
            </p:sp>
            <p:sp>
              <p:nvSpPr>
                <p:cNvPr id="163" name="TextBox 162"/>
                <p:cNvSpPr txBox="1"/>
                <p:nvPr/>
              </p:nvSpPr>
              <p:spPr>
                <a:xfrm>
                  <a:off x="8067796" y="3845228"/>
                  <a:ext cx="751735" cy="26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460A9"/>
                      </a:solidFill>
                      <a:effectLst/>
                      <a:uLnTx/>
                      <a:uFillTx/>
                      <a:latin typeface="Arial" panose="020B0604020202020204"/>
                      <a:ea typeface="+mn-ea"/>
                      <a:cs typeface="+mn-cs"/>
                    </a:rPr>
                    <a:t>p&lt;0.001</a:t>
                  </a:r>
                </a:p>
              </p:txBody>
            </p:sp>
            <p:sp>
              <p:nvSpPr>
                <p:cNvPr id="164" name="TextBox 163"/>
                <p:cNvSpPr txBox="1"/>
                <p:nvPr/>
              </p:nvSpPr>
              <p:spPr>
                <a:xfrm>
                  <a:off x="5795223" y="3058900"/>
                  <a:ext cx="640959" cy="3029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11%</a:t>
                  </a:r>
                </a:p>
              </p:txBody>
            </p:sp>
            <p:sp>
              <p:nvSpPr>
                <p:cNvPr id="165" name="Down Arrow 164"/>
                <p:cNvSpPr/>
                <p:nvPr/>
              </p:nvSpPr>
              <p:spPr>
                <a:xfrm>
                  <a:off x="5806927" y="3147232"/>
                  <a:ext cx="138621" cy="159924"/>
                </a:xfrm>
                <a:prstGeom prst="downArrow">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6" name="Down Arrow 165"/>
                <p:cNvSpPr/>
                <p:nvPr/>
              </p:nvSpPr>
              <p:spPr>
                <a:xfrm>
                  <a:off x="8234059" y="3730419"/>
                  <a:ext cx="138621" cy="159924"/>
                </a:xfrm>
                <a:prstGeom prst="downArrow">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06" name="Rectangle 20"/>
              <p:cNvSpPr>
                <a:spLocks noChangeArrowheads="1"/>
              </p:cNvSpPr>
              <p:nvPr/>
            </p:nvSpPr>
            <p:spPr bwMode="auto">
              <a:xfrm rot="16200000">
                <a:off x="4092904" y="2333028"/>
                <a:ext cx="1487588" cy="35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15938" algn="l"/>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Geometric mean NfL </a:t>
                </a:r>
                <a:b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concentration (pg/mL)</a:t>
                </a:r>
                <a:endParaRPr kumimoji="0" lang="en-GB"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4" name="Freeform 35"/>
              <p:cNvSpPr>
                <a:spLocks/>
              </p:cNvSpPr>
              <p:nvPr/>
            </p:nvSpPr>
            <p:spPr bwMode="auto">
              <a:xfrm>
                <a:off x="4110084" y="3054449"/>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5" name="Freeform 35"/>
              <p:cNvSpPr>
                <a:spLocks/>
              </p:cNvSpPr>
              <p:nvPr/>
            </p:nvSpPr>
            <p:spPr bwMode="auto">
              <a:xfrm>
                <a:off x="5507172" y="1929638"/>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6" name="Freeform 35"/>
              <p:cNvSpPr>
                <a:spLocks/>
              </p:cNvSpPr>
              <p:nvPr/>
            </p:nvSpPr>
            <p:spPr bwMode="auto">
              <a:xfrm>
                <a:off x="5859325" y="2457978"/>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7" name="Freeform 35"/>
              <p:cNvSpPr>
                <a:spLocks/>
              </p:cNvSpPr>
              <p:nvPr/>
            </p:nvSpPr>
            <p:spPr bwMode="auto">
              <a:xfrm>
                <a:off x="6894968" y="3001610"/>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8" name="Freeform 35"/>
              <p:cNvSpPr>
                <a:spLocks/>
              </p:cNvSpPr>
              <p:nvPr/>
            </p:nvSpPr>
            <p:spPr bwMode="auto">
              <a:xfrm>
                <a:off x="8271369" y="3075129"/>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9" name="TextBox 178"/>
              <p:cNvSpPr txBox="1"/>
              <p:nvPr/>
            </p:nvSpPr>
            <p:spPr>
              <a:xfrm>
                <a:off x="6796370" y="3266799"/>
                <a:ext cx="7109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460A9"/>
                    </a:solidFill>
                    <a:effectLst/>
                    <a:uLnTx/>
                    <a:uFillTx/>
                    <a:latin typeface="Arial" panose="020B0604020202020204"/>
                    <a:ea typeface="+mn-ea"/>
                    <a:cs typeface="+mn-cs"/>
                  </a:rPr>
                  <a:t>p&lt;0.001</a:t>
                </a:r>
              </a:p>
            </p:txBody>
          </p:sp>
          <p:sp>
            <p:nvSpPr>
              <p:cNvPr id="180" name="TextBox 179"/>
              <p:cNvSpPr txBox="1"/>
              <p:nvPr/>
            </p:nvSpPr>
            <p:spPr>
              <a:xfrm>
                <a:off x="6872562" y="3058093"/>
                <a:ext cx="64411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26%</a:t>
                </a:r>
              </a:p>
            </p:txBody>
          </p:sp>
          <p:sp>
            <p:nvSpPr>
              <p:cNvPr id="181" name="Down Arrow 180"/>
              <p:cNvSpPr/>
              <p:nvPr/>
            </p:nvSpPr>
            <p:spPr>
              <a:xfrm>
                <a:off x="6857318" y="3133937"/>
                <a:ext cx="138621" cy="155221"/>
              </a:xfrm>
              <a:prstGeom prst="downArrow">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3" name="TextBox 182"/>
              <p:cNvSpPr txBox="1"/>
              <p:nvPr/>
            </p:nvSpPr>
            <p:spPr>
              <a:xfrm>
                <a:off x="6496473" y="1312298"/>
                <a:ext cx="1204176" cy="2688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II</a:t>
                </a:r>
              </a:p>
            </p:txBody>
          </p:sp>
          <p:grpSp>
            <p:nvGrpSpPr>
              <p:cNvPr id="5" name="Group 4"/>
              <p:cNvGrpSpPr/>
              <p:nvPr/>
            </p:nvGrpSpPr>
            <p:grpSpPr>
              <a:xfrm>
                <a:off x="7368126" y="1809750"/>
                <a:ext cx="1089274" cy="341949"/>
                <a:chOff x="5469980" y="1355326"/>
                <a:chExt cx="1089274" cy="341949"/>
              </a:xfrm>
            </p:grpSpPr>
            <p:sp>
              <p:nvSpPr>
                <p:cNvPr id="187" name="Rectangle 165"/>
                <p:cNvSpPr>
                  <a:spLocks noChangeArrowheads="1"/>
                </p:cNvSpPr>
                <p:nvPr/>
              </p:nvSpPr>
              <p:spPr bwMode="auto">
                <a:xfrm>
                  <a:off x="5712868" y="1355326"/>
                  <a:ext cx="790281" cy="1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a:t>
                  </a: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8" name="Rectangle 166"/>
                <p:cNvSpPr>
                  <a:spLocks noChangeArrowheads="1"/>
                </p:cNvSpPr>
                <p:nvPr/>
              </p:nvSpPr>
              <p:spPr bwMode="auto">
                <a:xfrm>
                  <a:off x="5712868" y="1512840"/>
                  <a:ext cx="846386" cy="1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Teriflunomide</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9" name="Line 168"/>
                <p:cNvSpPr>
                  <a:spLocks noChangeShapeType="1"/>
                </p:cNvSpPr>
                <p:nvPr/>
              </p:nvSpPr>
              <p:spPr bwMode="auto">
                <a:xfrm>
                  <a:off x="5469980" y="1599864"/>
                  <a:ext cx="182563" cy="0"/>
                </a:xfrm>
                <a:prstGeom prst="line">
                  <a:avLst/>
                </a:prstGeom>
                <a:noFill/>
                <a:ln w="12700">
                  <a:solidFill>
                    <a:srgbClr val="D03B32"/>
                  </a:solid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0" name="Rectangle 98"/>
                <p:cNvSpPr>
                  <a:spLocks noChangeArrowheads="1"/>
                </p:cNvSpPr>
                <p:nvPr/>
              </p:nvSpPr>
              <p:spPr bwMode="auto">
                <a:xfrm>
                  <a:off x="5536156" y="1570349"/>
                  <a:ext cx="58737" cy="56717"/>
                </a:xfrm>
                <a:prstGeom prst="rect">
                  <a:avLst/>
                </a:prstGeom>
                <a:solidFill>
                  <a:srgbClr val="D03B32"/>
                </a:solidFill>
                <a:ln>
                  <a:noFill/>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2" name="Freeform 35"/>
                <p:cNvSpPr>
                  <a:spLocks/>
                </p:cNvSpPr>
                <p:nvPr/>
              </p:nvSpPr>
              <p:spPr bwMode="auto">
                <a:xfrm>
                  <a:off x="5528317" y="1428186"/>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5" name="Line 168"/>
                <p:cNvSpPr>
                  <a:spLocks noChangeShapeType="1"/>
                </p:cNvSpPr>
                <p:nvPr/>
              </p:nvSpPr>
              <p:spPr bwMode="auto">
                <a:xfrm>
                  <a:off x="5469980" y="1461055"/>
                  <a:ext cx="182563"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39" name="Group 38"/>
            <p:cNvGrpSpPr/>
            <p:nvPr/>
          </p:nvGrpSpPr>
          <p:grpSpPr>
            <a:xfrm>
              <a:off x="862285" y="904560"/>
              <a:ext cx="3931920" cy="2362003"/>
              <a:chOff x="804169" y="1721296"/>
              <a:chExt cx="3957931" cy="2485243"/>
            </a:xfrm>
          </p:grpSpPr>
          <p:sp>
            <p:nvSpPr>
              <p:cNvPr id="40" name="TextBox 39"/>
              <p:cNvSpPr txBox="1"/>
              <p:nvPr/>
            </p:nvSpPr>
            <p:spPr>
              <a:xfrm>
                <a:off x="4128393" y="3525544"/>
                <a:ext cx="532163" cy="2914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23%</a:t>
                </a:r>
              </a:p>
            </p:txBody>
          </p:sp>
          <p:sp>
            <p:nvSpPr>
              <p:cNvPr id="41" name="Freeform 5"/>
              <p:cNvSpPr>
                <a:spLocks/>
              </p:cNvSpPr>
              <p:nvPr/>
            </p:nvSpPr>
            <p:spPr bwMode="auto">
              <a:xfrm>
                <a:off x="991412" y="1721296"/>
                <a:ext cx="3513195" cy="2268559"/>
              </a:xfrm>
              <a:custGeom>
                <a:avLst/>
                <a:gdLst>
                  <a:gd name="T0" fmla="*/ 0 w 2399"/>
                  <a:gd name="T1" fmla="*/ 0 h 1574"/>
                  <a:gd name="T2" fmla="*/ 0 w 2399"/>
                  <a:gd name="T3" fmla="*/ 1574 h 1574"/>
                  <a:gd name="T4" fmla="*/ 2399 w 2399"/>
                  <a:gd name="T5" fmla="*/ 1574 h 1574"/>
                </a:gdLst>
                <a:ahLst/>
                <a:cxnLst>
                  <a:cxn ang="0">
                    <a:pos x="T0" y="T1"/>
                  </a:cxn>
                  <a:cxn ang="0">
                    <a:pos x="T2" y="T3"/>
                  </a:cxn>
                  <a:cxn ang="0">
                    <a:pos x="T4" y="T5"/>
                  </a:cxn>
                </a:cxnLst>
                <a:rect l="0" t="0" r="r" b="b"/>
                <a:pathLst>
                  <a:path w="2399" h="1574">
                    <a:moveTo>
                      <a:pt x="0" y="0"/>
                    </a:moveTo>
                    <a:lnTo>
                      <a:pt x="0" y="1574"/>
                    </a:lnTo>
                    <a:lnTo>
                      <a:pt x="2399" y="1574"/>
                    </a:lnTo>
                  </a:path>
                </a:pathLst>
              </a:custGeom>
              <a:noFill/>
              <a:ln w="12700">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Line 6"/>
              <p:cNvSpPr>
                <a:spLocks noChangeShapeType="1"/>
              </p:cNvSpPr>
              <p:nvPr/>
            </p:nvSpPr>
            <p:spPr bwMode="auto">
              <a:xfrm flipH="1">
                <a:off x="948944" y="1943251"/>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Line 7"/>
              <p:cNvSpPr>
                <a:spLocks noChangeShapeType="1"/>
              </p:cNvSpPr>
              <p:nvPr/>
            </p:nvSpPr>
            <p:spPr bwMode="auto">
              <a:xfrm flipH="1">
                <a:off x="948944" y="2245918"/>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Line 8"/>
              <p:cNvSpPr>
                <a:spLocks noChangeShapeType="1"/>
              </p:cNvSpPr>
              <p:nvPr/>
            </p:nvSpPr>
            <p:spPr bwMode="auto">
              <a:xfrm flipH="1">
                <a:off x="948944" y="2550026"/>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Line 9"/>
              <p:cNvSpPr>
                <a:spLocks noChangeShapeType="1"/>
              </p:cNvSpPr>
              <p:nvPr/>
            </p:nvSpPr>
            <p:spPr bwMode="auto">
              <a:xfrm flipH="1">
                <a:off x="948944" y="2852692"/>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Line 10"/>
              <p:cNvSpPr>
                <a:spLocks noChangeShapeType="1"/>
              </p:cNvSpPr>
              <p:nvPr/>
            </p:nvSpPr>
            <p:spPr bwMode="auto">
              <a:xfrm flipH="1">
                <a:off x="948944" y="3151035"/>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Line 11"/>
              <p:cNvSpPr>
                <a:spLocks noChangeShapeType="1"/>
              </p:cNvSpPr>
              <p:nvPr/>
            </p:nvSpPr>
            <p:spPr bwMode="auto">
              <a:xfrm flipH="1">
                <a:off x="948944" y="3453702"/>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Line 12"/>
              <p:cNvSpPr>
                <a:spLocks noChangeShapeType="1"/>
              </p:cNvSpPr>
              <p:nvPr/>
            </p:nvSpPr>
            <p:spPr bwMode="auto">
              <a:xfrm flipH="1">
                <a:off x="948944" y="3757810"/>
                <a:ext cx="42469" cy="0"/>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Line 13"/>
              <p:cNvSpPr>
                <a:spLocks noChangeShapeType="1"/>
              </p:cNvSpPr>
              <p:nvPr/>
            </p:nvSpPr>
            <p:spPr bwMode="auto">
              <a:xfrm>
                <a:off x="1342878" y="3989854"/>
                <a:ext cx="0" cy="43238"/>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0" name="Line 14"/>
              <p:cNvSpPr>
                <a:spLocks noChangeShapeType="1"/>
              </p:cNvSpPr>
              <p:nvPr/>
            </p:nvSpPr>
            <p:spPr bwMode="auto">
              <a:xfrm>
                <a:off x="1694344" y="3989854"/>
                <a:ext cx="0" cy="43238"/>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Line 15"/>
              <p:cNvSpPr>
                <a:spLocks noChangeShapeType="1"/>
              </p:cNvSpPr>
              <p:nvPr/>
            </p:nvSpPr>
            <p:spPr bwMode="auto">
              <a:xfrm>
                <a:off x="2744349" y="3989854"/>
                <a:ext cx="0" cy="43238"/>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Line 16"/>
              <p:cNvSpPr>
                <a:spLocks noChangeShapeType="1"/>
              </p:cNvSpPr>
              <p:nvPr/>
            </p:nvSpPr>
            <p:spPr bwMode="auto">
              <a:xfrm>
                <a:off x="4147284" y="3986971"/>
                <a:ext cx="0" cy="40356"/>
              </a:xfrm>
              <a:prstGeom prst="line">
                <a:avLst/>
              </a:prstGeom>
              <a:noFill/>
              <a:ln w="12700">
                <a:solidFill>
                  <a:srgbClr val="1D1D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Rectangle 17"/>
              <p:cNvSpPr>
                <a:spLocks noChangeArrowheads="1"/>
              </p:cNvSpPr>
              <p:nvPr/>
            </p:nvSpPr>
            <p:spPr bwMode="auto">
              <a:xfrm>
                <a:off x="804169" y="1873092"/>
                <a:ext cx="141997"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 name="Rectangle 23"/>
              <p:cNvSpPr>
                <a:spLocks noChangeArrowheads="1"/>
              </p:cNvSpPr>
              <p:nvPr/>
            </p:nvSpPr>
            <p:spPr bwMode="auto">
              <a:xfrm>
                <a:off x="810028" y="2185846"/>
                <a:ext cx="141997"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5" name="Rectangle 25"/>
              <p:cNvSpPr>
                <a:spLocks noChangeArrowheads="1"/>
              </p:cNvSpPr>
              <p:nvPr/>
            </p:nvSpPr>
            <p:spPr bwMode="auto">
              <a:xfrm>
                <a:off x="804169" y="2491397"/>
                <a:ext cx="141997"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6" name="Rectangle 26"/>
              <p:cNvSpPr>
                <a:spLocks noChangeArrowheads="1"/>
              </p:cNvSpPr>
              <p:nvPr/>
            </p:nvSpPr>
            <p:spPr bwMode="auto">
              <a:xfrm>
                <a:off x="856889" y="2789739"/>
                <a:ext cx="70999"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7" name="Rectangle 27"/>
              <p:cNvSpPr>
                <a:spLocks noChangeArrowheads="1"/>
              </p:cNvSpPr>
              <p:nvPr/>
            </p:nvSpPr>
            <p:spPr bwMode="auto">
              <a:xfrm>
                <a:off x="856889" y="3088082"/>
                <a:ext cx="70999"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8" name="Rectangle 28"/>
              <p:cNvSpPr>
                <a:spLocks noChangeArrowheads="1"/>
              </p:cNvSpPr>
              <p:nvPr/>
            </p:nvSpPr>
            <p:spPr bwMode="auto">
              <a:xfrm>
                <a:off x="856889" y="3379218"/>
                <a:ext cx="70999"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29"/>
              <p:cNvSpPr>
                <a:spLocks noChangeArrowheads="1"/>
              </p:cNvSpPr>
              <p:nvPr/>
            </p:nvSpPr>
            <p:spPr bwMode="auto">
              <a:xfrm>
                <a:off x="856889" y="3684033"/>
                <a:ext cx="70999"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0" name="Rectangle 30"/>
              <p:cNvSpPr>
                <a:spLocks noChangeArrowheads="1"/>
              </p:cNvSpPr>
              <p:nvPr/>
            </p:nvSpPr>
            <p:spPr bwMode="auto">
              <a:xfrm>
                <a:off x="1315054" y="4044622"/>
                <a:ext cx="70999"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61" name="Rectangle 31"/>
              <p:cNvSpPr>
                <a:spLocks noChangeArrowheads="1"/>
              </p:cNvSpPr>
              <p:nvPr/>
            </p:nvSpPr>
            <p:spPr bwMode="auto">
              <a:xfrm>
                <a:off x="1666520" y="4044622"/>
                <a:ext cx="70999"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62" name="Rectangle 32"/>
              <p:cNvSpPr>
                <a:spLocks noChangeArrowheads="1"/>
              </p:cNvSpPr>
              <p:nvPr/>
            </p:nvSpPr>
            <p:spPr bwMode="auto">
              <a:xfrm>
                <a:off x="2691629" y="4044622"/>
                <a:ext cx="141997"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63" name="Rectangle 35"/>
              <p:cNvSpPr>
                <a:spLocks noChangeArrowheads="1"/>
              </p:cNvSpPr>
              <p:nvPr/>
            </p:nvSpPr>
            <p:spPr bwMode="auto">
              <a:xfrm>
                <a:off x="4096028" y="4044622"/>
                <a:ext cx="141997" cy="1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64" name="Freeform 36"/>
              <p:cNvSpPr>
                <a:spLocks/>
              </p:cNvSpPr>
              <p:nvPr/>
            </p:nvSpPr>
            <p:spPr bwMode="auto">
              <a:xfrm>
                <a:off x="1342878" y="2656851"/>
                <a:ext cx="2819049" cy="201778"/>
              </a:xfrm>
              <a:custGeom>
                <a:avLst/>
                <a:gdLst>
                  <a:gd name="T0" fmla="*/ 0 w 1925"/>
                  <a:gd name="T1" fmla="*/ 0 h 140"/>
                  <a:gd name="T2" fmla="*/ 240 w 1925"/>
                  <a:gd name="T3" fmla="*/ 50 h 140"/>
                  <a:gd name="T4" fmla="*/ 959 w 1925"/>
                  <a:gd name="T5" fmla="*/ 8 h 140"/>
                  <a:gd name="T6" fmla="*/ 1925 w 1925"/>
                  <a:gd name="T7" fmla="*/ 140 h 140"/>
                </a:gdLst>
                <a:ahLst/>
                <a:cxnLst>
                  <a:cxn ang="0">
                    <a:pos x="T0" y="T1"/>
                  </a:cxn>
                  <a:cxn ang="0">
                    <a:pos x="T2" y="T3"/>
                  </a:cxn>
                  <a:cxn ang="0">
                    <a:pos x="T4" y="T5"/>
                  </a:cxn>
                  <a:cxn ang="0">
                    <a:pos x="T6" y="T7"/>
                  </a:cxn>
                </a:cxnLst>
                <a:rect l="0" t="0" r="r" b="b"/>
                <a:pathLst>
                  <a:path w="1925" h="140">
                    <a:moveTo>
                      <a:pt x="0" y="0"/>
                    </a:moveTo>
                    <a:lnTo>
                      <a:pt x="240" y="50"/>
                    </a:lnTo>
                    <a:lnTo>
                      <a:pt x="959" y="8"/>
                    </a:lnTo>
                    <a:lnTo>
                      <a:pt x="1925" y="140"/>
                    </a:lnTo>
                  </a:path>
                </a:pathLst>
              </a:custGeom>
              <a:noFill/>
              <a:ln w="12700">
                <a:solidFill>
                  <a:srgbClr val="D03B3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5" name="Line 37"/>
              <p:cNvSpPr>
                <a:spLocks noChangeShapeType="1"/>
              </p:cNvSpPr>
              <p:nvPr/>
            </p:nvSpPr>
            <p:spPr bwMode="auto">
              <a:xfrm>
                <a:off x="1351665" y="2495258"/>
                <a:ext cx="0" cy="324286"/>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6" name="Rectangle 38"/>
              <p:cNvSpPr>
                <a:spLocks noChangeArrowheads="1"/>
              </p:cNvSpPr>
              <p:nvPr/>
            </p:nvSpPr>
            <p:spPr bwMode="auto">
              <a:xfrm>
                <a:off x="1323841" y="2492375"/>
                <a:ext cx="54185" cy="8648"/>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7" name="Rectangle 39"/>
              <p:cNvSpPr>
                <a:spLocks noChangeArrowheads="1"/>
              </p:cNvSpPr>
              <p:nvPr/>
            </p:nvSpPr>
            <p:spPr bwMode="auto">
              <a:xfrm>
                <a:off x="1323841" y="2816660"/>
                <a:ext cx="54185" cy="8648"/>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8" name="Line 40"/>
              <p:cNvSpPr>
                <a:spLocks noChangeShapeType="1"/>
              </p:cNvSpPr>
              <p:nvPr/>
            </p:nvSpPr>
            <p:spPr bwMode="auto">
              <a:xfrm>
                <a:off x="1706060" y="2620647"/>
                <a:ext cx="0" cy="208984"/>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9" name="Rectangle 41"/>
              <p:cNvSpPr>
                <a:spLocks noChangeArrowheads="1"/>
              </p:cNvSpPr>
              <p:nvPr/>
            </p:nvSpPr>
            <p:spPr bwMode="auto">
              <a:xfrm>
                <a:off x="1678236" y="2617765"/>
                <a:ext cx="54185" cy="8648"/>
              </a:xfrm>
              <a:prstGeom prst="rect">
                <a:avLst/>
              </a:prstGeom>
              <a:solidFill>
                <a:srgbClr val="D03B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0" name="Rectangle 42"/>
              <p:cNvSpPr>
                <a:spLocks noChangeArrowheads="1"/>
              </p:cNvSpPr>
              <p:nvPr/>
            </p:nvSpPr>
            <p:spPr bwMode="auto">
              <a:xfrm>
                <a:off x="1678236" y="2828190"/>
                <a:ext cx="54185" cy="7207"/>
              </a:xfrm>
              <a:prstGeom prst="rect">
                <a:avLst/>
              </a:prstGeom>
              <a:solidFill>
                <a:srgbClr val="D03B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1" name="Line 43"/>
              <p:cNvSpPr>
                <a:spLocks noChangeShapeType="1"/>
              </p:cNvSpPr>
              <p:nvPr/>
            </p:nvSpPr>
            <p:spPr bwMode="auto">
              <a:xfrm>
                <a:off x="2756225" y="2541376"/>
                <a:ext cx="0" cy="246457"/>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2" name="Rectangle 44"/>
              <p:cNvSpPr>
                <a:spLocks noChangeArrowheads="1"/>
              </p:cNvSpPr>
              <p:nvPr/>
            </p:nvSpPr>
            <p:spPr bwMode="auto">
              <a:xfrm>
                <a:off x="2729704" y="2535613"/>
                <a:ext cx="54185" cy="8648"/>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3" name="Rectangle 45"/>
              <p:cNvSpPr>
                <a:spLocks noChangeArrowheads="1"/>
              </p:cNvSpPr>
              <p:nvPr/>
            </p:nvSpPr>
            <p:spPr bwMode="auto">
              <a:xfrm>
                <a:off x="2729704" y="2779187"/>
                <a:ext cx="54185" cy="8648"/>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4" name="Line 46"/>
              <p:cNvSpPr>
                <a:spLocks noChangeShapeType="1"/>
              </p:cNvSpPr>
              <p:nvPr/>
            </p:nvSpPr>
            <p:spPr bwMode="auto">
              <a:xfrm>
                <a:off x="4161929" y="2717213"/>
                <a:ext cx="0" cy="272400"/>
              </a:xfrm>
              <a:prstGeom prst="line">
                <a:avLst/>
              </a:prstGeom>
              <a:noFill/>
              <a:ln w="9525">
                <a:solidFill>
                  <a:srgbClr val="D03B3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5" name="Rectangle 47"/>
              <p:cNvSpPr>
                <a:spLocks noChangeArrowheads="1"/>
              </p:cNvSpPr>
              <p:nvPr/>
            </p:nvSpPr>
            <p:spPr bwMode="auto">
              <a:xfrm>
                <a:off x="4132640" y="2711448"/>
                <a:ext cx="58578" cy="8648"/>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6" name="Rectangle 48"/>
              <p:cNvSpPr>
                <a:spLocks noChangeArrowheads="1"/>
              </p:cNvSpPr>
              <p:nvPr/>
            </p:nvSpPr>
            <p:spPr bwMode="auto">
              <a:xfrm>
                <a:off x="4132640" y="2983848"/>
                <a:ext cx="58578" cy="8648"/>
              </a:xfrm>
              <a:prstGeom prst="rect">
                <a:avLst/>
              </a:prstGeom>
              <a:solidFill>
                <a:srgbClr val="D03B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7" name="Line 49"/>
              <p:cNvSpPr>
                <a:spLocks noChangeShapeType="1"/>
              </p:cNvSpPr>
              <p:nvPr/>
            </p:nvSpPr>
            <p:spPr bwMode="auto">
              <a:xfrm>
                <a:off x="4141426" y="3383079"/>
                <a:ext cx="0" cy="202751"/>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8" name="Rectangle 50"/>
              <p:cNvSpPr>
                <a:spLocks noChangeArrowheads="1"/>
              </p:cNvSpPr>
              <p:nvPr/>
            </p:nvSpPr>
            <p:spPr bwMode="auto">
              <a:xfrm>
                <a:off x="4112138" y="3380196"/>
                <a:ext cx="58578" cy="8648"/>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9" name="Rectangle 51"/>
              <p:cNvSpPr>
                <a:spLocks noChangeArrowheads="1"/>
              </p:cNvSpPr>
              <p:nvPr/>
            </p:nvSpPr>
            <p:spPr bwMode="auto">
              <a:xfrm>
                <a:off x="4112138" y="3585201"/>
                <a:ext cx="58578" cy="8648"/>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0" name="Line 52"/>
              <p:cNvSpPr>
                <a:spLocks noChangeShapeType="1"/>
              </p:cNvSpPr>
              <p:nvPr/>
            </p:nvSpPr>
            <p:spPr bwMode="auto">
              <a:xfrm>
                <a:off x="2738491" y="3362901"/>
                <a:ext cx="0" cy="175835"/>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1" name="Rectangle 53"/>
              <p:cNvSpPr>
                <a:spLocks noChangeArrowheads="1"/>
              </p:cNvSpPr>
              <p:nvPr/>
            </p:nvSpPr>
            <p:spPr bwMode="auto">
              <a:xfrm>
                <a:off x="2712131" y="3358578"/>
                <a:ext cx="55649" cy="7207"/>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2" name="Rectangle 54"/>
              <p:cNvSpPr>
                <a:spLocks noChangeArrowheads="1"/>
              </p:cNvSpPr>
              <p:nvPr/>
            </p:nvSpPr>
            <p:spPr bwMode="auto">
              <a:xfrm>
                <a:off x="2712131" y="3538994"/>
                <a:ext cx="55649" cy="7207"/>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3" name="Line 55"/>
              <p:cNvSpPr>
                <a:spLocks noChangeShapeType="1"/>
              </p:cNvSpPr>
              <p:nvPr/>
            </p:nvSpPr>
            <p:spPr bwMode="auto">
              <a:xfrm>
                <a:off x="1687022" y="2816660"/>
                <a:ext cx="0" cy="188807"/>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4" name="Rectangle 56"/>
              <p:cNvSpPr>
                <a:spLocks noChangeArrowheads="1"/>
              </p:cNvSpPr>
              <p:nvPr/>
            </p:nvSpPr>
            <p:spPr bwMode="auto">
              <a:xfrm>
                <a:off x="1657734" y="2810895"/>
                <a:ext cx="57114" cy="8648"/>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5" name="Rectangle 57"/>
              <p:cNvSpPr>
                <a:spLocks noChangeArrowheads="1"/>
              </p:cNvSpPr>
              <p:nvPr/>
            </p:nvSpPr>
            <p:spPr bwMode="auto">
              <a:xfrm>
                <a:off x="1657734" y="3008607"/>
                <a:ext cx="57114" cy="7207"/>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6" name="Line 58"/>
              <p:cNvSpPr>
                <a:spLocks noChangeShapeType="1"/>
              </p:cNvSpPr>
              <p:nvPr/>
            </p:nvSpPr>
            <p:spPr bwMode="auto">
              <a:xfrm>
                <a:off x="1334092" y="2266095"/>
                <a:ext cx="0" cy="368965"/>
              </a:xfrm>
              <a:prstGeom prst="line">
                <a:avLst/>
              </a:prstGeom>
              <a:noFill/>
              <a:ln w="9525">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Rectangle 59"/>
              <p:cNvSpPr>
                <a:spLocks noChangeArrowheads="1"/>
              </p:cNvSpPr>
              <p:nvPr/>
            </p:nvSpPr>
            <p:spPr bwMode="auto">
              <a:xfrm>
                <a:off x="1306268" y="2260330"/>
                <a:ext cx="57114" cy="8648"/>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8" name="Rectangle 60"/>
              <p:cNvSpPr>
                <a:spLocks noChangeArrowheads="1"/>
              </p:cNvSpPr>
              <p:nvPr/>
            </p:nvSpPr>
            <p:spPr bwMode="auto">
              <a:xfrm>
                <a:off x="1306268" y="2632178"/>
                <a:ext cx="57114" cy="8648"/>
              </a:xfrm>
              <a:prstGeom prst="rect">
                <a:avLst/>
              </a:prstGeom>
              <a:solidFill>
                <a:srgbClr val="046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9" name="Rectangle 61"/>
              <p:cNvSpPr>
                <a:spLocks noChangeArrowheads="1"/>
              </p:cNvSpPr>
              <p:nvPr/>
            </p:nvSpPr>
            <p:spPr bwMode="auto">
              <a:xfrm>
                <a:off x="1326770" y="2640825"/>
                <a:ext cx="48327" cy="47562"/>
              </a:xfrm>
              <a:prstGeom prst="rect">
                <a:avLst/>
              </a:prstGeom>
              <a:solidFill>
                <a:srgbClr val="D03B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0" name="Rectangle 63"/>
              <p:cNvSpPr>
                <a:spLocks noChangeArrowheads="1"/>
              </p:cNvSpPr>
              <p:nvPr/>
            </p:nvSpPr>
            <p:spPr bwMode="auto">
              <a:xfrm>
                <a:off x="1681165" y="2699918"/>
                <a:ext cx="48327" cy="50445"/>
              </a:xfrm>
              <a:prstGeom prst="rect">
                <a:avLst/>
              </a:prstGeom>
              <a:solidFill>
                <a:srgbClr val="D03B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1" name="Rectangle 64"/>
              <p:cNvSpPr>
                <a:spLocks noChangeArrowheads="1"/>
              </p:cNvSpPr>
              <p:nvPr/>
            </p:nvSpPr>
            <p:spPr bwMode="auto">
              <a:xfrm>
                <a:off x="2729704" y="2640825"/>
                <a:ext cx="51256" cy="50445"/>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2" name="Rectangle 65"/>
              <p:cNvSpPr>
                <a:spLocks noChangeArrowheads="1"/>
              </p:cNvSpPr>
              <p:nvPr/>
            </p:nvSpPr>
            <p:spPr bwMode="auto">
              <a:xfrm>
                <a:off x="4135569" y="2829632"/>
                <a:ext cx="52720" cy="51886"/>
              </a:xfrm>
              <a:prstGeom prst="rect">
                <a:avLst/>
              </a:prstGeom>
              <a:solidFill>
                <a:srgbClr val="D03B3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3" name="Freeform 67"/>
              <p:cNvSpPr>
                <a:spLocks/>
              </p:cNvSpPr>
              <p:nvPr/>
            </p:nvSpPr>
            <p:spPr bwMode="auto">
              <a:xfrm>
                <a:off x="1342878" y="2456343"/>
                <a:ext cx="2792689" cy="1029067"/>
              </a:xfrm>
              <a:custGeom>
                <a:avLst/>
                <a:gdLst>
                  <a:gd name="T0" fmla="*/ 0 w 1907"/>
                  <a:gd name="T1" fmla="*/ 0 h 714"/>
                  <a:gd name="T2" fmla="*/ 233 w 1907"/>
                  <a:gd name="T3" fmla="*/ 315 h 714"/>
                  <a:gd name="T4" fmla="*/ 957 w 1907"/>
                  <a:gd name="T5" fmla="*/ 692 h 714"/>
                  <a:gd name="T6" fmla="*/ 1907 w 1907"/>
                  <a:gd name="T7" fmla="*/ 714 h 714"/>
                </a:gdLst>
                <a:ahLst/>
                <a:cxnLst>
                  <a:cxn ang="0">
                    <a:pos x="T0" y="T1"/>
                  </a:cxn>
                  <a:cxn ang="0">
                    <a:pos x="T2" y="T3"/>
                  </a:cxn>
                  <a:cxn ang="0">
                    <a:pos x="T4" y="T5"/>
                  </a:cxn>
                  <a:cxn ang="0">
                    <a:pos x="T6" y="T7"/>
                  </a:cxn>
                </a:cxnLst>
                <a:rect l="0" t="0" r="r" b="b"/>
                <a:pathLst>
                  <a:path w="1907" h="714">
                    <a:moveTo>
                      <a:pt x="0" y="0"/>
                    </a:moveTo>
                    <a:lnTo>
                      <a:pt x="233" y="315"/>
                    </a:lnTo>
                    <a:lnTo>
                      <a:pt x="957" y="692"/>
                    </a:lnTo>
                    <a:lnTo>
                      <a:pt x="1907" y="714"/>
                    </a:lnTo>
                  </a:path>
                </a:pathLst>
              </a:custGeom>
              <a:noFill/>
              <a:ln w="12700">
                <a:solidFill>
                  <a:srgbClr val="046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4" name="TextBox 93"/>
              <p:cNvSpPr txBox="1"/>
              <p:nvPr/>
            </p:nvSpPr>
            <p:spPr>
              <a:xfrm>
                <a:off x="1501352" y="3212791"/>
                <a:ext cx="724596" cy="2668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460A9"/>
                    </a:solidFill>
                    <a:effectLst/>
                    <a:uLnTx/>
                    <a:uFillTx/>
                    <a:latin typeface="Arial" panose="020B0604020202020204"/>
                    <a:ea typeface="+mn-ea"/>
                    <a:cs typeface="+mn-cs"/>
                  </a:rPr>
                  <a:t>p=0.011</a:t>
                </a:r>
              </a:p>
            </p:txBody>
          </p:sp>
          <p:sp>
            <p:nvSpPr>
              <p:cNvPr id="95" name="TextBox 94"/>
              <p:cNvSpPr txBox="1"/>
              <p:nvPr/>
            </p:nvSpPr>
            <p:spPr>
              <a:xfrm>
                <a:off x="2562163" y="3683858"/>
                <a:ext cx="781758" cy="259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460A9"/>
                    </a:solidFill>
                    <a:effectLst/>
                    <a:uLnTx/>
                    <a:uFillTx/>
                    <a:latin typeface="Arial" panose="020B0604020202020204"/>
                    <a:ea typeface="+mn-ea"/>
                    <a:cs typeface="+mn-cs"/>
                  </a:rPr>
                  <a:t>p&lt;0.001</a:t>
                </a:r>
              </a:p>
            </p:txBody>
          </p:sp>
          <p:sp>
            <p:nvSpPr>
              <p:cNvPr id="96" name="TextBox 95"/>
              <p:cNvSpPr txBox="1"/>
              <p:nvPr/>
            </p:nvSpPr>
            <p:spPr>
              <a:xfrm>
                <a:off x="3980342" y="3749665"/>
                <a:ext cx="781758" cy="259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460A9"/>
                    </a:solidFill>
                    <a:effectLst/>
                    <a:uLnTx/>
                    <a:uFillTx/>
                    <a:latin typeface="Arial" panose="020B0604020202020204"/>
                    <a:ea typeface="+mn-ea"/>
                    <a:cs typeface="+mn-cs"/>
                  </a:rPr>
                  <a:t>p&lt;0.001</a:t>
                </a:r>
              </a:p>
            </p:txBody>
          </p:sp>
          <p:sp>
            <p:nvSpPr>
              <p:cNvPr id="97" name="TextBox 96"/>
              <p:cNvSpPr txBox="1"/>
              <p:nvPr/>
            </p:nvSpPr>
            <p:spPr>
              <a:xfrm>
                <a:off x="1634754" y="3017168"/>
                <a:ext cx="490911" cy="2914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 7%</a:t>
                </a:r>
              </a:p>
            </p:txBody>
          </p:sp>
          <p:sp>
            <p:nvSpPr>
              <p:cNvPr id="98" name="TextBox 97"/>
              <p:cNvSpPr txBox="1"/>
              <p:nvPr/>
            </p:nvSpPr>
            <p:spPr>
              <a:xfrm>
                <a:off x="2738274" y="3480470"/>
                <a:ext cx="551382" cy="2914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60A9"/>
                    </a:solidFill>
                    <a:effectLst/>
                    <a:uLnTx/>
                    <a:uFillTx/>
                    <a:latin typeface="Arial" panose="020B0604020202020204"/>
                    <a:ea typeface="+mn-ea"/>
                    <a:cs typeface="+mn-cs"/>
                  </a:rPr>
                  <a:t>27%</a:t>
                </a:r>
              </a:p>
            </p:txBody>
          </p:sp>
          <p:sp>
            <p:nvSpPr>
              <p:cNvPr id="99" name="Down Arrow 98"/>
              <p:cNvSpPr/>
              <p:nvPr/>
            </p:nvSpPr>
            <p:spPr>
              <a:xfrm>
                <a:off x="4074060" y="3610176"/>
                <a:ext cx="140586" cy="153398"/>
              </a:xfrm>
              <a:prstGeom prst="downArrow">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Down Arrow 99"/>
              <p:cNvSpPr/>
              <p:nvPr/>
            </p:nvSpPr>
            <p:spPr>
              <a:xfrm>
                <a:off x="2671864" y="3557362"/>
                <a:ext cx="140586" cy="153398"/>
              </a:xfrm>
              <a:prstGeom prst="downArrow">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1" name="Down Arrow 100"/>
              <p:cNvSpPr/>
              <p:nvPr/>
            </p:nvSpPr>
            <p:spPr>
              <a:xfrm>
                <a:off x="1614673" y="3065021"/>
                <a:ext cx="140586" cy="153398"/>
              </a:xfrm>
              <a:prstGeom prst="downArrow">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 name="Group 2"/>
            <p:cNvGrpSpPr/>
            <p:nvPr/>
          </p:nvGrpSpPr>
          <p:grpSpPr>
            <a:xfrm>
              <a:off x="506298" y="797109"/>
              <a:ext cx="3825804" cy="2602544"/>
              <a:chOff x="438875" y="998862"/>
              <a:chExt cx="3825804" cy="2602544"/>
            </a:xfrm>
          </p:grpSpPr>
          <p:sp>
            <p:nvSpPr>
              <p:cNvPr id="167" name="Rectangle 20"/>
              <p:cNvSpPr>
                <a:spLocks noChangeArrowheads="1"/>
              </p:cNvSpPr>
              <p:nvPr/>
            </p:nvSpPr>
            <p:spPr bwMode="auto">
              <a:xfrm rot="16200000">
                <a:off x="-382252" y="2057466"/>
                <a:ext cx="19808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15938" algn="l"/>
                  </a:tabLst>
                  <a:defRPr/>
                </a:pPr>
                <a:r>
                  <a:rPr kumimoji="0" lang="en-GB" altLang="en-US" sz="1100" b="1" i="0" u="none" strike="noStrike" kern="1200" cap="none" spc="0" normalizeH="0" baseline="0" noProof="0" dirty="0">
                    <a:ln>
                      <a:noFill/>
                    </a:ln>
                    <a:solidFill>
                      <a:srgbClr val="000000"/>
                    </a:solidFill>
                    <a:effectLst/>
                    <a:uLnTx/>
                    <a:uFillTx/>
                    <a:latin typeface="Arial Body"/>
                    <a:ea typeface="+mn-ea"/>
                    <a:cs typeface="+mn-cs"/>
                  </a:rPr>
                  <a:t>Geometric mean NfL </a:t>
                </a:r>
                <a:br>
                  <a:rPr kumimoji="0" lang="en-GB" altLang="en-US" sz="1100" b="1" i="0" u="none" strike="noStrike" kern="1200" cap="none" spc="0" normalizeH="0" baseline="0" noProof="0" dirty="0">
                    <a:ln>
                      <a:noFill/>
                    </a:ln>
                    <a:solidFill>
                      <a:srgbClr val="000000"/>
                    </a:solidFill>
                    <a:effectLst/>
                    <a:uLnTx/>
                    <a:uFillTx/>
                    <a:latin typeface="Arial Body"/>
                    <a:ea typeface="+mn-ea"/>
                    <a:cs typeface="+mn-cs"/>
                  </a:rPr>
                </a:br>
                <a:r>
                  <a:rPr kumimoji="0" lang="en-GB" altLang="en-US" sz="1100" b="1" i="0" u="none" strike="noStrike" kern="1200" cap="none" spc="0" normalizeH="0" baseline="0" noProof="0" dirty="0">
                    <a:ln>
                      <a:noFill/>
                    </a:ln>
                    <a:solidFill>
                      <a:srgbClr val="000000"/>
                    </a:solidFill>
                    <a:effectLst/>
                    <a:uLnTx/>
                    <a:uFillTx/>
                    <a:latin typeface="Arial Body"/>
                    <a:ea typeface="+mn-ea"/>
                    <a:cs typeface="+mn-cs"/>
                  </a:rPr>
                  <a:t>concentration (pg/mL)</a:t>
                </a:r>
                <a:endParaRPr kumimoji="0" lang="en-GB" altLang="en-US" sz="3200" b="1" i="0" u="none" strike="noStrike" kern="1200" cap="none" spc="0" normalizeH="0" baseline="0" noProof="0" dirty="0">
                  <a:ln>
                    <a:noFill/>
                  </a:ln>
                  <a:solidFill>
                    <a:srgbClr val="000000"/>
                  </a:solidFill>
                  <a:effectLst/>
                  <a:uLnTx/>
                  <a:uFillTx/>
                  <a:latin typeface="Arial Body"/>
                  <a:ea typeface="+mn-ea"/>
                  <a:cs typeface="+mn-cs"/>
                </a:endParaRPr>
              </a:p>
            </p:txBody>
          </p:sp>
          <p:sp>
            <p:nvSpPr>
              <p:cNvPr id="168" name="Rectangle 33"/>
              <p:cNvSpPr>
                <a:spLocks noChangeArrowheads="1"/>
              </p:cNvSpPr>
              <p:nvPr/>
            </p:nvSpPr>
            <p:spPr bwMode="auto">
              <a:xfrm>
                <a:off x="2218321" y="3427037"/>
                <a:ext cx="998992" cy="1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(months)</a:t>
                </a:r>
              </a:p>
            </p:txBody>
          </p:sp>
          <p:sp>
            <p:nvSpPr>
              <p:cNvPr id="171" name="Freeform 35"/>
              <p:cNvSpPr>
                <a:spLocks/>
              </p:cNvSpPr>
              <p:nvPr/>
            </p:nvSpPr>
            <p:spPr bwMode="auto">
              <a:xfrm>
                <a:off x="1288415" y="1762208"/>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2" name="Freeform 35"/>
              <p:cNvSpPr>
                <a:spLocks/>
              </p:cNvSpPr>
              <p:nvPr/>
            </p:nvSpPr>
            <p:spPr bwMode="auto">
              <a:xfrm>
                <a:off x="1639018" y="2193910"/>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3" name="Freeform 35"/>
              <p:cNvSpPr>
                <a:spLocks/>
              </p:cNvSpPr>
              <p:nvPr/>
            </p:nvSpPr>
            <p:spPr bwMode="auto">
              <a:xfrm>
                <a:off x="2681338" y="2723166"/>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2" name="TextBox 181"/>
              <p:cNvSpPr txBox="1"/>
              <p:nvPr/>
            </p:nvSpPr>
            <p:spPr>
              <a:xfrm>
                <a:off x="2271849" y="998862"/>
                <a:ext cx="107914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60A9"/>
                    </a:solidFill>
                    <a:effectLst/>
                    <a:uLnTx/>
                    <a:uFillTx/>
                    <a:latin typeface="Arial" panose="020B0604020202020204"/>
                    <a:ea typeface="+mn-ea"/>
                    <a:cs typeface="+mn-cs"/>
                  </a:rPr>
                  <a:t>ASCLEPIOS I</a:t>
                </a:r>
              </a:p>
            </p:txBody>
          </p:sp>
          <p:grpSp>
            <p:nvGrpSpPr>
              <p:cNvPr id="337" name="Group 336"/>
              <p:cNvGrpSpPr/>
              <p:nvPr/>
            </p:nvGrpSpPr>
            <p:grpSpPr>
              <a:xfrm>
                <a:off x="3175405" y="1496314"/>
                <a:ext cx="1089274" cy="341949"/>
                <a:chOff x="5469980" y="1355326"/>
                <a:chExt cx="1089274" cy="341949"/>
              </a:xfrm>
            </p:grpSpPr>
            <p:sp>
              <p:nvSpPr>
                <p:cNvPr id="338" name="Rectangle 165"/>
                <p:cNvSpPr>
                  <a:spLocks noChangeArrowheads="1"/>
                </p:cNvSpPr>
                <p:nvPr/>
              </p:nvSpPr>
              <p:spPr bwMode="auto">
                <a:xfrm>
                  <a:off x="5712868" y="1355326"/>
                  <a:ext cx="790281" cy="1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a:t>
                  </a: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39" name="Rectangle 166"/>
                <p:cNvSpPr>
                  <a:spLocks noChangeArrowheads="1"/>
                </p:cNvSpPr>
                <p:nvPr/>
              </p:nvSpPr>
              <p:spPr bwMode="auto">
                <a:xfrm>
                  <a:off x="5712868" y="1512840"/>
                  <a:ext cx="846386" cy="1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Teriflunomide</a:t>
                  </a: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40" name="Line 168"/>
                <p:cNvSpPr>
                  <a:spLocks noChangeShapeType="1"/>
                </p:cNvSpPr>
                <p:nvPr/>
              </p:nvSpPr>
              <p:spPr bwMode="auto">
                <a:xfrm>
                  <a:off x="5469980" y="1599864"/>
                  <a:ext cx="182563" cy="0"/>
                </a:xfrm>
                <a:prstGeom prst="line">
                  <a:avLst/>
                </a:prstGeom>
                <a:noFill/>
                <a:ln w="12700">
                  <a:solidFill>
                    <a:srgbClr val="D03B32"/>
                  </a:solid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1" name="Rectangle 98"/>
                <p:cNvSpPr>
                  <a:spLocks noChangeArrowheads="1"/>
                </p:cNvSpPr>
                <p:nvPr/>
              </p:nvSpPr>
              <p:spPr bwMode="auto">
                <a:xfrm>
                  <a:off x="5536156" y="1570349"/>
                  <a:ext cx="58737" cy="56717"/>
                </a:xfrm>
                <a:prstGeom prst="rect">
                  <a:avLst/>
                </a:prstGeom>
                <a:solidFill>
                  <a:srgbClr val="D03B32"/>
                </a:solidFill>
                <a:ln>
                  <a:noFill/>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2" name="Freeform 35"/>
                <p:cNvSpPr>
                  <a:spLocks/>
                </p:cNvSpPr>
                <p:nvPr/>
              </p:nvSpPr>
              <p:spPr bwMode="auto">
                <a:xfrm>
                  <a:off x="5528317" y="1428186"/>
                  <a:ext cx="66576" cy="63888"/>
                </a:xfrm>
                <a:custGeom>
                  <a:avLst/>
                  <a:gdLst>
                    <a:gd name="T0" fmla="*/ 8 w 20"/>
                    <a:gd name="T1" fmla="*/ 1 h 19"/>
                    <a:gd name="T2" fmla="*/ 18 w 20"/>
                    <a:gd name="T3" fmla="*/ 7 h 19"/>
                    <a:gd name="T4" fmla="*/ 12 w 20"/>
                    <a:gd name="T5" fmla="*/ 18 h 19"/>
                    <a:gd name="T6" fmla="*/ 2 w 20"/>
                    <a:gd name="T7" fmla="*/ 12 h 19"/>
                    <a:gd name="T8" fmla="*/ 8 w 20"/>
                    <a:gd name="T9" fmla="*/ 1 h 19"/>
                  </a:gdLst>
                  <a:ahLst/>
                  <a:cxnLst>
                    <a:cxn ang="0">
                      <a:pos x="T0" y="T1"/>
                    </a:cxn>
                    <a:cxn ang="0">
                      <a:pos x="T2" y="T3"/>
                    </a:cxn>
                    <a:cxn ang="0">
                      <a:pos x="T4" y="T5"/>
                    </a:cxn>
                    <a:cxn ang="0">
                      <a:pos x="T6" y="T7"/>
                    </a:cxn>
                    <a:cxn ang="0">
                      <a:pos x="T8" y="T9"/>
                    </a:cxn>
                  </a:cxnLst>
                  <a:rect l="0" t="0" r="r" b="b"/>
                  <a:pathLst>
                    <a:path w="20" h="19">
                      <a:moveTo>
                        <a:pt x="8" y="1"/>
                      </a:moveTo>
                      <a:cubicBezTo>
                        <a:pt x="12" y="0"/>
                        <a:pt x="17" y="2"/>
                        <a:pt x="18" y="7"/>
                      </a:cubicBezTo>
                      <a:cubicBezTo>
                        <a:pt x="20" y="12"/>
                        <a:pt x="17" y="16"/>
                        <a:pt x="12" y="18"/>
                      </a:cubicBezTo>
                      <a:cubicBezTo>
                        <a:pt x="8" y="19"/>
                        <a:pt x="3" y="16"/>
                        <a:pt x="2" y="12"/>
                      </a:cubicBezTo>
                      <a:cubicBezTo>
                        <a:pt x="0" y="7"/>
                        <a:pt x="3" y="2"/>
                        <a:pt x="8" y="1"/>
                      </a:cubicBez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3" name="Line 168"/>
                <p:cNvSpPr>
                  <a:spLocks noChangeShapeType="1"/>
                </p:cNvSpPr>
                <p:nvPr/>
              </p:nvSpPr>
              <p:spPr bwMode="auto">
                <a:xfrm>
                  <a:off x="5469980" y="1461055"/>
                  <a:ext cx="182563" cy="0"/>
                </a:xfrm>
                <a:prstGeom prst="line">
                  <a:avLst/>
                </a:prstGeom>
                <a:noFill/>
                <a:ln w="12700">
                  <a:solidFill>
                    <a:srgbClr val="0460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217" name="Group 216"/>
            <p:cNvGrpSpPr/>
            <p:nvPr/>
          </p:nvGrpSpPr>
          <p:grpSpPr>
            <a:xfrm>
              <a:off x="496656" y="3409478"/>
              <a:ext cx="7825885" cy="401737"/>
              <a:chOff x="223903" y="3582508"/>
              <a:chExt cx="7271341" cy="401737"/>
            </a:xfrm>
          </p:grpSpPr>
          <p:sp>
            <p:nvSpPr>
              <p:cNvPr id="218" name="Rectangle 19"/>
              <p:cNvSpPr>
                <a:spLocks noChangeArrowheads="1"/>
              </p:cNvSpPr>
              <p:nvPr/>
            </p:nvSpPr>
            <p:spPr bwMode="auto">
              <a:xfrm>
                <a:off x="990666"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465</a:t>
                </a:r>
              </a:p>
            </p:txBody>
          </p:sp>
          <p:sp>
            <p:nvSpPr>
              <p:cNvPr id="219" name="Rectangle 20"/>
              <p:cNvSpPr>
                <a:spLocks noChangeArrowheads="1"/>
              </p:cNvSpPr>
              <p:nvPr/>
            </p:nvSpPr>
            <p:spPr bwMode="auto">
              <a:xfrm>
                <a:off x="990666"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462</a:t>
                </a:r>
              </a:p>
            </p:txBody>
          </p:sp>
          <p:sp>
            <p:nvSpPr>
              <p:cNvPr id="220" name="Rectangle 21"/>
              <p:cNvSpPr>
                <a:spLocks noChangeArrowheads="1"/>
              </p:cNvSpPr>
              <p:nvPr/>
            </p:nvSpPr>
            <p:spPr bwMode="auto">
              <a:xfrm>
                <a:off x="231421" y="3714108"/>
                <a:ext cx="5963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800" dirty="0">
                    <a:solidFill>
                      <a:srgbClr val="0460A9"/>
                    </a:solidFill>
                  </a:rPr>
                  <a:t>Ofatumumab</a:t>
                </a:r>
                <a:endParaRPr kumimoji="0" lang="en-US" altLang="en-US" sz="800" i="0" u="none" strike="noStrike" cap="none" normalizeH="0" baseline="0" dirty="0">
                  <a:ln>
                    <a:noFill/>
                  </a:ln>
                  <a:solidFill>
                    <a:srgbClr val="0460A9"/>
                  </a:solidFill>
                  <a:effectLst/>
                </a:endParaRPr>
              </a:p>
            </p:txBody>
          </p:sp>
          <p:sp>
            <p:nvSpPr>
              <p:cNvPr id="221" name="Rectangle 22"/>
              <p:cNvSpPr>
                <a:spLocks noChangeArrowheads="1"/>
              </p:cNvSpPr>
              <p:nvPr/>
            </p:nvSpPr>
            <p:spPr bwMode="auto">
              <a:xfrm>
                <a:off x="223903" y="3861134"/>
                <a:ext cx="57938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800" dirty="0">
                    <a:solidFill>
                      <a:schemeClr val="bg1">
                        <a:lumMod val="50000"/>
                      </a:schemeClr>
                    </a:solidFill>
                  </a:rPr>
                  <a:t>Teriflunomide</a:t>
                </a:r>
                <a:endParaRPr kumimoji="0" lang="en-US" altLang="en-US" sz="800" i="0" u="none" strike="noStrike" cap="none" normalizeH="0" baseline="0" dirty="0">
                  <a:ln>
                    <a:noFill/>
                  </a:ln>
                  <a:solidFill>
                    <a:schemeClr val="bg1">
                      <a:lumMod val="50000"/>
                    </a:schemeClr>
                  </a:solidFill>
                  <a:effectLst/>
                </a:endParaRPr>
              </a:p>
            </p:txBody>
          </p:sp>
          <p:sp>
            <p:nvSpPr>
              <p:cNvPr id="222" name="Rectangle 23"/>
              <p:cNvSpPr>
                <a:spLocks noChangeArrowheads="1"/>
              </p:cNvSpPr>
              <p:nvPr/>
            </p:nvSpPr>
            <p:spPr bwMode="auto">
              <a:xfrm>
                <a:off x="1315933"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430</a:t>
                </a:r>
              </a:p>
            </p:txBody>
          </p:sp>
          <p:sp>
            <p:nvSpPr>
              <p:cNvPr id="223" name="Rectangle 24"/>
              <p:cNvSpPr>
                <a:spLocks noChangeAspect="1" noChangeArrowheads="1"/>
              </p:cNvSpPr>
              <p:nvPr/>
            </p:nvSpPr>
            <p:spPr bwMode="auto">
              <a:xfrm>
                <a:off x="1315933"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404</a:t>
                </a:r>
              </a:p>
            </p:txBody>
          </p:sp>
          <p:sp>
            <p:nvSpPr>
              <p:cNvPr id="224" name="Rectangle 25"/>
              <p:cNvSpPr>
                <a:spLocks noChangeArrowheads="1"/>
              </p:cNvSpPr>
              <p:nvPr/>
            </p:nvSpPr>
            <p:spPr bwMode="auto">
              <a:xfrm>
                <a:off x="2310719"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070C0"/>
                    </a:solidFill>
                    <a:effectLst/>
                    <a:latin typeface="Arial" panose="020B0604020202020204" pitchFamily="34" charset="0"/>
                  </a:rPr>
                  <a:t>414</a:t>
                </a:r>
              </a:p>
            </p:txBody>
          </p:sp>
          <p:sp>
            <p:nvSpPr>
              <p:cNvPr id="225" name="Rectangle 26"/>
              <p:cNvSpPr>
                <a:spLocks noChangeArrowheads="1"/>
              </p:cNvSpPr>
              <p:nvPr/>
            </p:nvSpPr>
            <p:spPr bwMode="auto">
              <a:xfrm>
                <a:off x="2310719"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399</a:t>
                </a:r>
              </a:p>
            </p:txBody>
          </p:sp>
          <p:sp>
            <p:nvSpPr>
              <p:cNvPr id="226" name="Rectangle 27"/>
              <p:cNvSpPr>
                <a:spLocks noChangeArrowheads="1"/>
              </p:cNvSpPr>
              <p:nvPr/>
            </p:nvSpPr>
            <p:spPr bwMode="auto">
              <a:xfrm>
                <a:off x="3601342"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371</a:t>
                </a:r>
              </a:p>
            </p:txBody>
          </p:sp>
          <p:sp>
            <p:nvSpPr>
              <p:cNvPr id="227" name="Rectangle 28"/>
              <p:cNvSpPr>
                <a:spLocks noChangeArrowheads="1"/>
              </p:cNvSpPr>
              <p:nvPr/>
            </p:nvSpPr>
            <p:spPr bwMode="auto">
              <a:xfrm>
                <a:off x="3601342"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350</a:t>
                </a:r>
              </a:p>
            </p:txBody>
          </p:sp>
          <p:sp>
            <p:nvSpPr>
              <p:cNvPr id="228" name="Rectangle 46"/>
              <p:cNvSpPr>
                <a:spLocks noChangeArrowheads="1"/>
              </p:cNvSpPr>
              <p:nvPr/>
            </p:nvSpPr>
            <p:spPr bwMode="auto">
              <a:xfrm>
                <a:off x="231421" y="3582508"/>
                <a:ext cx="638235" cy="12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20203"/>
                    </a:solidFill>
                    <a:effectLst/>
                    <a:latin typeface="Arial" panose="020B0604020202020204" pitchFamily="34" charset="0"/>
                  </a:rPr>
                  <a:t>No. of patients</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229" name="Rectangle 19"/>
              <p:cNvSpPr>
                <a:spLocks noChangeArrowheads="1"/>
              </p:cNvSpPr>
              <p:nvPr/>
            </p:nvSpPr>
            <p:spPr bwMode="auto">
              <a:xfrm>
                <a:off x="4812747"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481</a:t>
                </a:r>
              </a:p>
            </p:txBody>
          </p:sp>
          <p:sp>
            <p:nvSpPr>
              <p:cNvPr id="230" name="Rectangle 20"/>
              <p:cNvSpPr>
                <a:spLocks noChangeArrowheads="1"/>
              </p:cNvSpPr>
              <p:nvPr/>
            </p:nvSpPr>
            <p:spPr bwMode="auto">
              <a:xfrm>
                <a:off x="4812747"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474</a:t>
                </a:r>
              </a:p>
            </p:txBody>
          </p:sp>
          <p:sp>
            <p:nvSpPr>
              <p:cNvPr id="231" name="Rectangle 23"/>
              <p:cNvSpPr>
                <a:spLocks noChangeArrowheads="1"/>
              </p:cNvSpPr>
              <p:nvPr/>
            </p:nvSpPr>
            <p:spPr bwMode="auto">
              <a:xfrm>
                <a:off x="5138014"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425</a:t>
                </a:r>
              </a:p>
            </p:txBody>
          </p:sp>
          <p:sp>
            <p:nvSpPr>
              <p:cNvPr id="232" name="Rectangle 24"/>
              <p:cNvSpPr>
                <a:spLocks noChangeAspect="1" noChangeArrowheads="1"/>
              </p:cNvSpPr>
              <p:nvPr/>
            </p:nvSpPr>
            <p:spPr bwMode="auto">
              <a:xfrm>
                <a:off x="5138014"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423</a:t>
                </a:r>
              </a:p>
            </p:txBody>
          </p:sp>
          <p:sp>
            <p:nvSpPr>
              <p:cNvPr id="233" name="Rectangle 25"/>
              <p:cNvSpPr>
                <a:spLocks noChangeArrowheads="1"/>
              </p:cNvSpPr>
              <p:nvPr/>
            </p:nvSpPr>
            <p:spPr bwMode="auto">
              <a:xfrm>
                <a:off x="6109198"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070C0"/>
                    </a:solidFill>
                    <a:effectLst/>
                    <a:latin typeface="Arial" panose="020B0604020202020204" pitchFamily="34" charset="0"/>
                  </a:rPr>
                  <a:t>406</a:t>
                </a:r>
              </a:p>
            </p:txBody>
          </p:sp>
          <p:sp>
            <p:nvSpPr>
              <p:cNvPr id="234" name="Rectangle 26"/>
              <p:cNvSpPr>
                <a:spLocks noChangeArrowheads="1"/>
              </p:cNvSpPr>
              <p:nvPr/>
            </p:nvSpPr>
            <p:spPr bwMode="auto">
              <a:xfrm>
                <a:off x="6109198"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406</a:t>
                </a:r>
              </a:p>
            </p:txBody>
          </p:sp>
          <p:sp>
            <p:nvSpPr>
              <p:cNvPr id="235" name="Rectangle 27"/>
              <p:cNvSpPr>
                <a:spLocks noChangeArrowheads="1"/>
              </p:cNvSpPr>
              <p:nvPr/>
            </p:nvSpPr>
            <p:spPr bwMode="auto">
              <a:xfrm>
                <a:off x="7322120" y="371410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460A9"/>
                    </a:solidFill>
                    <a:effectLst/>
                    <a:latin typeface="Arial" panose="020B0604020202020204" pitchFamily="34" charset="0"/>
                  </a:rPr>
                  <a:t>345</a:t>
                </a:r>
              </a:p>
            </p:txBody>
          </p:sp>
          <p:sp>
            <p:nvSpPr>
              <p:cNvPr id="236" name="Rectangle 28"/>
              <p:cNvSpPr>
                <a:spLocks noChangeArrowheads="1"/>
              </p:cNvSpPr>
              <p:nvPr/>
            </p:nvSpPr>
            <p:spPr bwMode="auto">
              <a:xfrm>
                <a:off x="7322120" y="3861134"/>
                <a:ext cx="160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chemeClr val="bg1">
                        <a:lumMod val="50000"/>
                      </a:schemeClr>
                    </a:solidFill>
                    <a:effectLst/>
                    <a:latin typeface="Arial" panose="020B0604020202020204" pitchFamily="34" charset="0"/>
                  </a:rPr>
                  <a:t>349</a:t>
                </a:r>
              </a:p>
            </p:txBody>
          </p:sp>
        </p:grpSp>
        <p:sp>
          <p:nvSpPr>
            <p:cNvPr id="6" name="Rounded Rectangle 5"/>
            <p:cNvSpPr/>
            <p:nvPr/>
          </p:nvSpPr>
          <p:spPr>
            <a:xfrm>
              <a:off x="1554886" y="2141773"/>
              <a:ext cx="620211" cy="41699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196" name="Rounded Rectangle 195"/>
            <p:cNvSpPr/>
            <p:nvPr/>
          </p:nvSpPr>
          <p:spPr>
            <a:xfrm>
              <a:off x="2639794" y="2613553"/>
              <a:ext cx="620211" cy="39501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87" name="Rounded Rectangle 286"/>
            <p:cNvSpPr/>
            <p:nvPr/>
          </p:nvSpPr>
          <p:spPr>
            <a:xfrm>
              <a:off x="4012599" y="2654688"/>
              <a:ext cx="620211" cy="3792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88" name="Rounded Rectangle 287"/>
            <p:cNvSpPr/>
            <p:nvPr/>
          </p:nvSpPr>
          <p:spPr>
            <a:xfrm>
              <a:off x="5674787" y="2147497"/>
              <a:ext cx="620211" cy="3792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89" name="Rounded Rectangle 288"/>
            <p:cNvSpPr/>
            <p:nvPr/>
          </p:nvSpPr>
          <p:spPr>
            <a:xfrm>
              <a:off x="6725923" y="2572878"/>
              <a:ext cx="620211" cy="3792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90" name="Rounded Rectangle 289"/>
            <p:cNvSpPr/>
            <p:nvPr/>
          </p:nvSpPr>
          <p:spPr>
            <a:xfrm>
              <a:off x="7982987" y="2654015"/>
              <a:ext cx="620211" cy="3792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sp>
        <p:nvSpPr>
          <p:cNvPr id="199" name="Rectangle 198">
            <a:hlinkClick r:id="rId3"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1" name="Rectangle 200">
            <a:hlinkClick r:id="rId4" action="ppaction://hlinksldjump"/>
          </p:cNvPr>
          <p:cNvSpPr/>
          <p:nvPr/>
        </p:nvSpPr>
        <p:spPr>
          <a:xfrm>
            <a:off x="2847325"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2" name="Rectangle 201">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03" name="Rectangle 202">
            <a:hlinkClick r:id="rId4"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10" name="Rounded Rectangle 209"/>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211" name="Rectangle 210"/>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270566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FCC40B7-FAB8-488A-8798-639FB3385FE0}"/>
              </a:ext>
            </a:extLst>
          </p:cNvPr>
          <p:cNvGraphicFramePr>
            <a:graphicFrameLocks noGrp="1"/>
          </p:cNvGraphicFramePr>
          <p:nvPr>
            <p:extLst>
              <p:ext uri="{D42A27DB-BD31-4B8C-83A1-F6EECF244321}">
                <p14:modId xmlns:p14="http://schemas.microsoft.com/office/powerpoint/2010/main" val="425558988"/>
              </p:ext>
            </p:extLst>
          </p:nvPr>
        </p:nvGraphicFramePr>
        <p:xfrm>
          <a:off x="735806" y="625307"/>
          <a:ext cx="7672388" cy="4252982"/>
        </p:xfrm>
        <a:graphic>
          <a:graphicData uri="http://schemas.openxmlformats.org/drawingml/2006/table">
            <a:tbl>
              <a:tblPr firstRow="1" bandRow="1">
                <a:tableStyleId>{FABFCF23-3B69-468F-B69F-88F6DE6A72F2}</a:tableStyleId>
              </a:tblPr>
              <a:tblGrid>
                <a:gridCol w="4137070">
                  <a:extLst>
                    <a:ext uri="{9D8B030D-6E8A-4147-A177-3AD203B41FA5}">
                      <a16:colId xmlns:a16="http://schemas.microsoft.com/office/drawing/2014/main" val="1772715351"/>
                    </a:ext>
                  </a:extLst>
                </a:gridCol>
                <a:gridCol w="1766444">
                  <a:extLst>
                    <a:ext uri="{9D8B030D-6E8A-4147-A177-3AD203B41FA5}">
                      <a16:colId xmlns:a16="http://schemas.microsoft.com/office/drawing/2014/main" val="1078387409"/>
                    </a:ext>
                  </a:extLst>
                </a:gridCol>
                <a:gridCol w="1768874">
                  <a:extLst>
                    <a:ext uri="{9D8B030D-6E8A-4147-A177-3AD203B41FA5}">
                      <a16:colId xmlns:a16="http://schemas.microsoft.com/office/drawing/2014/main" val="1474297882"/>
                    </a:ext>
                  </a:extLst>
                </a:gridCol>
              </a:tblGrid>
              <a:tr h="229622">
                <a:tc>
                  <a:txBody>
                    <a:bodyPr/>
                    <a:lstStyle/>
                    <a:p>
                      <a:pPr marL="0" indent="0" algn="l"/>
                      <a:r>
                        <a:rPr lang="en-US" sz="1400" b="1" spc="0" baseline="0" dirty="0"/>
                        <a:t>  Safety events, n (%)</a:t>
                      </a:r>
                      <a:endParaRPr lang="en-US" sz="1400" b="1" spc="0" baseline="0" dirty="0">
                        <a:solidFill>
                          <a:schemeClr val="accent2"/>
                        </a:solidFill>
                      </a:endParaRPr>
                    </a:p>
                  </a:txBody>
                  <a:tcPr marL="0" marR="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pc="0" baseline="0" dirty="0"/>
                        <a:t>Teriflunomide (N=936)</a:t>
                      </a:r>
                      <a:endParaRPr lang="en-US" sz="1400" b="1" spc="0"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pc="0" baseline="0" dirty="0"/>
                        <a:t>Ofatumumab (N=946)</a:t>
                      </a:r>
                      <a:endParaRPr lang="en-US" sz="1400" b="1" spc="0" baseline="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3927912"/>
                  </a:ext>
                </a:extLst>
              </a:tr>
              <a:tr h="182880">
                <a:tc>
                  <a:txBody>
                    <a:bodyPr/>
                    <a:lstStyle/>
                    <a:p>
                      <a:pPr algn="l" fontAlgn="ctr"/>
                      <a:r>
                        <a:rPr lang="en-US" sz="1200" u="none" strike="noStrike" dirty="0">
                          <a:effectLst/>
                        </a:rPr>
                        <a:t>Any AEs</a:t>
                      </a:r>
                      <a:endParaRPr lang="en-US" sz="1200" b="1" i="0" u="none" strike="noStrike" dirty="0">
                        <a:solidFill>
                          <a:srgbClr val="000000"/>
                        </a:solidFill>
                        <a:effectLst/>
                        <a:latin typeface="Arial" panose="020B0604020202020204" pitchFamily="34" charset="0"/>
                      </a:endParaRPr>
                    </a:p>
                  </a:txBody>
                  <a:tcPr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788 (84.2)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791 (83.6)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0208682"/>
                  </a:ext>
                </a:extLst>
              </a:tr>
              <a:tr h="182880">
                <a:tc>
                  <a:txBody>
                    <a:bodyPr/>
                    <a:lstStyle/>
                    <a:p>
                      <a:pPr algn="l" fontAlgn="ctr"/>
                      <a:r>
                        <a:rPr lang="en-US" sz="1200" u="none" strike="noStrike" dirty="0">
                          <a:effectLst/>
                        </a:rPr>
                        <a:t>Any serious AEs</a:t>
                      </a:r>
                      <a:endParaRPr lang="en-US" sz="1200" b="1" i="0" u="none" strike="noStrike" dirty="0">
                        <a:solidFill>
                          <a:srgbClr val="000000"/>
                        </a:solidFill>
                        <a:effectLst/>
                        <a:latin typeface="Arial" panose="020B0604020202020204" pitchFamily="34" charset="0"/>
                      </a:endParaRPr>
                    </a:p>
                  </a:txBody>
                  <a:tcPr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74 (7.9)</a:t>
                      </a:r>
                      <a:endParaRPr lang="en-US" sz="12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86 (9.1)</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93542941"/>
                  </a:ext>
                </a:extLst>
              </a:tr>
              <a:tr h="365760">
                <a:tc>
                  <a:txBody>
                    <a:bodyPr/>
                    <a:lstStyle/>
                    <a:p>
                      <a:pPr algn="l" fontAlgn="ctr"/>
                      <a:r>
                        <a:rPr lang="en-US" sz="1200" u="none" strike="noStrike" dirty="0">
                          <a:effectLst/>
                        </a:rPr>
                        <a:t>Most common AEs (≥5% in any treatment group, by preferred term)</a:t>
                      </a:r>
                      <a:endParaRPr lang="en-US" sz="1200" b="1" i="1" u="none" strike="noStrike" dirty="0">
                        <a:solidFill>
                          <a:srgbClr val="000000"/>
                        </a:solidFill>
                        <a:effectLst/>
                        <a:latin typeface="Arial" panose="020B0604020202020204" pitchFamily="34" charset="0"/>
                      </a:endParaRPr>
                    </a:p>
                  </a:txBody>
                  <a:tcPr marR="0" marT="0" marB="0" anchor="ctr">
                    <a:lnR w="12700" cap="flat" cmpd="sng" algn="ctr">
                      <a:solidFill>
                        <a:schemeClr val="tx1"/>
                      </a:solidFill>
                      <a:prstDash val="solid"/>
                      <a:round/>
                      <a:headEnd type="none" w="med" len="med"/>
                      <a:tailEnd type="none" w="med" len="med"/>
                    </a:lnR>
                  </a:tcPr>
                </a:tc>
                <a:tc>
                  <a:txBody>
                    <a:bodyPr/>
                    <a:lstStyle/>
                    <a:p>
                      <a:pPr algn="ctr" fontAlgn="ct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2414115"/>
                  </a:ext>
                </a:extLst>
              </a:tr>
              <a:tr h="182880">
                <a:tc>
                  <a:txBody>
                    <a:bodyPr/>
                    <a:lstStyle/>
                    <a:p>
                      <a:pPr marL="631825" lvl="2" indent="0" algn="l" fontAlgn="ctr"/>
                      <a:r>
                        <a:rPr lang="en-US" sz="1200" b="1" u="none" strike="noStrike" dirty="0">
                          <a:effectLst/>
                        </a:rPr>
                        <a:t>Injection-related reaction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143 (15.3)</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195 (20.6)</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4101184"/>
                  </a:ext>
                </a:extLst>
              </a:tr>
              <a:tr h="182880">
                <a:tc>
                  <a:txBody>
                    <a:bodyPr/>
                    <a:lstStyle/>
                    <a:p>
                      <a:pPr marL="631825" lvl="2" indent="0" algn="l" fontAlgn="ctr"/>
                      <a:r>
                        <a:rPr lang="en-US" sz="1200" b="1" u="none" strike="noStrike" dirty="0">
                          <a:effectLst/>
                        </a:rPr>
                        <a:t>Nasopharyngitis</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156 (16.7)</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170 (18.0)</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16472469"/>
                  </a:ext>
                </a:extLst>
              </a:tr>
              <a:tr h="182880">
                <a:tc>
                  <a:txBody>
                    <a:bodyPr/>
                    <a:lstStyle/>
                    <a:p>
                      <a:pPr marL="631825" lvl="2" indent="0" algn="l" fontAlgn="ctr"/>
                      <a:r>
                        <a:rPr lang="en-US" sz="1200" b="1" u="none" strike="noStrike" dirty="0">
                          <a:effectLst/>
                        </a:rPr>
                        <a:t>Headache</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116 (12.4)</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126 (13.3)</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125188"/>
                  </a:ext>
                </a:extLst>
              </a:tr>
              <a:tr h="182880">
                <a:tc>
                  <a:txBody>
                    <a:bodyPr/>
                    <a:lstStyle/>
                    <a:p>
                      <a:pPr marL="631825" lvl="2" indent="0" algn="l" fontAlgn="ctr"/>
                      <a:r>
                        <a:rPr lang="en-US" sz="1200" b="1" u="none" strike="noStrike" dirty="0">
                          <a:effectLst/>
                        </a:rPr>
                        <a:t>Injection-site reaction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52 (5.6)</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103 (10.9)</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17613818"/>
                  </a:ext>
                </a:extLst>
              </a:tr>
              <a:tr h="182880">
                <a:tc>
                  <a:txBody>
                    <a:bodyPr/>
                    <a:lstStyle/>
                    <a:p>
                      <a:pPr marL="631825" lvl="2" indent="0" algn="l" fontAlgn="ctr"/>
                      <a:r>
                        <a:rPr lang="en-US" sz="1200" u="none" strike="noStrike" dirty="0">
                          <a:effectLst/>
                        </a:rPr>
                        <a:t>Upper respiratory tract infection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120 (12.8)</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97 (10.3)</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89119705"/>
                  </a:ext>
                </a:extLst>
              </a:tr>
              <a:tr h="182880">
                <a:tc>
                  <a:txBody>
                    <a:bodyPr/>
                    <a:lstStyle/>
                    <a:p>
                      <a:pPr marL="631825" lvl="2" indent="0" algn="l" fontAlgn="ctr"/>
                      <a:r>
                        <a:rPr lang="en-US" sz="1200" b="1" u="none" strike="noStrike" dirty="0">
                          <a:effectLst/>
                        </a:rPr>
                        <a:t>Urinary tract infection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78 (8.3)</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97 (10.3)</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59500776"/>
                  </a:ext>
                </a:extLst>
              </a:tr>
              <a:tr h="182880">
                <a:tc>
                  <a:txBody>
                    <a:bodyPr/>
                    <a:lstStyle/>
                    <a:p>
                      <a:pPr marL="631825" lvl="2" indent="0" algn="l" fontAlgn="ctr"/>
                      <a:r>
                        <a:rPr lang="en-US" sz="1200" b="1" u="none" strike="noStrike" dirty="0">
                          <a:effectLst/>
                        </a:rPr>
                        <a:t>Back pain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58 (6.2)</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72 (7.6)</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8779936"/>
                  </a:ext>
                </a:extLst>
              </a:tr>
              <a:tr h="182880">
                <a:tc>
                  <a:txBody>
                    <a:bodyPr/>
                    <a:lstStyle/>
                    <a:p>
                      <a:pPr marL="631825" lvl="2" indent="0" algn="l" fontAlgn="ctr"/>
                      <a:r>
                        <a:rPr lang="en-US" sz="1200" u="none" strike="noStrike" dirty="0">
                          <a:effectLst/>
                        </a:rPr>
                        <a:t>Fatigue</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72 (7.7)</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71 (7.5)</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80817001"/>
                  </a:ext>
                </a:extLst>
              </a:tr>
              <a:tr h="182880">
                <a:tc>
                  <a:txBody>
                    <a:bodyPr/>
                    <a:lstStyle/>
                    <a:p>
                      <a:pPr marL="631825" lvl="2" indent="0" algn="l" fontAlgn="ctr"/>
                      <a:r>
                        <a:rPr lang="en-US" sz="1200" b="1" u="none" strike="noStrike" dirty="0">
                          <a:effectLst/>
                        </a:rPr>
                        <a:t>Influenza</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59 (6.3)</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62 (6.6)</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88019893"/>
                  </a:ext>
                </a:extLst>
              </a:tr>
              <a:tr h="182880">
                <a:tc>
                  <a:txBody>
                    <a:bodyPr/>
                    <a:lstStyle/>
                    <a:p>
                      <a:pPr marL="631825" lvl="2" indent="0" algn="l" fontAlgn="ctr"/>
                      <a:r>
                        <a:rPr lang="en-US" sz="1200" u="none" strike="noStrike" dirty="0">
                          <a:effectLst/>
                        </a:rPr>
                        <a:t>Nausea</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64 (6.8)</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61 (6.4)</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84181610"/>
                  </a:ext>
                </a:extLst>
              </a:tr>
              <a:tr h="182880">
                <a:tc>
                  <a:txBody>
                    <a:bodyPr/>
                    <a:lstStyle/>
                    <a:p>
                      <a:pPr marL="631825" lvl="2" indent="0" algn="l" fontAlgn="ctr"/>
                      <a:r>
                        <a:rPr lang="en-US" sz="1200" b="1" u="none" strike="noStrike" dirty="0">
                          <a:effectLst/>
                        </a:rPr>
                        <a:t>Blood immunoglobulin M decreased</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21 (2.2)</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56 (5.9)</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1129346"/>
                  </a:ext>
                </a:extLst>
              </a:tr>
              <a:tr h="182880">
                <a:tc>
                  <a:txBody>
                    <a:bodyPr/>
                    <a:lstStyle/>
                    <a:p>
                      <a:pPr marL="631825" lvl="2" indent="0" algn="l" fontAlgn="ctr"/>
                      <a:r>
                        <a:rPr lang="en-US" sz="1200" u="none" strike="noStrike" dirty="0">
                          <a:effectLst/>
                        </a:rPr>
                        <a:t>Alopecia</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138 (14.7)</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54 (5.7)</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1697875"/>
                  </a:ext>
                </a:extLst>
              </a:tr>
              <a:tr h="182880">
                <a:tc>
                  <a:txBody>
                    <a:bodyPr/>
                    <a:lstStyle/>
                    <a:p>
                      <a:pPr marL="631825" lvl="2" indent="0" algn="l" fontAlgn="ctr"/>
                      <a:r>
                        <a:rPr lang="en-US" sz="1200" b="1" u="none" strike="noStrike" dirty="0">
                          <a:effectLst/>
                        </a:rPr>
                        <a:t>Arthralgia</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44 (4.7)</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49 (5.2)</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9482174"/>
                  </a:ext>
                </a:extLst>
              </a:tr>
              <a:tr h="182880">
                <a:tc>
                  <a:txBody>
                    <a:bodyPr/>
                    <a:lstStyle/>
                    <a:p>
                      <a:pPr marL="631825" lvl="2" indent="0" algn="l" fontAlgn="ctr"/>
                      <a:r>
                        <a:rPr lang="en-US" sz="1200" u="none" strike="noStrike" dirty="0" err="1">
                          <a:effectLst/>
                        </a:rPr>
                        <a:t>Diarrhoea</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111 (11.9)</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49 (5.2)</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09756139"/>
                  </a:ext>
                </a:extLst>
              </a:tr>
              <a:tr h="182880">
                <a:tc>
                  <a:txBody>
                    <a:bodyPr/>
                    <a:lstStyle/>
                    <a:p>
                      <a:pPr marL="631825" lvl="2" indent="0" algn="l" fontAlgn="ctr"/>
                      <a:r>
                        <a:rPr lang="en-US" sz="1200" u="none" strike="noStrike" dirty="0">
                          <a:effectLst/>
                        </a:rPr>
                        <a:t>Pain in extremity</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66 (7.1)</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46 (4.9)</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60306542"/>
                  </a:ext>
                </a:extLst>
              </a:tr>
              <a:tr h="182880">
                <a:tc>
                  <a:txBody>
                    <a:bodyPr/>
                    <a:lstStyle/>
                    <a:p>
                      <a:pPr marL="631825" lvl="2" indent="0" algn="l" fontAlgn="ctr"/>
                      <a:r>
                        <a:rPr lang="en-US" sz="1200" u="none" strike="noStrike" dirty="0">
                          <a:effectLst/>
                        </a:rPr>
                        <a:t>Depression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48 (5.1)</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45 (4.8)</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2337797"/>
                  </a:ext>
                </a:extLst>
              </a:tr>
              <a:tr h="182880">
                <a:tc>
                  <a:txBody>
                    <a:bodyPr/>
                    <a:lstStyle/>
                    <a:p>
                      <a:pPr marL="631825" lvl="2" indent="0" algn="l" fontAlgn="ctr"/>
                      <a:r>
                        <a:rPr lang="en-US" sz="1200" u="none" strike="noStrike" dirty="0">
                          <a:effectLst/>
                        </a:rPr>
                        <a:t>Hypertension</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55 (5.9)</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35 (3.7)</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4135434"/>
                  </a:ext>
                </a:extLst>
              </a:tr>
              <a:tr h="182880">
                <a:tc>
                  <a:txBody>
                    <a:bodyPr/>
                    <a:lstStyle/>
                    <a:p>
                      <a:pPr marL="631825" lvl="2" indent="0" algn="l" fontAlgn="ctr"/>
                      <a:r>
                        <a:rPr lang="en-US" sz="1200" u="none" strike="noStrike" dirty="0">
                          <a:effectLst/>
                        </a:rPr>
                        <a:t>Paresthesia</a:t>
                      </a:r>
                      <a:endParaRPr lang="en-US" sz="12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52 (5.6)</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200" u="none" strike="noStrike" dirty="0">
                          <a:effectLst/>
                        </a:rPr>
                        <a:t> 27 (2.9)</a:t>
                      </a:r>
                      <a:endParaRPr lang="en-US" sz="12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483031"/>
                  </a:ext>
                </a:extLst>
              </a:tr>
            </a:tbl>
          </a:graphicData>
        </a:graphic>
      </p:graphicFrame>
      <p:sp>
        <p:nvSpPr>
          <p:cNvPr id="6" name="Rectangle 5">
            <a:extLst>
              <a:ext uri="{FF2B5EF4-FFF2-40B4-BE49-F238E27FC236}">
                <a16:creationId xmlns:a16="http://schemas.microsoft.com/office/drawing/2014/main" id="{AD6E34ED-2819-4E6E-A927-D122282E5A6B}"/>
              </a:ext>
            </a:extLst>
          </p:cNvPr>
          <p:cNvSpPr/>
          <p:nvPr/>
        </p:nvSpPr>
        <p:spPr>
          <a:xfrm>
            <a:off x="547687" y="178724"/>
            <a:ext cx="8457020" cy="360099"/>
          </a:xfrm>
          <a:prstGeom prst="rect">
            <a:avLst/>
          </a:prstGeom>
        </p:spPr>
        <p:txBody>
          <a:bodyPr vert="horz" wrap="square" lIns="68580" tIns="34290" rIns="68580" bIns="34290" rtlCol="0" anchor="ctr">
            <a:spAutoFit/>
          </a:bodyPr>
          <a:lstStyle/>
          <a:p>
            <a:pPr>
              <a:lnSpc>
                <a:spcPct val="90000"/>
              </a:lnSpc>
              <a:spcBef>
                <a:spcPct val="0"/>
              </a:spcBef>
            </a:pPr>
            <a:r>
              <a:rPr lang="en-GB" sz="2100" b="1" dirty="0">
                <a:solidFill>
                  <a:srgbClr val="002060"/>
                </a:solidFill>
              </a:rPr>
              <a:t>AEs were balanced between groups with no unexpected safety findings</a:t>
            </a:r>
          </a:p>
        </p:txBody>
      </p:sp>
      <p:sp>
        <p:nvSpPr>
          <p:cNvPr id="8" name="Footer Placeholder 3">
            <a:extLst>
              <a:ext uri="{FF2B5EF4-FFF2-40B4-BE49-F238E27FC236}">
                <a16:creationId xmlns:a16="http://schemas.microsoft.com/office/drawing/2014/main" id="{4F847698-9D7C-4582-B00C-228013142AC9}"/>
              </a:ext>
            </a:extLst>
          </p:cNvPr>
          <p:cNvSpPr txBox="1">
            <a:spLocks/>
          </p:cNvSpPr>
          <p:nvPr/>
        </p:nvSpPr>
        <p:spPr>
          <a:xfrm>
            <a:off x="547687" y="4881431"/>
            <a:ext cx="4900613" cy="16668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25"/>
              </a:spcAft>
              <a:defRPr/>
            </a:pPr>
            <a:endParaRPr lang="en-GB" sz="675" dirty="0">
              <a:solidFill>
                <a:schemeClr val="accent5">
                  <a:lumMod val="50000"/>
                </a:schemeClr>
              </a:solidFill>
            </a:endParaRPr>
          </a:p>
          <a:p>
            <a:pPr>
              <a:defRPr/>
            </a:pPr>
            <a:r>
              <a:rPr lang="en-US" sz="675" dirty="0">
                <a:solidFill>
                  <a:schemeClr val="accent5">
                    <a:lumMod val="50000"/>
                  </a:schemeClr>
                </a:solidFill>
              </a:rPr>
              <a:t>Hauser SL, et al. </a:t>
            </a:r>
            <a:r>
              <a:rPr lang="en-US" sz="675" i="1" dirty="0">
                <a:solidFill>
                  <a:schemeClr val="accent5">
                    <a:lumMod val="50000"/>
                  </a:schemeClr>
                </a:solidFill>
              </a:rPr>
              <a:t>NEJM. </a:t>
            </a:r>
            <a:r>
              <a:rPr lang="en-US" sz="675" dirty="0">
                <a:solidFill>
                  <a:schemeClr val="accent5">
                    <a:lumMod val="50000"/>
                  </a:schemeClr>
                </a:solidFill>
              </a:rPr>
              <a:t>2020;383:546-57; </a:t>
            </a:r>
            <a:r>
              <a:rPr lang="en-GB" sz="675" dirty="0">
                <a:solidFill>
                  <a:schemeClr val="accent5">
                    <a:lumMod val="50000"/>
                  </a:schemeClr>
                </a:solidFill>
              </a:rPr>
              <a:t>Hauser SL, et al. </a:t>
            </a:r>
            <a:r>
              <a:rPr lang="en-GB" sz="675" i="1" dirty="0">
                <a:solidFill>
                  <a:schemeClr val="accent5">
                    <a:lumMod val="50000"/>
                  </a:schemeClr>
                </a:solidFill>
              </a:rPr>
              <a:t>ECTRIMS</a:t>
            </a:r>
            <a:r>
              <a:rPr lang="en-GB" sz="675" dirty="0">
                <a:solidFill>
                  <a:schemeClr val="accent5">
                    <a:lumMod val="50000"/>
                  </a:schemeClr>
                </a:solidFill>
              </a:rPr>
              <a:t> 2019. OP336.</a:t>
            </a:r>
          </a:p>
        </p:txBody>
      </p:sp>
    </p:spTree>
    <p:extLst>
      <p:ext uri="{BB962C8B-B14F-4D97-AF65-F5344CB8AC3E}">
        <p14:creationId xmlns:p14="http://schemas.microsoft.com/office/powerpoint/2010/main" val="294896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94465" y="881850"/>
            <a:ext cx="8425241" cy="3583825"/>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graphicFrame>
        <p:nvGraphicFramePr>
          <p:cNvPr id="9" name="Table 8"/>
          <p:cNvGraphicFramePr>
            <a:graphicFrameLocks noGrp="1"/>
          </p:cNvGraphicFramePr>
          <p:nvPr/>
        </p:nvGraphicFramePr>
        <p:xfrm>
          <a:off x="637695" y="1097656"/>
          <a:ext cx="7895542" cy="2875764"/>
        </p:xfrm>
        <a:graphic>
          <a:graphicData uri="http://schemas.openxmlformats.org/drawingml/2006/table">
            <a:tbl>
              <a:tblPr firstRow="1" bandRow="1">
                <a:tableStyleId>{FABFCF23-3B69-468F-B69F-88F6DE6A72F2}</a:tableStyleId>
              </a:tblPr>
              <a:tblGrid>
                <a:gridCol w="4378849">
                  <a:extLst>
                    <a:ext uri="{9D8B030D-6E8A-4147-A177-3AD203B41FA5}">
                      <a16:colId xmlns:a16="http://schemas.microsoft.com/office/drawing/2014/main" val="1772715351"/>
                    </a:ext>
                  </a:extLst>
                </a:gridCol>
                <a:gridCol w="1687893">
                  <a:extLst>
                    <a:ext uri="{9D8B030D-6E8A-4147-A177-3AD203B41FA5}">
                      <a16:colId xmlns:a16="http://schemas.microsoft.com/office/drawing/2014/main" val="1078387409"/>
                    </a:ext>
                  </a:extLst>
                </a:gridCol>
                <a:gridCol w="1828800">
                  <a:extLst>
                    <a:ext uri="{9D8B030D-6E8A-4147-A177-3AD203B41FA5}">
                      <a16:colId xmlns:a16="http://schemas.microsoft.com/office/drawing/2014/main" val="1474297882"/>
                    </a:ext>
                  </a:extLst>
                </a:gridCol>
              </a:tblGrid>
              <a:tr h="297180">
                <a:tc>
                  <a:txBody>
                    <a:bodyPr/>
                    <a:lstStyle/>
                    <a:p>
                      <a:pPr marL="0" indent="0" algn="l"/>
                      <a:r>
                        <a:rPr lang="en-US" sz="1400" b="1" spc="0" baseline="0" dirty="0">
                          <a:solidFill>
                            <a:schemeClr val="bg1"/>
                          </a:solidFill>
                        </a:rPr>
                        <a:t>Safety events,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pc="0" baseline="0" dirty="0">
                          <a:solidFill>
                            <a:schemeClr val="bg1"/>
                          </a:solidFill>
                        </a:rPr>
                        <a:t>Teriflunomide (N=936)</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pc="0" baseline="0" dirty="0">
                          <a:solidFill>
                            <a:schemeClr val="bg1"/>
                          </a:solidFill>
                        </a:rPr>
                        <a:t>Ofatumumab (N=946)</a:t>
                      </a:r>
                    </a:p>
                  </a:txBody>
                  <a:tcPr anchor="ctr"/>
                </a:tc>
                <a:extLst>
                  <a:ext uri="{0D108BD9-81ED-4DB2-BD59-A6C34878D82A}">
                    <a16:rowId xmlns:a16="http://schemas.microsoft.com/office/drawing/2014/main" val="1303927912"/>
                  </a:ext>
                </a:extLst>
              </a:tr>
              <a:tr h="288442">
                <a:tc>
                  <a:txBody>
                    <a:bodyPr/>
                    <a:lstStyle/>
                    <a:p>
                      <a:pPr algn="l" fontAlgn="ctr"/>
                      <a:r>
                        <a:rPr lang="en-US" sz="1400" b="0" u="none" strike="noStrike" dirty="0">
                          <a:effectLst/>
                        </a:rPr>
                        <a:t>Any serious AEs</a:t>
                      </a:r>
                      <a:endParaRPr lang="en-US" sz="1400" b="0" i="0" u="none" strike="noStrike" dirty="0">
                        <a:solidFill>
                          <a:srgbClr val="000000"/>
                        </a:solidFill>
                        <a:effectLst/>
                        <a:latin typeface="Arial" panose="020B0604020202020204" pitchFamily="34" charset="0"/>
                      </a:endParaRPr>
                    </a:p>
                  </a:txBody>
                  <a:tcPr marR="7779" marT="7779" marB="0" anchor="ctr"/>
                </a:tc>
                <a:tc>
                  <a:txBody>
                    <a:bodyPr/>
                    <a:lstStyle/>
                    <a:p>
                      <a:pPr algn="ctr" fontAlgn="ctr"/>
                      <a:r>
                        <a:rPr lang="en-US" sz="1400" u="none" strike="noStrike" dirty="0">
                          <a:effectLst/>
                        </a:rPr>
                        <a:t>74 (7.9)</a:t>
                      </a:r>
                      <a:endParaRPr lang="en-US" sz="1400" b="1" i="0" u="none" strike="noStrike" dirty="0">
                        <a:solidFill>
                          <a:schemeClr val="tx1"/>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86 (9.1)</a:t>
                      </a:r>
                      <a:endParaRPr lang="en-US" sz="1400" b="1"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1459500776"/>
                  </a:ext>
                </a:extLst>
              </a:tr>
              <a:tr h="419259">
                <a:tc>
                  <a:txBody>
                    <a:bodyPr/>
                    <a:lstStyle/>
                    <a:p>
                      <a:pPr algn="l" fontAlgn="ctr"/>
                      <a:r>
                        <a:rPr lang="en-US" sz="1400" b="0" u="none" strike="noStrike" dirty="0">
                          <a:effectLst/>
                        </a:rPr>
                        <a:t>Most common SAEs (≥1% in any treatment group, by primary system organ class)</a:t>
                      </a:r>
                      <a:endParaRPr lang="en-US" sz="1400" b="0" i="1" u="none" strike="noStrike" dirty="0">
                        <a:solidFill>
                          <a:srgbClr val="000000"/>
                        </a:solidFill>
                        <a:effectLst/>
                        <a:latin typeface="Arial" panose="020B0604020202020204" pitchFamily="34" charset="0"/>
                      </a:endParaRPr>
                    </a:p>
                  </a:txBody>
                  <a:tcPr marR="7779" marT="7779" marB="0" anchor="ct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648779936"/>
                  </a:ext>
                </a:extLst>
              </a:tr>
              <a:tr h="289312">
                <a:tc>
                  <a:txBody>
                    <a:bodyPr/>
                    <a:lstStyle/>
                    <a:p>
                      <a:pPr marL="174625" lvl="1" indent="0" algn="l" fontAlgn="ctr"/>
                      <a:r>
                        <a:rPr lang="en-US" sz="1400" b="0" u="none" strike="noStrike" dirty="0">
                          <a:effectLst/>
                        </a:rPr>
                        <a:t>Infections and infestations</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 17 (1.8)</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24 (2.5)</a:t>
                      </a:r>
                      <a:endParaRPr lang="en-US" sz="1400" b="0"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3180817001"/>
                  </a:ext>
                </a:extLst>
              </a:tr>
              <a:tr h="289312">
                <a:tc>
                  <a:txBody>
                    <a:bodyPr/>
                    <a:lstStyle/>
                    <a:p>
                      <a:pPr marL="174625" lvl="1" indent="0" algn="l" fontAlgn="ctr"/>
                      <a:r>
                        <a:rPr lang="en-US" sz="1400" b="0" u="none" strike="noStrike" dirty="0">
                          <a:effectLst/>
                        </a:rPr>
                        <a:t>Injury, poisoning and procedural complications</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 9 (1.0)</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13 (1.4)</a:t>
                      </a:r>
                      <a:endParaRPr lang="en-US" sz="1400" b="0"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1388019893"/>
                  </a:ext>
                </a:extLst>
              </a:tr>
              <a:tr h="419259">
                <a:tc>
                  <a:txBody>
                    <a:bodyPr/>
                    <a:lstStyle/>
                    <a:p>
                      <a:pPr marL="174625" lvl="1" indent="0" algn="l" fontAlgn="ctr"/>
                      <a:r>
                        <a:rPr lang="en-US" sz="1400" b="0" u="none" strike="noStrike" dirty="0">
                          <a:effectLst/>
                        </a:rPr>
                        <a:t>Benign, malignant and</a:t>
                      </a:r>
                      <a:r>
                        <a:rPr lang="en-US" sz="1400" b="0" u="none" strike="noStrike" baseline="0" dirty="0">
                          <a:effectLst/>
                        </a:rPr>
                        <a:t> </a:t>
                      </a:r>
                      <a:r>
                        <a:rPr lang="en-US" sz="1400" b="0" u="none" strike="noStrike" dirty="0">
                          <a:effectLst/>
                        </a:rPr>
                        <a:t>unspecified (including cysts and polyps) neoplasms</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4 (0.4)</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9 (1.0)</a:t>
                      </a:r>
                      <a:endParaRPr lang="en-US" sz="1400" b="0"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984181610"/>
                  </a:ext>
                </a:extLst>
              </a:tr>
              <a:tr h="278300">
                <a:tc>
                  <a:txBody>
                    <a:bodyPr/>
                    <a:lstStyle/>
                    <a:p>
                      <a:pPr marL="631825" lvl="2" indent="0" algn="l" fontAlgn="ctr"/>
                      <a:r>
                        <a:rPr lang="en-US" sz="1400" b="0" u="none" strike="noStrike" dirty="0">
                          <a:effectLst/>
                        </a:rPr>
                        <a:t>Malignancies</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3 (0.3)</a:t>
                      </a:r>
                      <a:endParaRPr lang="en-US" sz="1400" b="0" i="0" u="none" strike="noStrike" dirty="0">
                        <a:solidFill>
                          <a:schemeClr val="tx1"/>
                        </a:solidFill>
                        <a:effectLst/>
                        <a:latin typeface="Arial" panose="020B0604020202020204" pitchFamily="34" charset="0"/>
                      </a:endParaRPr>
                    </a:p>
                  </a:txBody>
                  <a:tcPr marL="7779" marR="7779" marT="777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5 (0.5)</a:t>
                      </a:r>
                      <a:endParaRPr lang="en-US" sz="1400" b="0" i="0" u="none" strike="noStrike" dirty="0">
                        <a:solidFill>
                          <a:schemeClr val="tx1"/>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3730863324"/>
                  </a:ext>
                </a:extLst>
              </a:tr>
              <a:tr h="278300">
                <a:tc>
                  <a:txBody>
                    <a:bodyPr/>
                    <a:lstStyle/>
                    <a:p>
                      <a:pPr marL="174625" lvl="1" indent="0" algn="l" fontAlgn="ctr"/>
                      <a:r>
                        <a:rPr lang="en-US" sz="1400" b="0" u="none" strike="noStrike" dirty="0">
                          <a:effectLst/>
                        </a:rPr>
                        <a:t>Nervous system disorders</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 15 (1.6)</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7 (0.7)</a:t>
                      </a:r>
                      <a:endParaRPr lang="en-US" sz="1400" b="0"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3331129346"/>
                  </a:ext>
                </a:extLst>
              </a:tr>
              <a:tr h="278300">
                <a:tc>
                  <a:txBody>
                    <a:bodyPr/>
                    <a:lstStyle/>
                    <a:p>
                      <a:pPr marL="174625" lvl="1" indent="0" algn="l" fontAlgn="ctr"/>
                      <a:r>
                        <a:rPr lang="en-US" sz="1400" b="0" u="none" strike="noStrike" dirty="0">
                          <a:effectLst/>
                        </a:rPr>
                        <a:t>Psychiatric disorders</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2 (0.2)</a:t>
                      </a:r>
                      <a:endParaRPr lang="en-US" sz="1400" b="0" i="0" u="none" strike="noStrike" dirty="0">
                        <a:solidFill>
                          <a:srgbClr val="000000"/>
                        </a:solidFill>
                        <a:effectLst/>
                        <a:latin typeface="Arial" panose="020B0604020202020204" pitchFamily="34" charset="0"/>
                      </a:endParaRPr>
                    </a:p>
                  </a:txBody>
                  <a:tcPr marL="7779" marR="7779" marT="7779" marB="0" anchor="ctr"/>
                </a:tc>
                <a:tc>
                  <a:txBody>
                    <a:bodyPr/>
                    <a:lstStyle/>
                    <a:p>
                      <a:pPr algn="ctr" fontAlgn="ctr"/>
                      <a:r>
                        <a:rPr lang="en-US" sz="1400" u="none" strike="noStrike" dirty="0">
                          <a:effectLst/>
                        </a:rPr>
                        <a:t>10 (1.1)</a:t>
                      </a:r>
                      <a:endParaRPr lang="en-US" sz="1400" b="0" i="0" u="none" strike="noStrike" dirty="0">
                        <a:solidFill>
                          <a:srgbClr val="000000"/>
                        </a:solidFill>
                        <a:effectLst/>
                        <a:latin typeface="Arial" panose="020B0604020202020204" pitchFamily="34" charset="0"/>
                      </a:endParaRPr>
                    </a:p>
                  </a:txBody>
                  <a:tcPr marL="7779" marR="7779" marT="7779" marB="0" anchor="ctr"/>
                </a:tc>
                <a:extLst>
                  <a:ext uri="{0D108BD9-81ED-4DB2-BD59-A6C34878D82A}">
                    <a16:rowId xmlns:a16="http://schemas.microsoft.com/office/drawing/2014/main" val="1431697875"/>
                  </a:ext>
                </a:extLst>
              </a:tr>
            </a:tbl>
          </a:graphicData>
        </a:graphic>
      </p:graphicFrame>
      <p:sp>
        <p:nvSpPr>
          <p:cNvPr id="11" name="Rectangle 10"/>
          <p:cNvSpPr/>
          <p:nvPr/>
        </p:nvSpPr>
        <p:spPr>
          <a:xfrm>
            <a:off x="394466" y="259427"/>
            <a:ext cx="8305800" cy="360099"/>
          </a:xfrm>
          <a:prstGeom prst="rect">
            <a:avLst/>
          </a:prstGeom>
        </p:spPr>
        <p:txBody>
          <a:bodyPr vert="horz" wrap="square" lIns="68580" tIns="34290" rIns="68580" bIns="34290" rtlCol="0" anchor="ctr">
            <a:spAutoFit/>
          </a:bodyPr>
          <a:lstStyle/>
          <a:p>
            <a:pPr>
              <a:lnSpc>
                <a:spcPct val="90000"/>
              </a:lnSpc>
              <a:spcBef>
                <a:spcPct val="0"/>
              </a:spcBef>
            </a:pPr>
            <a:r>
              <a:rPr lang="en-GB" sz="2100" b="1" dirty="0">
                <a:solidFill>
                  <a:srgbClr val="002060"/>
                </a:solidFill>
              </a:rPr>
              <a:t>Serious AEs were low and overall balanced</a:t>
            </a:r>
          </a:p>
        </p:txBody>
      </p:sp>
      <p:sp>
        <p:nvSpPr>
          <p:cNvPr id="2" name="Rounded Rectangle 1"/>
          <p:cNvSpPr/>
          <p:nvPr/>
        </p:nvSpPr>
        <p:spPr>
          <a:xfrm>
            <a:off x="637695" y="4065666"/>
            <a:ext cx="7819342" cy="289441"/>
          </a:xfrm>
          <a:prstGeom prst="roundRect">
            <a:avLst/>
          </a:prstGeom>
          <a:solidFill>
            <a:schemeClr val="accent1">
              <a:lumMod val="60000"/>
              <a:lumOff val="40000"/>
            </a:schemeClr>
          </a:solidFill>
        </p:spPr>
        <p:txBody>
          <a:bodyPr wrap="square">
            <a:spAutoFit/>
          </a:bodyPr>
          <a:lstStyle/>
          <a:p>
            <a:pPr marL="285743" indent="-285743" defTabSz="914378">
              <a:buFont typeface="Arial" panose="020B0604020202020204" pitchFamily="34" charset="0"/>
              <a:buChar char="•"/>
            </a:pPr>
            <a:r>
              <a:rPr lang="en-GB" sz="1100" dirty="0">
                <a:solidFill>
                  <a:srgbClr val="000000"/>
                </a:solidFill>
                <a:latin typeface="Arial" panose="020B0604020202020204"/>
              </a:rPr>
              <a:t>During the ASCLEPIOS I and II studies, one death occurred in the teriflunomide group (fatal aortic haemorrhage)</a:t>
            </a:r>
          </a:p>
        </p:txBody>
      </p:sp>
      <p:sp>
        <p:nvSpPr>
          <p:cNvPr id="14" name="Rectangle 13">
            <a:hlinkClick r:id="rId3" action="ppaction://hlinksldjump"/>
          </p:cNvPr>
          <p:cNvSpPr/>
          <p:nvPr/>
        </p:nvSpPr>
        <p:spPr>
          <a:xfrm>
            <a:off x="2847326"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GB">
              <a:solidFill>
                <a:srgbClr val="FFFFFF"/>
              </a:solidFill>
              <a:latin typeface="Arial" panose="020B0604020202020204"/>
            </a:endParaRPr>
          </a:p>
        </p:txBody>
      </p:sp>
      <p:sp>
        <p:nvSpPr>
          <p:cNvPr id="15" name="Rectangle 14">
            <a:hlinkClick r:id="" action="ppaction://noaction"/>
          </p:cNvPr>
          <p:cNvSpPr/>
          <p:nvPr/>
        </p:nvSpPr>
        <p:spPr>
          <a:xfrm>
            <a:off x="6875722" y="-2897"/>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GB">
              <a:solidFill>
                <a:srgbClr val="FFFFFF"/>
              </a:solidFill>
              <a:latin typeface="Arial" panose="020B0604020202020204"/>
            </a:endParaRPr>
          </a:p>
        </p:txBody>
      </p:sp>
      <p:sp>
        <p:nvSpPr>
          <p:cNvPr id="16" name="Rectangle 15">
            <a:hlinkClick r:id="rId4" action="ppaction://hlinksldjump"/>
          </p:cNvPr>
          <p:cNvSpPr/>
          <p:nvPr/>
        </p:nvSpPr>
        <p:spPr>
          <a:xfrm>
            <a:off x="8757475" y="-2897"/>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GB">
              <a:solidFill>
                <a:srgbClr val="FFFFFF"/>
              </a:solidFill>
              <a:latin typeface="Arial" panose="020B0604020202020204"/>
            </a:endParaRPr>
          </a:p>
        </p:txBody>
      </p:sp>
      <p:sp>
        <p:nvSpPr>
          <p:cNvPr id="17" name="Footer Placeholder 3">
            <a:extLst>
              <a:ext uri="{FF2B5EF4-FFF2-40B4-BE49-F238E27FC236}">
                <a16:creationId xmlns:a16="http://schemas.microsoft.com/office/drawing/2014/main" id="{ED453677-0FA2-4153-8C1E-6127327009F3}"/>
              </a:ext>
            </a:extLst>
          </p:cNvPr>
          <p:cNvSpPr txBox="1">
            <a:spLocks/>
          </p:cNvSpPr>
          <p:nvPr/>
        </p:nvSpPr>
        <p:spPr>
          <a:xfrm>
            <a:off x="547687" y="4900612"/>
            <a:ext cx="4900613" cy="16668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25"/>
              </a:spcAft>
              <a:defRPr/>
            </a:pPr>
            <a:endParaRPr lang="en-GB" sz="675" dirty="0">
              <a:solidFill>
                <a:schemeClr val="accent5">
                  <a:lumMod val="50000"/>
                </a:schemeClr>
              </a:solidFill>
            </a:endParaRPr>
          </a:p>
          <a:p>
            <a:pPr>
              <a:defRPr/>
            </a:pPr>
            <a:r>
              <a:rPr lang="en-US" sz="675" dirty="0">
                <a:solidFill>
                  <a:schemeClr val="accent5">
                    <a:lumMod val="50000"/>
                  </a:schemeClr>
                </a:solidFill>
              </a:rPr>
              <a:t>Hauser SL, et al. </a:t>
            </a:r>
            <a:r>
              <a:rPr lang="en-US" sz="675" i="1" dirty="0">
                <a:solidFill>
                  <a:schemeClr val="accent5">
                    <a:lumMod val="50000"/>
                  </a:schemeClr>
                </a:solidFill>
              </a:rPr>
              <a:t>NEJM. </a:t>
            </a:r>
            <a:r>
              <a:rPr lang="en-US" sz="675" dirty="0">
                <a:solidFill>
                  <a:schemeClr val="accent5">
                    <a:lumMod val="50000"/>
                  </a:schemeClr>
                </a:solidFill>
              </a:rPr>
              <a:t>2020;383:546-57; </a:t>
            </a:r>
            <a:r>
              <a:rPr lang="en-GB" sz="675" dirty="0">
                <a:solidFill>
                  <a:schemeClr val="accent5">
                    <a:lumMod val="50000"/>
                  </a:schemeClr>
                </a:solidFill>
              </a:rPr>
              <a:t>Hauser SL, et al. </a:t>
            </a:r>
            <a:r>
              <a:rPr lang="en-GB" sz="675" i="1" dirty="0">
                <a:solidFill>
                  <a:schemeClr val="accent5">
                    <a:lumMod val="50000"/>
                  </a:schemeClr>
                </a:solidFill>
              </a:rPr>
              <a:t>ECTRIMS</a:t>
            </a:r>
            <a:r>
              <a:rPr lang="en-GB" sz="675" dirty="0">
                <a:solidFill>
                  <a:schemeClr val="accent5">
                    <a:lumMod val="50000"/>
                  </a:schemeClr>
                </a:solidFill>
              </a:rPr>
              <a:t> 2019. OP336.</a:t>
            </a:r>
          </a:p>
        </p:txBody>
      </p:sp>
    </p:spTree>
    <p:extLst>
      <p:ext uri="{BB962C8B-B14F-4D97-AF65-F5344CB8AC3E}">
        <p14:creationId xmlns:p14="http://schemas.microsoft.com/office/powerpoint/2010/main" val="168922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ounded Rectangle 340"/>
          <p:cNvSpPr/>
          <p:nvPr/>
        </p:nvSpPr>
        <p:spPr>
          <a:xfrm>
            <a:off x="233818" y="917059"/>
            <a:ext cx="8660246" cy="3668232"/>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38" name="TextBox 37">
            <a:extLst>
              <a:ext uri="{FF2B5EF4-FFF2-40B4-BE49-F238E27FC236}">
                <a16:creationId xmlns:a16="http://schemas.microsoft.com/office/drawing/2014/main" id="{F8C2E1D7-5B67-45AB-B207-DF7CBC3D4DB6}"/>
              </a:ext>
            </a:extLst>
          </p:cNvPr>
          <p:cNvSpPr txBox="1"/>
          <p:nvPr/>
        </p:nvSpPr>
        <p:spPr>
          <a:xfrm>
            <a:off x="401620" y="4664474"/>
            <a:ext cx="8492444" cy="338554"/>
          </a:xfrm>
          <a:prstGeom prst="rect">
            <a:avLst/>
          </a:prstGeom>
          <a:noFill/>
        </p:spPr>
        <p:txBody>
          <a:bodyPr wrap="square" rtlCol="0" anchor="b" anchorCtr="0">
            <a:spAutoFit/>
          </a:bodyPr>
          <a:lstStyle/>
          <a:p>
            <a:pPr defTabSz="685783">
              <a:spcAft>
                <a:spcPts val="300"/>
              </a:spcAft>
              <a:defRPr/>
            </a:pPr>
            <a:r>
              <a:rPr lang="en-GB" sz="675" dirty="0">
                <a:solidFill>
                  <a:srgbClr val="002060"/>
                </a:solidFill>
                <a:cs typeface="Arial" panose="020B0604020202020204" pitchFamily="34" charset="0"/>
              </a:rPr>
              <a:t>*In the ofatumumab group, two patients (0.2%) had severe (grade 3) IRRs. One of these patients (0.1%) in the ofatumumab group discontinued after the first injection. IRR, injection-related reaction. </a:t>
            </a:r>
          </a:p>
          <a:p>
            <a:pPr defTabSz="685783">
              <a:spcAft>
                <a:spcPts val="300"/>
              </a:spcAft>
              <a:defRPr/>
            </a:pPr>
            <a:r>
              <a:rPr lang="en-GB" sz="675" dirty="0">
                <a:solidFill>
                  <a:srgbClr val="002060"/>
                </a:solidFill>
                <a:cs typeface="Arial" panose="020B0604020202020204" pitchFamily="34" charset="0"/>
              </a:rPr>
              <a:t>1. </a:t>
            </a:r>
            <a:r>
              <a:rPr lang="en-GB" sz="675" dirty="0" err="1">
                <a:solidFill>
                  <a:srgbClr val="002060"/>
                </a:solidFill>
                <a:cs typeface="Arial" panose="020B0604020202020204" pitchFamily="34" charset="0"/>
              </a:rPr>
              <a:t>Kesimpta</a:t>
            </a:r>
            <a:r>
              <a:rPr lang="en-GB" sz="675" baseline="30000" dirty="0">
                <a:solidFill>
                  <a:srgbClr val="002060"/>
                </a:solidFill>
                <a:cs typeface="Arial" panose="020B0604020202020204" pitchFamily="34" charset="0"/>
              </a:rPr>
              <a:t>®</a:t>
            </a:r>
            <a:r>
              <a:rPr lang="en-GB" sz="675" dirty="0">
                <a:solidFill>
                  <a:srgbClr val="002060"/>
                </a:solidFill>
                <a:cs typeface="Arial" panose="020B0604020202020204" pitchFamily="34" charset="0"/>
              </a:rPr>
              <a:t> (ofatumumab) [US Prescribing Information]. August 2020. </a:t>
            </a:r>
            <a:r>
              <a:rPr lang="en-GB" sz="675" dirty="0">
                <a:solidFill>
                  <a:srgbClr val="002060"/>
                </a:solidFill>
                <a:cs typeface="Arial" panose="020B0604020202020204" pitchFamily="34" charset="0"/>
                <a:hlinkClick r:id="rId3"/>
              </a:rPr>
              <a:t>https://www.novartis.us/sites/www.novartis.us/files/kesimpta.pdf</a:t>
            </a:r>
            <a:r>
              <a:rPr lang="en-GB" sz="675" dirty="0">
                <a:solidFill>
                  <a:srgbClr val="002060"/>
                </a:solidFill>
                <a:cs typeface="Arial" panose="020B0604020202020204" pitchFamily="34" charset="0"/>
              </a:rPr>
              <a:t>. Accessed January 2021. 2. Hauser SL et al. N Engl J Med 2020;383:546–557. </a:t>
            </a:r>
          </a:p>
        </p:txBody>
      </p:sp>
      <p:sp>
        <p:nvSpPr>
          <p:cNvPr id="8" name="Title 7">
            <a:extLst>
              <a:ext uri="{FF2B5EF4-FFF2-40B4-BE49-F238E27FC236}">
                <a16:creationId xmlns:a16="http://schemas.microsoft.com/office/drawing/2014/main" id="{FA5F1823-FC7A-43E7-A833-4125F79FF876}"/>
              </a:ext>
            </a:extLst>
          </p:cNvPr>
          <p:cNvSpPr>
            <a:spLocks noGrp="1"/>
          </p:cNvSpPr>
          <p:nvPr>
            <p:ph type="title"/>
          </p:nvPr>
        </p:nvSpPr>
        <p:spPr>
          <a:xfrm>
            <a:off x="233818" y="176309"/>
            <a:ext cx="8409107" cy="650947"/>
          </a:xfrm>
        </p:spPr>
        <p:txBody>
          <a:bodyPr vert="horz" wrap="square" lIns="68580" tIns="34290" rIns="68580" bIns="34290" rtlCol="0" anchor="ctr">
            <a:spAutoFit/>
          </a:bodyPr>
          <a:lstStyle/>
          <a:p>
            <a:r>
              <a:rPr lang="en-GB" sz="2100" b="1" dirty="0">
                <a:solidFill>
                  <a:srgbClr val="002060"/>
                </a:solidFill>
                <a:latin typeface="+mn-lt"/>
                <a:ea typeface="+mn-ea"/>
                <a:cs typeface="+mn-cs"/>
              </a:rPr>
              <a:t>99.8% of reported systemic injection-related reactions with ofatumumab were mild to moderate in severity</a:t>
            </a:r>
          </a:p>
        </p:txBody>
      </p:sp>
      <p:sp>
        <p:nvSpPr>
          <p:cNvPr id="229" name="TextBox 228">
            <a:extLst>
              <a:ext uri="{FF2B5EF4-FFF2-40B4-BE49-F238E27FC236}">
                <a16:creationId xmlns:a16="http://schemas.microsoft.com/office/drawing/2014/main" id="{2200DC8F-4A62-45B7-BBF0-AD7E4B3A278E}"/>
              </a:ext>
            </a:extLst>
          </p:cNvPr>
          <p:cNvSpPr txBox="1"/>
          <p:nvPr/>
        </p:nvSpPr>
        <p:spPr>
          <a:xfrm>
            <a:off x="348481" y="1030741"/>
            <a:ext cx="7943492" cy="276999"/>
          </a:xfrm>
          <a:prstGeom prst="rect">
            <a:avLst/>
          </a:prstGeom>
          <a:noFill/>
        </p:spPr>
        <p:txBody>
          <a:bodyPr wrap="square" rtlCol="0">
            <a:spAutoFit/>
          </a:bodyPr>
          <a:lstStyle/>
          <a:p>
            <a:pPr defTabSz="685783"/>
            <a:r>
              <a:rPr lang="en-GB" sz="1200" dirty="0">
                <a:solidFill>
                  <a:prstClr val="black"/>
                </a:solidFill>
                <a:latin typeface="Arial" panose="020B0604020202020204"/>
              </a:rPr>
              <a:t>The incidence of systemic </a:t>
            </a:r>
            <a:r>
              <a:rPr lang="en-GB" sz="1200" b="1" dirty="0">
                <a:solidFill>
                  <a:srgbClr val="5191DD"/>
                </a:solidFill>
                <a:latin typeface="Arial" panose="020B0604020202020204"/>
              </a:rPr>
              <a:t>IRRs</a:t>
            </a:r>
            <a:r>
              <a:rPr lang="en-GB" sz="1200" dirty="0">
                <a:solidFill>
                  <a:prstClr val="black"/>
                </a:solidFill>
                <a:latin typeface="Arial" panose="020B0604020202020204"/>
              </a:rPr>
              <a:t> was </a:t>
            </a:r>
            <a:r>
              <a:rPr lang="en-GB" sz="1200" b="1" dirty="0">
                <a:solidFill>
                  <a:srgbClr val="5191DD"/>
                </a:solidFill>
                <a:latin typeface="Arial" panose="020B0604020202020204"/>
              </a:rPr>
              <a:t>highest at first injection </a:t>
            </a:r>
            <a:r>
              <a:rPr lang="en-GB" sz="1200" dirty="0">
                <a:solidFill>
                  <a:prstClr val="black"/>
                </a:solidFill>
                <a:latin typeface="Arial" panose="020B0604020202020204"/>
              </a:rPr>
              <a:t>and then </a:t>
            </a:r>
            <a:r>
              <a:rPr lang="en-GB" sz="1200" b="1" dirty="0">
                <a:solidFill>
                  <a:srgbClr val="5191DD"/>
                </a:solidFill>
                <a:latin typeface="Arial" panose="020B0604020202020204"/>
              </a:rPr>
              <a:t>decreased significantly </a:t>
            </a:r>
            <a:r>
              <a:rPr lang="en-GB" sz="1200" dirty="0">
                <a:solidFill>
                  <a:prstClr val="black"/>
                </a:solidFill>
                <a:latin typeface="Arial" panose="020B0604020202020204"/>
              </a:rPr>
              <a:t>therafter</a:t>
            </a:r>
            <a:r>
              <a:rPr lang="en-GB" sz="1200" baseline="30000" dirty="0">
                <a:solidFill>
                  <a:prstClr val="black"/>
                </a:solidFill>
                <a:latin typeface="Arial" panose="020B0604020202020204"/>
              </a:rPr>
              <a:t>1,2</a:t>
            </a:r>
          </a:p>
        </p:txBody>
      </p:sp>
      <p:grpSp>
        <p:nvGrpSpPr>
          <p:cNvPr id="230" name="Group 229">
            <a:extLst>
              <a:ext uri="{FF2B5EF4-FFF2-40B4-BE49-F238E27FC236}">
                <a16:creationId xmlns:a16="http://schemas.microsoft.com/office/drawing/2014/main" id="{D104EEC6-054E-4F58-BB2E-A2AE2D71B284}"/>
              </a:ext>
            </a:extLst>
          </p:cNvPr>
          <p:cNvGrpSpPr>
            <a:grpSpLocks noChangeAspect="1"/>
          </p:cNvGrpSpPr>
          <p:nvPr/>
        </p:nvGrpSpPr>
        <p:grpSpPr>
          <a:xfrm>
            <a:off x="315083" y="1376509"/>
            <a:ext cx="5104451" cy="2576187"/>
            <a:chOff x="766763" y="1481866"/>
            <a:chExt cx="7089517" cy="3699842"/>
          </a:xfrm>
        </p:grpSpPr>
        <p:sp>
          <p:nvSpPr>
            <p:cNvPr id="231" name="Rectangle 230">
              <a:extLst>
                <a:ext uri="{FF2B5EF4-FFF2-40B4-BE49-F238E27FC236}">
                  <a16:creationId xmlns:a16="http://schemas.microsoft.com/office/drawing/2014/main" id="{BECCC3EE-3F3E-4DFB-8DF8-816384CCF517}"/>
                </a:ext>
              </a:extLst>
            </p:cNvPr>
            <p:cNvSpPr>
              <a:spLocks noChangeAspect="1"/>
            </p:cNvSpPr>
            <p:nvPr/>
          </p:nvSpPr>
          <p:spPr>
            <a:xfrm>
              <a:off x="766763" y="1481866"/>
              <a:ext cx="7089517" cy="3699842"/>
            </a:xfrm>
            <a:prstGeom prst="rect">
              <a:avLst/>
            </a:prstGeom>
            <a:noFill/>
          </p:spPr>
          <p:txBody>
            <a:bodyPr wrap="square" lIns="0" tIns="0" rIns="0" bIns="0" rtlCol="0"/>
            <a:lstStyle/>
            <a:p>
              <a:pPr defTabSz="914378">
                <a:defRPr/>
              </a:pPr>
              <a:endParaRPr lang="en-GB" sz="700" dirty="0">
                <a:solidFill>
                  <a:prstClr val="black"/>
                </a:solidFill>
                <a:latin typeface="Arial" panose="020B0604020202020204"/>
                <a:cs typeface="Arial" panose="020B0604020202020204" pitchFamily="34" charset="0"/>
              </a:endParaRPr>
            </a:p>
          </p:txBody>
        </p:sp>
        <p:sp>
          <p:nvSpPr>
            <p:cNvPr id="232" name="TextBox 231">
              <a:extLst>
                <a:ext uri="{FF2B5EF4-FFF2-40B4-BE49-F238E27FC236}">
                  <a16:creationId xmlns:a16="http://schemas.microsoft.com/office/drawing/2014/main" id="{219358E3-61BB-43D5-89B3-7013822E57C2}"/>
                </a:ext>
              </a:extLst>
            </p:cNvPr>
            <p:cNvSpPr txBox="1"/>
            <p:nvPr/>
          </p:nvSpPr>
          <p:spPr>
            <a:xfrm>
              <a:off x="900596" y="4404173"/>
              <a:ext cx="955463" cy="442020"/>
            </a:xfrm>
            <a:prstGeom prst="rect">
              <a:avLst/>
            </a:prstGeom>
            <a:noFill/>
          </p:spPr>
          <p:txBody>
            <a:bodyPr wrap="square" rtlCol="0">
              <a:spAutoFit/>
            </a:bodyPr>
            <a:lstStyle/>
            <a:p>
              <a:pPr defTabSz="914378">
                <a:defRPr/>
              </a:pPr>
              <a:r>
                <a:rPr lang="es-ES_tradnl" sz="700" b="1" dirty="0">
                  <a:solidFill>
                    <a:prstClr val="black"/>
                  </a:solidFill>
                  <a:latin typeface="Arial" panose="020B0604020202020204"/>
                  <a:cs typeface="Arial" panose="020B0604020202020204" pitchFamily="34" charset="0"/>
                </a:rPr>
                <a:t>Number of patients</a:t>
              </a:r>
              <a:endParaRPr lang="es-ES_tradnl" sz="700" dirty="0">
                <a:solidFill>
                  <a:prstClr val="black"/>
                </a:solidFill>
                <a:latin typeface="Arial" panose="020B0604020202020204"/>
                <a:cs typeface="Arial" panose="020B0604020202020204" pitchFamily="34" charset="0"/>
              </a:endParaRPr>
            </a:p>
          </p:txBody>
        </p:sp>
        <p:sp>
          <p:nvSpPr>
            <p:cNvPr id="233" name="TextBox 232">
              <a:extLst>
                <a:ext uri="{FF2B5EF4-FFF2-40B4-BE49-F238E27FC236}">
                  <a16:creationId xmlns:a16="http://schemas.microsoft.com/office/drawing/2014/main" id="{18465934-AD63-4571-AA25-E52AB14A4B56}"/>
                </a:ext>
              </a:extLst>
            </p:cNvPr>
            <p:cNvSpPr txBox="1"/>
            <p:nvPr/>
          </p:nvSpPr>
          <p:spPr>
            <a:xfrm>
              <a:off x="1900354"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946  936</a:t>
              </a:r>
            </a:p>
          </p:txBody>
        </p:sp>
        <p:sp>
          <p:nvSpPr>
            <p:cNvPr id="234" name="TextBox 233">
              <a:extLst>
                <a:ext uri="{FF2B5EF4-FFF2-40B4-BE49-F238E27FC236}">
                  <a16:creationId xmlns:a16="http://schemas.microsoft.com/office/drawing/2014/main" id="{B7937C90-1268-471B-95DD-1B0470EFB33C}"/>
                </a:ext>
              </a:extLst>
            </p:cNvPr>
            <p:cNvSpPr txBox="1"/>
            <p:nvPr/>
          </p:nvSpPr>
          <p:spPr>
            <a:xfrm>
              <a:off x="2459886"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942  936</a:t>
              </a:r>
            </a:p>
          </p:txBody>
        </p:sp>
        <p:sp>
          <p:nvSpPr>
            <p:cNvPr id="235" name="TextBox 234">
              <a:extLst>
                <a:ext uri="{FF2B5EF4-FFF2-40B4-BE49-F238E27FC236}">
                  <a16:creationId xmlns:a16="http://schemas.microsoft.com/office/drawing/2014/main" id="{4A2615FF-EA71-429C-8940-ACB372205430}"/>
                </a:ext>
              </a:extLst>
            </p:cNvPr>
            <p:cNvSpPr txBox="1"/>
            <p:nvPr/>
          </p:nvSpPr>
          <p:spPr>
            <a:xfrm>
              <a:off x="3019416"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937  934</a:t>
              </a:r>
            </a:p>
          </p:txBody>
        </p:sp>
        <p:sp>
          <p:nvSpPr>
            <p:cNvPr id="236" name="TextBox 235">
              <a:extLst>
                <a:ext uri="{FF2B5EF4-FFF2-40B4-BE49-F238E27FC236}">
                  <a16:creationId xmlns:a16="http://schemas.microsoft.com/office/drawing/2014/main" id="{86F02090-F2FF-4491-8D1D-DBCCC09DC77D}"/>
                </a:ext>
              </a:extLst>
            </p:cNvPr>
            <p:cNvSpPr txBox="1"/>
            <p:nvPr/>
          </p:nvSpPr>
          <p:spPr>
            <a:xfrm>
              <a:off x="3578947"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934  929</a:t>
              </a:r>
            </a:p>
          </p:txBody>
        </p:sp>
        <p:sp>
          <p:nvSpPr>
            <p:cNvPr id="237" name="TextBox 236">
              <a:extLst>
                <a:ext uri="{FF2B5EF4-FFF2-40B4-BE49-F238E27FC236}">
                  <a16:creationId xmlns:a16="http://schemas.microsoft.com/office/drawing/2014/main" id="{752BB30E-D955-457D-83B3-EC7877035210}"/>
                </a:ext>
              </a:extLst>
            </p:cNvPr>
            <p:cNvSpPr txBox="1"/>
            <p:nvPr/>
          </p:nvSpPr>
          <p:spPr>
            <a:xfrm>
              <a:off x="4138479"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926  922</a:t>
              </a:r>
            </a:p>
          </p:txBody>
        </p:sp>
        <p:sp>
          <p:nvSpPr>
            <p:cNvPr id="238" name="TextBox 237">
              <a:extLst>
                <a:ext uri="{FF2B5EF4-FFF2-40B4-BE49-F238E27FC236}">
                  <a16:creationId xmlns:a16="http://schemas.microsoft.com/office/drawing/2014/main" id="{3DF43706-CAB4-4BBD-9294-5521009EFC74}"/>
                </a:ext>
              </a:extLst>
            </p:cNvPr>
            <p:cNvSpPr txBox="1"/>
            <p:nvPr/>
          </p:nvSpPr>
          <p:spPr>
            <a:xfrm>
              <a:off x="4698011"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914  908</a:t>
              </a:r>
            </a:p>
          </p:txBody>
        </p:sp>
        <p:sp>
          <p:nvSpPr>
            <p:cNvPr id="239" name="TextBox 238">
              <a:extLst>
                <a:ext uri="{FF2B5EF4-FFF2-40B4-BE49-F238E27FC236}">
                  <a16:creationId xmlns:a16="http://schemas.microsoft.com/office/drawing/2014/main" id="{790A3910-0E73-46AC-9034-47E2B3299498}"/>
                </a:ext>
              </a:extLst>
            </p:cNvPr>
            <p:cNvSpPr txBox="1"/>
            <p:nvPr/>
          </p:nvSpPr>
          <p:spPr>
            <a:xfrm>
              <a:off x="5257540"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902  898</a:t>
              </a:r>
            </a:p>
          </p:txBody>
        </p:sp>
        <p:sp>
          <p:nvSpPr>
            <p:cNvPr id="240" name="TextBox 239">
              <a:extLst>
                <a:ext uri="{FF2B5EF4-FFF2-40B4-BE49-F238E27FC236}">
                  <a16:creationId xmlns:a16="http://schemas.microsoft.com/office/drawing/2014/main" id="{CB1F1545-D67A-4D2C-95E9-630F86E08AF5}"/>
                </a:ext>
              </a:extLst>
            </p:cNvPr>
            <p:cNvSpPr txBox="1"/>
            <p:nvPr/>
          </p:nvSpPr>
          <p:spPr>
            <a:xfrm>
              <a:off x="5817071"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895  887</a:t>
              </a:r>
            </a:p>
          </p:txBody>
        </p:sp>
        <p:sp>
          <p:nvSpPr>
            <p:cNvPr id="241" name="TextBox 240">
              <a:extLst>
                <a:ext uri="{FF2B5EF4-FFF2-40B4-BE49-F238E27FC236}">
                  <a16:creationId xmlns:a16="http://schemas.microsoft.com/office/drawing/2014/main" id="{83587B80-DEAE-4586-811E-37896412CF55}"/>
                </a:ext>
              </a:extLst>
            </p:cNvPr>
            <p:cNvSpPr txBox="1"/>
            <p:nvPr/>
          </p:nvSpPr>
          <p:spPr>
            <a:xfrm>
              <a:off x="6376603"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889  878</a:t>
              </a:r>
            </a:p>
          </p:txBody>
        </p:sp>
        <p:sp>
          <p:nvSpPr>
            <p:cNvPr id="242" name="TextBox 241">
              <a:extLst>
                <a:ext uri="{FF2B5EF4-FFF2-40B4-BE49-F238E27FC236}">
                  <a16:creationId xmlns:a16="http://schemas.microsoft.com/office/drawing/2014/main" id="{6FEC1327-5F37-49D9-9A14-161F5D84A4D3}"/>
                </a:ext>
              </a:extLst>
            </p:cNvPr>
            <p:cNvSpPr txBox="1"/>
            <p:nvPr/>
          </p:nvSpPr>
          <p:spPr>
            <a:xfrm>
              <a:off x="6936130" y="4479532"/>
              <a:ext cx="741835" cy="287313"/>
            </a:xfrm>
            <a:prstGeom prst="rect">
              <a:avLst/>
            </a:prstGeom>
            <a:noFill/>
          </p:spPr>
          <p:txBody>
            <a:bodyPr wrap="none" rtlCol="0">
              <a:spAutoFit/>
            </a:bodyPr>
            <a:lstStyle/>
            <a:p>
              <a:pPr algn="ctr" defTabSz="914378">
                <a:defRPr/>
              </a:pPr>
              <a:r>
                <a:rPr lang="es-ES_tradnl" sz="700" dirty="0">
                  <a:solidFill>
                    <a:prstClr val="black"/>
                  </a:solidFill>
                  <a:latin typeface="Arial" panose="020B0604020202020204"/>
                  <a:cs typeface="Arial" panose="020B0604020202020204" pitchFamily="34" charset="0"/>
                </a:rPr>
                <a:t>875  860</a:t>
              </a:r>
            </a:p>
          </p:txBody>
        </p:sp>
        <p:grpSp>
          <p:nvGrpSpPr>
            <p:cNvPr id="243" name="Group 242">
              <a:extLst>
                <a:ext uri="{FF2B5EF4-FFF2-40B4-BE49-F238E27FC236}">
                  <a16:creationId xmlns:a16="http://schemas.microsoft.com/office/drawing/2014/main" id="{7189961B-0FFF-440A-9EBE-F56890150001}"/>
                </a:ext>
              </a:extLst>
            </p:cNvPr>
            <p:cNvGrpSpPr/>
            <p:nvPr/>
          </p:nvGrpSpPr>
          <p:grpSpPr>
            <a:xfrm>
              <a:off x="3943540" y="1874166"/>
              <a:ext cx="3096387" cy="287314"/>
              <a:chOff x="4091022" y="1859418"/>
              <a:chExt cx="3096387" cy="287314"/>
            </a:xfrm>
          </p:grpSpPr>
          <p:sp>
            <p:nvSpPr>
              <p:cNvPr id="334" name="TextBox 333">
                <a:extLst>
                  <a:ext uri="{FF2B5EF4-FFF2-40B4-BE49-F238E27FC236}">
                    <a16:creationId xmlns:a16="http://schemas.microsoft.com/office/drawing/2014/main" id="{281E9CAB-1055-4C60-8E0D-8B52E8656E2A}"/>
                  </a:ext>
                </a:extLst>
              </p:cNvPr>
              <p:cNvSpPr txBox="1"/>
              <p:nvPr/>
            </p:nvSpPr>
            <p:spPr>
              <a:xfrm>
                <a:off x="4091022" y="1859418"/>
                <a:ext cx="1391941" cy="287314"/>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Teriflunomide 14 mg</a:t>
                </a:r>
              </a:p>
            </p:txBody>
          </p:sp>
          <p:sp>
            <p:nvSpPr>
              <p:cNvPr id="335" name="TextBox 334">
                <a:extLst>
                  <a:ext uri="{FF2B5EF4-FFF2-40B4-BE49-F238E27FC236}">
                    <a16:creationId xmlns:a16="http://schemas.microsoft.com/office/drawing/2014/main" id="{88848DE2-0DDE-4DFA-816D-E66A857F0490}"/>
                  </a:ext>
                </a:extLst>
              </p:cNvPr>
              <p:cNvSpPr txBox="1"/>
              <p:nvPr/>
            </p:nvSpPr>
            <p:spPr>
              <a:xfrm>
                <a:off x="5552051" y="1859418"/>
                <a:ext cx="708439" cy="287313"/>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Grade 1</a:t>
                </a:r>
              </a:p>
            </p:txBody>
          </p:sp>
          <p:sp>
            <p:nvSpPr>
              <p:cNvPr id="336" name="TextBox 335">
                <a:extLst>
                  <a:ext uri="{FF2B5EF4-FFF2-40B4-BE49-F238E27FC236}">
                    <a16:creationId xmlns:a16="http://schemas.microsoft.com/office/drawing/2014/main" id="{BB956D4C-8C55-4F5D-B7A1-4B7FAD9C3D50}"/>
                  </a:ext>
                </a:extLst>
              </p:cNvPr>
              <p:cNvSpPr txBox="1"/>
              <p:nvPr/>
            </p:nvSpPr>
            <p:spPr>
              <a:xfrm>
                <a:off x="6478970" y="1859418"/>
                <a:ext cx="708439" cy="287313"/>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Grade 2</a:t>
                </a:r>
              </a:p>
            </p:txBody>
          </p:sp>
          <p:sp>
            <p:nvSpPr>
              <p:cNvPr id="337" name="Rectangle 336">
                <a:extLst>
                  <a:ext uri="{FF2B5EF4-FFF2-40B4-BE49-F238E27FC236}">
                    <a16:creationId xmlns:a16="http://schemas.microsoft.com/office/drawing/2014/main" id="{5343C4C1-F220-450A-B62D-FFC3201315C5}"/>
                  </a:ext>
                </a:extLst>
              </p:cNvPr>
              <p:cNvSpPr/>
              <p:nvPr/>
            </p:nvSpPr>
            <p:spPr>
              <a:xfrm>
                <a:off x="5458211" y="1928528"/>
                <a:ext cx="108000" cy="108000"/>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38" name="Rectangle 337">
                <a:extLst>
                  <a:ext uri="{FF2B5EF4-FFF2-40B4-BE49-F238E27FC236}">
                    <a16:creationId xmlns:a16="http://schemas.microsoft.com/office/drawing/2014/main" id="{95DD28D8-DF48-4826-A762-2D4005E92627}"/>
                  </a:ext>
                </a:extLst>
              </p:cNvPr>
              <p:cNvSpPr/>
              <p:nvPr/>
            </p:nvSpPr>
            <p:spPr>
              <a:xfrm>
                <a:off x="6369910" y="1928528"/>
                <a:ext cx="108000" cy="108000"/>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grpSp>
        <p:grpSp>
          <p:nvGrpSpPr>
            <p:cNvPr id="244" name="Group 243">
              <a:extLst>
                <a:ext uri="{FF2B5EF4-FFF2-40B4-BE49-F238E27FC236}">
                  <a16:creationId xmlns:a16="http://schemas.microsoft.com/office/drawing/2014/main" id="{27220C97-ED35-4902-8589-E65B7F1F7093}"/>
                </a:ext>
              </a:extLst>
            </p:cNvPr>
            <p:cNvGrpSpPr/>
            <p:nvPr/>
          </p:nvGrpSpPr>
          <p:grpSpPr>
            <a:xfrm>
              <a:off x="3941514" y="1671237"/>
              <a:ext cx="3893826" cy="287314"/>
              <a:chOff x="4088996" y="1656489"/>
              <a:chExt cx="3893826" cy="287314"/>
            </a:xfrm>
          </p:grpSpPr>
          <p:sp>
            <p:nvSpPr>
              <p:cNvPr id="327" name="TextBox 326">
                <a:extLst>
                  <a:ext uri="{FF2B5EF4-FFF2-40B4-BE49-F238E27FC236}">
                    <a16:creationId xmlns:a16="http://schemas.microsoft.com/office/drawing/2014/main" id="{1AAE2BC6-8FDD-40EE-A78B-3083FC89298E}"/>
                  </a:ext>
                </a:extLst>
              </p:cNvPr>
              <p:cNvSpPr txBox="1"/>
              <p:nvPr/>
            </p:nvSpPr>
            <p:spPr>
              <a:xfrm>
                <a:off x="4088996" y="1656489"/>
                <a:ext cx="1362999" cy="287314"/>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Ofatumumab 20 mg</a:t>
                </a:r>
              </a:p>
            </p:txBody>
          </p:sp>
          <p:sp>
            <p:nvSpPr>
              <p:cNvPr id="328" name="TextBox 327">
                <a:extLst>
                  <a:ext uri="{FF2B5EF4-FFF2-40B4-BE49-F238E27FC236}">
                    <a16:creationId xmlns:a16="http://schemas.microsoft.com/office/drawing/2014/main" id="{64E6B8EE-0AEA-4B9C-BA3E-51A9E40B4852}"/>
                  </a:ext>
                </a:extLst>
              </p:cNvPr>
              <p:cNvSpPr txBox="1"/>
              <p:nvPr/>
            </p:nvSpPr>
            <p:spPr>
              <a:xfrm>
                <a:off x="5550025" y="1656489"/>
                <a:ext cx="708439" cy="287313"/>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Grade 1</a:t>
                </a:r>
              </a:p>
            </p:txBody>
          </p:sp>
          <p:sp>
            <p:nvSpPr>
              <p:cNvPr id="329" name="TextBox 328">
                <a:extLst>
                  <a:ext uri="{FF2B5EF4-FFF2-40B4-BE49-F238E27FC236}">
                    <a16:creationId xmlns:a16="http://schemas.microsoft.com/office/drawing/2014/main" id="{2761FF80-A459-4F2C-9718-8335D852F098}"/>
                  </a:ext>
                </a:extLst>
              </p:cNvPr>
              <p:cNvSpPr txBox="1"/>
              <p:nvPr/>
            </p:nvSpPr>
            <p:spPr>
              <a:xfrm>
                <a:off x="6476944" y="1656489"/>
                <a:ext cx="708439" cy="287313"/>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Grade 2</a:t>
                </a:r>
              </a:p>
            </p:txBody>
          </p:sp>
          <p:sp>
            <p:nvSpPr>
              <p:cNvPr id="330" name="TextBox 329">
                <a:extLst>
                  <a:ext uri="{FF2B5EF4-FFF2-40B4-BE49-F238E27FC236}">
                    <a16:creationId xmlns:a16="http://schemas.microsoft.com/office/drawing/2014/main" id="{749CC38F-0E8E-4C04-9ACB-BBCEE84D2A42}"/>
                  </a:ext>
                </a:extLst>
              </p:cNvPr>
              <p:cNvSpPr txBox="1"/>
              <p:nvPr/>
            </p:nvSpPr>
            <p:spPr>
              <a:xfrm>
                <a:off x="7274383" y="1656489"/>
                <a:ext cx="708439" cy="287313"/>
              </a:xfrm>
              <a:prstGeom prst="rect">
                <a:avLst/>
              </a:prstGeom>
              <a:noFill/>
            </p:spPr>
            <p:txBody>
              <a:bodyPr wrap="none" rtlCol="0">
                <a:spAutoFit/>
              </a:bodyPr>
              <a:lstStyle/>
              <a:p>
                <a:pPr defTabSz="914378">
                  <a:defRPr/>
                </a:pPr>
                <a:r>
                  <a:rPr lang="es-ES_tradnl" sz="700" kern="0" dirty="0">
                    <a:solidFill>
                      <a:prstClr val="black"/>
                    </a:solidFill>
                    <a:latin typeface="Arial" panose="020B0604020202020204"/>
                    <a:cs typeface="Arial" panose="020B0604020202020204" pitchFamily="34" charset="0"/>
                  </a:rPr>
                  <a:t>Grade 3</a:t>
                </a:r>
              </a:p>
            </p:txBody>
          </p:sp>
          <p:sp>
            <p:nvSpPr>
              <p:cNvPr id="331" name="Rectangle 330">
                <a:extLst>
                  <a:ext uri="{FF2B5EF4-FFF2-40B4-BE49-F238E27FC236}">
                    <a16:creationId xmlns:a16="http://schemas.microsoft.com/office/drawing/2014/main" id="{E28AC083-610C-45E8-8C90-77C41321BA9F}"/>
                  </a:ext>
                </a:extLst>
              </p:cNvPr>
              <p:cNvSpPr/>
              <p:nvPr/>
            </p:nvSpPr>
            <p:spPr>
              <a:xfrm>
                <a:off x="5458211" y="1725599"/>
                <a:ext cx="108000" cy="108000"/>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32" name="Rectangle 331">
                <a:extLst>
                  <a:ext uri="{FF2B5EF4-FFF2-40B4-BE49-F238E27FC236}">
                    <a16:creationId xmlns:a16="http://schemas.microsoft.com/office/drawing/2014/main" id="{BE5D7521-8D37-4ECF-BC70-B79C3964253C}"/>
                  </a:ext>
                </a:extLst>
              </p:cNvPr>
              <p:cNvSpPr/>
              <p:nvPr/>
            </p:nvSpPr>
            <p:spPr>
              <a:xfrm>
                <a:off x="6369910" y="1725599"/>
                <a:ext cx="108000" cy="108000"/>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33" name="Rectangle 332">
                <a:extLst>
                  <a:ext uri="{FF2B5EF4-FFF2-40B4-BE49-F238E27FC236}">
                    <a16:creationId xmlns:a16="http://schemas.microsoft.com/office/drawing/2014/main" id="{753F319F-110D-4AED-B4D3-8DC52E35F769}"/>
                  </a:ext>
                </a:extLst>
              </p:cNvPr>
              <p:cNvSpPr/>
              <p:nvPr/>
            </p:nvSpPr>
            <p:spPr>
              <a:xfrm>
                <a:off x="7189261" y="1725599"/>
                <a:ext cx="108000" cy="108000"/>
              </a:xfrm>
              <a:prstGeom prst="rect">
                <a:avLst/>
              </a:prstGeom>
              <a:solidFill>
                <a:srgbClr val="57B1FB"/>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grpSp>
        <p:grpSp>
          <p:nvGrpSpPr>
            <p:cNvPr id="245" name="Group 244">
              <a:extLst>
                <a:ext uri="{FF2B5EF4-FFF2-40B4-BE49-F238E27FC236}">
                  <a16:creationId xmlns:a16="http://schemas.microsoft.com/office/drawing/2014/main" id="{53D828F7-E82C-498F-9BEF-08B1769DC0C0}"/>
                </a:ext>
              </a:extLst>
            </p:cNvPr>
            <p:cNvGrpSpPr/>
            <p:nvPr/>
          </p:nvGrpSpPr>
          <p:grpSpPr>
            <a:xfrm>
              <a:off x="1017808" y="1603672"/>
              <a:ext cx="6606444" cy="2959182"/>
              <a:chOff x="1411646" y="1603672"/>
              <a:chExt cx="6212605" cy="2959182"/>
            </a:xfrm>
          </p:grpSpPr>
          <p:sp>
            <p:nvSpPr>
              <p:cNvPr id="246" name="TextBox 245">
                <a:extLst>
                  <a:ext uri="{FF2B5EF4-FFF2-40B4-BE49-F238E27FC236}">
                    <a16:creationId xmlns:a16="http://schemas.microsoft.com/office/drawing/2014/main" id="{A1604B11-AD39-4009-8D18-A49E7BF18073}"/>
                  </a:ext>
                </a:extLst>
              </p:cNvPr>
              <p:cNvSpPr txBox="1"/>
              <p:nvPr/>
            </p:nvSpPr>
            <p:spPr>
              <a:xfrm rot="16200000">
                <a:off x="676439" y="2765228"/>
                <a:ext cx="1731703" cy="261290"/>
              </a:xfrm>
              <a:prstGeom prst="rect">
                <a:avLst/>
              </a:prstGeom>
              <a:noFill/>
            </p:spPr>
            <p:txBody>
              <a:bodyPr wrap="non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Proportion of patients (%)</a:t>
                </a:r>
              </a:p>
            </p:txBody>
          </p:sp>
          <p:sp>
            <p:nvSpPr>
              <p:cNvPr id="247" name="TextBox 246">
                <a:extLst>
                  <a:ext uri="{FF2B5EF4-FFF2-40B4-BE49-F238E27FC236}">
                    <a16:creationId xmlns:a16="http://schemas.microsoft.com/office/drawing/2014/main" id="{6188E0C0-2128-4DDD-89F2-F4630D21FEA5}"/>
                  </a:ext>
                </a:extLst>
              </p:cNvPr>
              <p:cNvSpPr txBox="1"/>
              <p:nvPr/>
            </p:nvSpPr>
            <p:spPr>
              <a:xfrm>
                <a:off x="2349493" y="4275541"/>
                <a:ext cx="5267984"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Injection number</a:t>
                </a:r>
              </a:p>
            </p:txBody>
          </p:sp>
          <p:sp>
            <p:nvSpPr>
              <p:cNvPr id="248" name="TextBox 247">
                <a:extLst>
                  <a:ext uri="{FF2B5EF4-FFF2-40B4-BE49-F238E27FC236}">
                    <a16:creationId xmlns:a16="http://schemas.microsoft.com/office/drawing/2014/main" id="{9C2C4267-7A98-4A80-9ADA-7411B24C190E}"/>
                  </a:ext>
                </a:extLst>
              </p:cNvPr>
              <p:cNvSpPr txBox="1"/>
              <p:nvPr/>
            </p:nvSpPr>
            <p:spPr>
              <a:xfrm>
                <a:off x="1862406" y="1603672"/>
                <a:ext cx="370998"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16</a:t>
                </a:r>
              </a:p>
            </p:txBody>
          </p:sp>
          <p:sp>
            <p:nvSpPr>
              <p:cNvPr id="249" name="TextBox 248">
                <a:extLst>
                  <a:ext uri="{FF2B5EF4-FFF2-40B4-BE49-F238E27FC236}">
                    <a16:creationId xmlns:a16="http://schemas.microsoft.com/office/drawing/2014/main" id="{78EFDE58-8287-4D65-82FC-E506F8A67641}"/>
                  </a:ext>
                </a:extLst>
              </p:cNvPr>
              <p:cNvSpPr txBox="1"/>
              <p:nvPr/>
            </p:nvSpPr>
            <p:spPr>
              <a:xfrm>
                <a:off x="1862407" y="1902496"/>
                <a:ext cx="370998"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14</a:t>
                </a:r>
              </a:p>
            </p:txBody>
          </p:sp>
          <p:sp>
            <p:nvSpPr>
              <p:cNvPr id="250" name="TextBox 249">
                <a:extLst>
                  <a:ext uri="{FF2B5EF4-FFF2-40B4-BE49-F238E27FC236}">
                    <a16:creationId xmlns:a16="http://schemas.microsoft.com/office/drawing/2014/main" id="{5F852B26-D80C-4586-AD66-48D06B14CF98}"/>
                  </a:ext>
                </a:extLst>
              </p:cNvPr>
              <p:cNvSpPr txBox="1"/>
              <p:nvPr/>
            </p:nvSpPr>
            <p:spPr>
              <a:xfrm>
                <a:off x="1862402" y="2190251"/>
                <a:ext cx="370998"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12</a:t>
                </a:r>
              </a:p>
            </p:txBody>
          </p:sp>
          <p:sp>
            <p:nvSpPr>
              <p:cNvPr id="251" name="TextBox 250">
                <a:extLst>
                  <a:ext uri="{FF2B5EF4-FFF2-40B4-BE49-F238E27FC236}">
                    <a16:creationId xmlns:a16="http://schemas.microsoft.com/office/drawing/2014/main" id="{7D1CF2AF-CC0C-43D4-A391-38F889AA4A1A}"/>
                  </a:ext>
                </a:extLst>
              </p:cNvPr>
              <p:cNvSpPr txBox="1"/>
              <p:nvPr/>
            </p:nvSpPr>
            <p:spPr>
              <a:xfrm>
                <a:off x="1927307" y="2767876"/>
                <a:ext cx="306096"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8</a:t>
                </a:r>
              </a:p>
            </p:txBody>
          </p:sp>
          <p:sp>
            <p:nvSpPr>
              <p:cNvPr id="252" name="TextBox 251">
                <a:extLst>
                  <a:ext uri="{FF2B5EF4-FFF2-40B4-BE49-F238E27FC236}">
                    <a16:creationId xmlns:a16="http://schemas.microsoft.com/office/drawing/2014/main" id="{36545924-F224-4178-96F1-E371BA430405}"/>
                  </a:ext>
                </a:extLst>
              </p:cNvPr>
              <p:cNvSpPr txBox="1"/>
              <p:nvPr/>
            </p:nvSpPr>
            <p:spPr>
              <a:xfrm>
                <a:off x="1927307" y="3353651"/>
                <a:ext cx="306096"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4</a:t>
                </a:r>
              </a:p>
            </p:txBody>
          </p:sp>
          <p:sp>
            <p:nvSpPr>
              <p:cNvPr id="253" name="TextBox 252">
                <a:extLst>
                  <a:ext uri="{FF2B5EF4-FFF2-40B4-BE49-F238E27FC236}">
                    <a16:creationId xmlns:a16="http://schemas.microsoft.com/office/drawing/2014/main" id="{AAAB3756-D194-4A09-9713-C223DD867870}"/>
                  </a:ext>
                </a:extLst>
              </p:cNvPr>
              <p:cNvSpPr txBox="1"/>
              <p:nvPr/>
            </p:nvSpPr>
            <p:spPr>
              <a:xfrm>
                <a:off x="1746673" y="3949783"/>
                <a:ext cx="486729" cy="287313"/>
              </a:xfrm>
              <a:prstGeom prst="rect">
                <a:avLst/>
              </a:prstGeom>
              <a:noFill/>
            </p:spPr>
            <p:txBody>
              <a:bodyPr wrap="squar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0</a:t>
                </a:r>
              </a:p>
            </p:txBody>
          </p:sp>
          <p:sp>
            <p:nvSpPr>
              <p:cNvPr id="254" name="TextBox 253">
                <a:extLst>
                  <a:ext uri="{FF2B5EF4-FFF2-40B4-BE49-F238E27FC236}">
                    <a16:creationId xmlns:a16="http://schemas.microsoft.com/office/drawing/2014/main" id="{5A9592DE-D583-4FB1-8BF8-05C22EE5353C}"/>
                  </a:ext>
                </a:extLst>
              </p:cNvPr>
              <p:cNvSpPr txBox="1"/>
              <p:nvPr/>
            </p:nvSpPr>
            <p:spPr>
              <a:xfrm>
                <a:off x="2436868" y="4112053"/>
                <a:ext cx="306096" cy="287313"/>
              </a:xfrm>
              <a:prstGeom prst="rect">
                <a:avLst/>
              </a:prstGeom>
              <a:noFill/>
            </p:spPr>
            <p:txBody>
              <a:bodyPr wrap="non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1</a:t>
                </a:r>
              </a:p>
            </p:txBody>
          </p:sp>
          <p:sp>
            <p:nvSpPr>
              <p:cNvPr id="255" name="TextBox 254">
                <a:extLst>
                  <a:ext uri="{FF2B5EF4-FFF2-40B4-BE49-F238E27FC236}">
                    <a16:creationId xmlns:a16="http://schemas.microsoft.com/office/drawing/2014/main" id="{C44A7C56-5737-487C-8556-9CA83200B131}"/>
                  </a:ext>
                </a:extLst>
              </p:cNvPr>
              <p:cNvSpPr txBox="1"/>
              <p:nvPr/>
            </p:nvSpPr>
            <p:spPr>
              <a:xfrm>
                <a:off x="2959332" y="4112053"/>
                <a:ext cx="306096" cy="287313"/>
              </a:xfrm>
              <a:prstGeom prst="rect">
                <a:avLst/>
              </a:prstGeom>
              <a:noFill/>
            </p:spPr>
            <p:txBody>
              <a:bodyPr wrap="non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2</a:t>
                </a:r>
              </a:p>
            </p:txBody>
          </p:sp>
          <p:sp>
            <p:nvSpPr>
              <p:cNvPr id="256" name="TextBox 255">
                <a:extLst>
                  <a:ext uri="{FF2B5EF4-FFF2-40B4-BE49-F238E27FC236}">
                    <a16:creationId xmlns:a16="http://schemas.microsoft.com/office/drawing/2014/main" id="{BAC2A25E-11A7-4B20-8BAA-6C9A36AC1CFE}"/>
                  </a:ext>
                </a:extLst>
              </p:cNvPr>
              <p:cNvSpPr txBox="1"/>
              <p:nvPr/>
            </p:nvSpPr>
            <p:spPr>
              <a:xfrm>
                <a:off x="3490464" y="4112053"/>
                <a:ext cx="306096" cy="287313"/>
              </a:xfrm>
              <a:prstGeom prst="rect">
                <a:avLst/>
              </a:prstGeom>
              <a:noFill/>
            </p:spPr>
            <p:txBody>
              <a:bodyPr wrap="non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3</a:t>
                </a:r>
              </a:p>
            </p:txBody>
          </p:sp>
          <p:sp>
            <p:nvSpPr>
              <p:cNvPr id="257" name="TextBox 256">
                <a:extLst>
                  <a:ext uri="{FF2B5EF4-FFF2-40B4-BE49-F238E27FC236}">
                    <a16:creationId xmlns:a16="http://schemas.microsoft.com/office/drawing/2014/main" id="{744CB642-4103-4372-9F3E-B80AF2592F28}"/>
                  </a:ext>
                </a:extLst>
              </p:cNvPr>
              <p:cNvSpPr txBox="1"/>
              <p:nvPr/>
            </p:nvSpPr>
            <p:spPr>
              <a:xfrm>
                <a:off x="4017292" y="4112053"/>
                <a:ext cx="306096" cy="287313"/>
              </a:xfrm>
              <a:prstGeom prst="rect">
                <a:avLst/>
              </a:prstGeom>
              <a:noFill/>
            </p:spPr>
            <p:txBody>
              <a:bodyPr wrap="non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4</a:t>
                </a:r>
              </a:p>
            </p:txBody>
          </p:sp>
          <p:sp>
            <p:nvSpPr>
              <p:cNvPr id="258" name="TextBox 257">
                <a:extLst>
                  <a:ext uri="{FF2B5EF4-FFF2-40B4-BE49-F238E27FC236}">
                    <a16:creationId xmlns:a16="http://schemas.microsoft.com/office/drawing/2014/main" id="{4600E35D-1F96-4EA5-BB93-4B43F1C02FE5}"/>
                  </a:ext>
                </a:extLst>
              </p:cNvPr>
              <p:cNvSpPr txBox="1"/>
              <p:nvPr/>
            </p:nvSpPr>
            <p:spPr>
              <a:xfrm>
                <a:off x="5512333" y="4112053"/>
                <a:ext cx="486729"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7</a:t>
                </a:r>
              </a:p>
            </p:txBody>
          </p:sp>
          <p:sp>
            <p:nvSpPr>
              <p:cNvPr id="259" name="TextBox 258">
                <a:extLst>
                  <a:ext uri="{FF2B5EF4-FFF2-40B4-BE49-F238E27FC236}">
                    <a16:creationId xmlns:a16="http://schemas.microsoft.com/office/drawing/2014/main" id="{D194D34D-D315-410B-9FA1-57A7194CF8F2}"/>
                  </a:ext>
                </a:extLst>
              </p:cNvPr>
              <p:cNvSpPr txBox="1"/>
              <p:nvPr/>
            </p:nvSpPr>
            <p:spPr>
              <a:xfrm>
                <a:off x="6039979" y="4112053"/>
                <a:ext cx="486729"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8</a:t>
                </a:r>
              </a:p>
            </p:txBody>
          </p:sp>
          <p:sp>
            <p:nvSpPr>
              <p:cNvPr id="260" name="TextBox 259">
                <a:extLst>
                  <a:ext uri="{FF2B5EF4-FFF2-40B4-BE49-F238E27FC236}">
                    <a16:creationId xmlns:a16="http://schemas.microsoft.com/office/drawing/2014/main" id="{53E5008D-F8F0-4034-8A5D-EF5209431C0B}"/>
                  </a:ext>
                </a:extLst>
              </p:cNvPr>
              <p:cNvSpPr txBox="1"/>
              <p:nvPr/>
            </p:nvSpPr>
            <p:spPr>
              <a:xfrm>
                <a:off x="6560957" y="4112053"/>
                <a:ext cx="486729"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9</a:t>
                </a:r>
              </a:p>
            </p:txBody>
          </p:sp>
          <p:sp>
            <p:nvSpPr>
              <p:cNvPr id="261" name="TextBox 260">
                <a:extLst>
                  <a:ext uri="{FF2B5EF4-FFF2-40B4-BE49-F238E27FC236}">
                    <a16:creationId xmlns:a16="http://schemas.microsoft.com/office/drawing/2014/main" id="{095D712A-5A95-42BB-8FEB-8E97545BCD4E}"/>
                  </a:ext>
                </a:extLst>
              </p:cNvPr>
              <p:cNvSpPr txBox="1"/>
              <p:nvPr/>
            </p:nvSpPr>
            <p:spPr>
              <a:xfrm>
                <a:off x="7090156" y="4112053"/>
                <a:ext cx="486729"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10</a:t>
                </a:r>
              </a:p>
            </p:txBody>
          </p:sp>
          <p:cxnSp>
            <p:nvCxnSpPr>
              <p:cNvPr id="262" name="Straight Connector 261">
                <a:extLst>
                  <a:ext uri="{FF2B5EF4-FFF2-40B4-BE49-F238E27FC236}">
                    <a16:creationId xmlns:a16="http://schemas.microsoft.com/office/drawing/2014/main" id="{6F70B121-1585-4C1C-9386-0BC09ACE7A5A}"/>
                  </a:ext>
                </a:extLst>
              </p:cNvPr>
              <p:cNvCxnSpPr/>
              <p:nvPr/>
            </p:nvCxnSpPr>
            <p:spPr>
              <a:xfrm>
                <a:off x="2196237" y="1736361"/>
                <a:ext cx="72000" cy="0"/>
              </a:xfrm>
              <a:prstGeom prst="line">
                <a:avLst/>
              </a:prstGeom>
              <a:noFill/>
              <a:ln w="12700" cap="flat" cmpd="sng" algn="ctr">
                <a:solidFill>
                  <a:sysClr val="windowText" lastClr="000000"/>
                </a:solidFill>
                <a:prstDash val="solid"/>
              </a:ln>
              <a:effectLst/>
            </p:spPr>
          </p:cxnSp>
          <p:cxnSp>
            <p:nvCxnSpPr>
              <p:cNvPr id="263" name="Straight Connector 262">
                <a:extLst>
                  <a:ext uri="{FF2B5EF4-FFF2-40B4-BE49-F238E27FC236}">
                    <a16:creationId xmlns:a16="http://schemas.microsoft.com/office/drawing/2014/main" id="{082F3FA7-F3B3-4C42-AB4A-779B7AF5578D}"/>
                  </a:ext>
                </a:extLst>
              </p:cNvPr>
              <p:cNvCxnSpPr/>
              <p:nvPr/>
            </p:nvCxnSpPr>
            <p:spPr>
              <a:xfrm>
                <a:off x="2196237" y="2033791"/>
                <a:ext cx="72000" cy="0"/>
              </a:xfrm>
              <a:prstGeom prst="line">
                <a:avLst/>
              </a:prstGeom>
              <a:noFill/>
              <a:ln w="12700" cap="flat" cmpd="sng" algn="ctr">
                <a:solidFill>
                  <a:sysClr val="windowText" lastClr="000000"/>
                </a:solidFill>
                <a:prstDash val="solid"/>
              </a:ln>
              <a:effectLst/>
            </p:spPr>
          </p:cxnSp>
          <p:cxnSp>
            <p:nvCxnSpPr>
              <p:cNvPr id="264" name="Straight Connector 263">
                <a:extLst>
                  <a:ext uri="{FF2B5EF4-FFF2-40B4-BE49-F238E27FC236}">
                    <a16:creationId xmlns:a16="http://schemas.microsoft.com/office/drawing/2014/main" id="{1D50E23D-FD79-444E-8565-5D75EE9C4D16}"/>
                  </a:ext>
                </a:extLst>
              </p:cNvPr>
              <p:cNvCxnSpPr/>
              <p:nvPr/>
            </p:nvCxnSpPr>
            <p:spPr>
              <a:xfrm>
                <a:off x="2196237" y="2321903"/>
                <a:ext cx="72000" cy="0"/>
              </a:xfrm>
              <a:prstGeom prst="line">
                <a:avLst/>
              </a:prstGeom>
              <a:noFill/>
              <a:ln w="12700" cap="flat" cmpd="sng" algn="ctr">
                <a:solidFill>
                  <a:sysClr val="windowText" lastClr="000000"/>
                </a:solidFill>
                <a:prstDash val="solid"/>
              </a:ln>
              <a:effectLst/>
            </p:spPr>
          </p:cxnSp>
          <p:cxnSp>
            <p:nvCxnSpPr>
              <p:cNvPr id="265" name="Straight Connector 264">
                <a:extLst>
                  <a:ext uri="{FF2B5EF4-FFF2-40B4-BE49-F238E27FC236}">
                    <a16:creationId xmlns:a16="http://schemas.microsoft.com/office/drawing/2014/main" id="{8AD576DD-7780-469B-86AB-09C113506DC6}"/>
                  </a:ext>
                </a:extLst>
              </p:cNvPr>
              <p:cNvCxnSpPr/>
              <p:nvPr/>
            </p:nvCxnSpPr>
            <p:spPr>
              <a:xfrm>
                <a:off x="2196237" y="2905765"/>
                <a:ext cx="72000" cy="0"/>
              </a:xfrm>
              <a:prstGeom prst="line">
                <a:avLst/>
              </a:prstGeom>
              <a:noFill/>
              <a:ln w="12700" cap="flat" cmpd="sng" algn="ctr">
                <a:solidFill>
                  <a:sysClr val="windowText" lastClr="000000"/>
                </a:solidFill>
                <a:prstDash val="solid"/>
              </a:ln>
              <a:effectLst/>
            </p:spPr>
          </p:cxnSp>
          <p:cxnSp>
            <p:nvCxnSpPr>
              <p:cNvPr id="266" name="Straight Connector 265">
                <a:extLst>
                  <a:ext uri="{FF2B5EF4-FFF2-40B4-BE49-F238E27FC236}">
                    <a16:creationId xmlns:a16="http://schemas.microsoft.com/office/drawing/2014/main" id="{9166C90B-4475-4160-94FA-C62B645C4402}"/>
                  </a:ext>
                </a:extLst>
              </p:cNvPr>
              <p:cNvCxnSpPr/>
              <p:nvPr/>
            </p:nvCxnSpPr>
            <p:spPr>
              <a:xfrm>
                <a:off x="2196237" y="3481445"/>
                <a:ext cx="72000" cy="0"/>
              </a:xfrm>
              <a:prstGeom prst="line">
                <a:avLst/>
              </a:prstGeom>
              <a:noFill/>
              <a:ln w="12700" cap="flat" cmpd="sng" algn="ctr">
                <a:solidFill>
                  <a:sysClr val="windowText" lastClr="000000"/>
                </a:solidFill>
                <a:prstDash val="solid"/>
              </a:ln>
              <a:effectLst/>
            </p:spPr>
          </p:cxnSp>
          <p:cxnSp>
            <p:nvCxnSpPr>
              <p:cNvPr id="267" name="Straight Connector 266">
                <a:extLst>
                  <a:ext uri="{FF2B5EF4-FFF2-40B4-BE49-F238E27FC236}">
                    <a16:creationId xmlns:a16="http://schemas.microsoft.com/office/drawing/2014/main" id="{349F4C30-3C58-4244-8A1F-2D6C766B7A7E}"/>
                  </a:ext>
                </a:extLst>
              </p:cNvPr>
              <p:cNvCxnSpPr/>
              <p:nvPr/>
            </p:nvCxnSpPr>
            <p:spPr>
              <a:xfrm>
                <a:off x="2196237" y="4073472"/>
                <a:ext cx="72000" cy="0"/>
              </a:xfrm>
              <a:prstGeom prst="line">
                <a:avLst/>
              </a:prstGeom>
              <a:noFill/>
              <a:ln w="12700" cap="flat" cmpd="sng" algn="ctr">
                <a:solidFill>
                  <a:sysClr val="windowText" lastClr="000000"/>
                </a:solidFill>
                <a:prstDash val="solid"/>
              </a:ln>
              <a:effectLst/>
            </p:spPr>
          </p:cxnSp>
          <p:cxnSp>
            <p:nvCxnSpPr>
              <p:cNvPr id="268" name="Straight Connector 267">
                <a:extLst>
                  <a:ext uri="{FF2B5EF4-FFF2-40B4-BE49-F238E27FC236}">
                    <a16:creationId xmlns:a16="http://schemas.microsoft.com/office/drawing/2014/main" id="{67B94B1D-3281-49FA-B642-711BC1B843A0}"/>
                  </a:ext>
                </a:extLst>
              </p:cNvPr>
              <p:cNvCxnSpPr>
                <a:cxnSpLocks/>
              </p:cNvCxnSpPr>
              <p:nvPr/>
            </p:nvCxnSpPr>
            <p:spPr>
              <a:xfrm>
                <a:off x="2268236" y="1723792"/>
                <a:ext cx="1318" cy="2349525"/>
              </a:xfrm>
              <a:prstGeom prst="line">
                <a:avLst/>
              </a:prstGeom>
              <a:noFill/>
              <a:ln w="12700" cap="flat" cmpd="sng" algn="ctr">
                <a:solidFill>
                  <a:sysClr val="windowText" lastClr="000000"/>
                </a:solidFill>
                <a:prstDash val="solid"/>
              </a:ln>
              <a:effectLst/>
            </p:spPr>
          </p:cxnSp>
          <p:cxnSp>
            <p:nvCxnSpPr>
              <p:cNvPr id="269" name="Straight Connector 268">
                <a:extLst>
                  <a:ext uri="{FF2B5EF4-FFF2-40B4-BE49-F238E27FC236}">
                    <a16:creationId xmlns:a16="http://schemas.microsoft.com/office/drawing/2014/main" id="{10058F88-3469-4D44-A80D-CC3A83D0B770}"/>
                  </a:ext>
                </a:extLst>
              </p:cNvPr>
              <p:cNvCxnSpPr>
                <a:cxnSpLocks/>
              </p:cNvCxnSpPr>
              <p:nvPr/>
            </p:nvCxnSpPr>
            <p:spPr>
              <a:xfrm rot="5400000">
                <a:off x="2550015" y="4111887"/>
                <a:ext cx="71167" cy="0"/>
              </a:xfrm>
              <a:prstGeom prst="line">
                <a:avLst/>
              </a:prstGeom>
              <a:noFill/>
              <a:ln w="12700" cap="flat" cmpd="sng" algn="ctr">
                <a:solidFill>
                  <a:sysClr val="windowText" lastClr="000000"/>
                </a:solidFill>
                <a:prstDash val="solid"/>
              </a:ln>
              <a:effectLst/>
            </p:spPr>
          </p:cxnSp>
          <p:cxnSp>
            <p:nvCxnSpPr>
              <p:cNvPr id="270" name="Straight Connector 269">
                <a:extLst>
                  <a:ext uri="{FF2B5EF4-FFF2-40B4-BE49-F238E27FC236}">
                    <a16:creationId xmlns:a16="http://schemas.microsoft.com/office/drawing/2014/main" id="{2C735621-559D-4612-91CA-C49EC2AE56FD}"/>
                  </a:ext>
                </a:extLst>
              </p:cNvPr>
              <p:cNvCxnSpPr>
                <a:cxnSpLocks/>
              </p:cNvCxnSpPr>
              <p:nvPr/>
            </p:nvCxnSpPr>
            <p:spPr>
              <a:xfrm rot="5400000">
                <a:off x="3075655" y="4111887"/>
                <a:ext cx="71167" cy="0"/>
              </a:xfrm>
              <a:prstGeom prst="line">
                <a:avLst/>
              </a:prstGeom>
              <a:noFill/>
              <a:ln w="12700" cap="flat" cmpd="sng" algn="ctr">
                <a:solidFill>
                  <a:sysClr val="windowText" lastClr="000000"/>
                </a:solidFill>
                <a:prstDash val="solid"/>
              </a:ln>
              <a:effectLst/>
            </p:spPr>
          </p:cxnSp>
          <p:cxnSp>
            <p:nvCxnSpPr>
              <p:cNvPr id="271" name="Straight Connector 270">
                <a:extLst>
                  <a:ext uri="{FF2B5EF4-FFF2-40B4-BE49-F238E27FC236}">
                    <a16:creationId xmlns:a16="http://schemas.microsoft.com/office/drawing/2014/main" id="{1B243744-3E90-4FBF-AC31-5BE61633A015}"/>
                  </a:ext>
                </a:extLst>
              </p:cNvPr>
              <p:cNvCxnSpPr>
                <a:cxnSpLocks/>
              </p:cNvCxnSpPr>
              <p:nvPr/>
            </p:nvCxnSpPr>
            <p:spPr>
              <a:xfrm rot="5400000">
                <a:off x="3605205" y="4111887"/>
                <a:ext cx="71167" cy="0"/>
              </a:xfrm>
              <a:prstGeom prst="line">
                <a:avLst/>
              </a:prstGeom>
              <a:noFill/>
              <a:ln w="12700" cap="flat" cmpd="sng" algn="ctr">
                <a:solidFill>
                  <a:sysClr val="windowText" lastClr="000000"/>
                </a:solidFill>
                <a:prstDash val="solid"/>
              </a:ln>
              <a:effectLst/>
            </p:spPr>
          </p:cxnSp>
          <p:cxnSp>
            <p:nvCxnSpPr>
              <p:cNvPr id="272" name="Straight Connector 271">
                <a:extLst>
                  <a:ext uri="{FF2B5EF4-FFF2-40B4-BE49-F238E27FC236}">
                    <a16:creationId xmlns:a16="http://schemas.microsoft.com/office/drawing/2014/main" id="{683ADCF0-4FB5-4966-863D-7C94EA1881F6}"/>
                  </a:ext>
                </a:extLst>
              </p:cNvPr>
              <p:cNvCxnSpPr>
                <a:cxnSpLocks/>
              </p:cNvCxnSpPr>
              <p:nvPr/>
            </p:nvCxnSpPr>
            <p:spPr>
              <a:xfrm rot="5400000">
                <a:off x="4136080" y="4111887"/>
                <a:ext cx="71167" cy="0"/>
              </a:xfrm>
              <a:prstGeom prst="line">
                <a:avLst/>
              </a:prstGeom>
              <a:noFill/>
              <a:ln w="12700" cap="flat" cmpd="sng" algn="ctr">
                <a:solidFill>
                  <a:sysClr val="windowText" lastClr="000000"/>
                </a:solidFill>
                <a:prstDash val="solid"/>
              </a:ln>
              <a:effectLst/>
            </p:spPr>
          </p:cxnSp>
          <p:cxnSp>
            <p:nvCxnSpPr>
              <p:cNvPr id="273" name="Straight Connector 272">
                <a:extLst>
                  <a:ext uri="{FF2B5EF4-FFF2-40B4-BE49-F238E27FC236}">
                    <a16:creationId xmlns:a16="http://schemas.microsoft.com/office/drawing/2014/main" id="{30B2544E-F2D2-4EEC-AFA8-12CBA46670A1}"/>
                  </a:ext>
                </a:extLst>
              </p:cNvPr>
              <p:cNvCxnSpPr>
                <a:cxnSpLocks/>
              </p:cNvCxnSpPr>
              <p:nvPr/>
            </p:nvCxnSpPr>
            <p:spPr>
              <a:xfrm rot="5400000">
                <a:off x="4662093" y="4108013"/>
                <a:ext cx="71167" cy="0"/>
              </a:xfrm>
              <a:prstGeom prst="line">
                <a:avLst/>
              </a:prstGeom>
              <a:noFill/>
              <a:ln w="12700" cap="flat" cmpd="sng" algn="ctr">
                <a:solidFill>
                  <a:sysClr val="windowText" lastClr="000000"/>
                </a:solidFill>
                <a:prstDash val="solid"/>
              </a:ln>
              <a:effectLst/>
            </p:spPr>
          </p:cxnSp>
          <p:cxnSp>
            <p:nvCxnSpPr>
              <p:cNvPr id="274" name="Straight Connector 273">
                <a:extLst>
                  <a:ext uri="{FF2B5EF4-FFF2-40B4-BE49-F238E27FC236}">
                    <a16:creationId xmlns:a16="http://schemas.microsoft.com/office/drawing/2014/main" id="{AD69F6D4-9A47-431D-BB7B-AFFD407BFB2D}"/>
                  </a:ext>
                </a:extLst>
              </p:cNvPr>
              <p:cNvCxnSpPr>
                <a:cxnSpLocks/>
              </p:cNvCxnSpPr>
              <p:nvPr/>
            </p:nvCxnSpPr>
            <p:spPr>
              <a:xfrm rot="5400000">
                <a:off x="5195247" y="4108013"/>
                <a:ext cx="71167" cy="0"/>
              </a:xfrm>
              <a:prstGeom prst="line">
                <a:avLst/>
              </a:prstGeom>
              <a:noFill/>
              <a:ln w="12700" cap="flat" cmpd="sng" algn="ctr">
                <a:solidFill>
                  <a:sysClr val="windowText" lastClr="000000"/>
                </a:solidFill>
                <a:prstDash val="solid"/>
              </a:ln>
              <a:effectLst/>
            </p:spPr>
          </p:cxnSp>
          <p:cxnSp>
            <p:nvCxnSpPr>
              <p:cNvPr id="275" name="Straight Connector 274">
                <a:extLst>
                  <a:ext uri="{FF2B5EF4-FFF2-40B4-BE49-F238E27FC236}">
                    <a16:creationId xmlns:a16="http://schemas.microsoft.com/office/drawing/2014/main" id="{ABFD163E-29F8-4B5B-B9B3-315190DCC9EB}"/>
                  </a:ext>
                </a:extLst>
              </p:cNvPr>
              <p:cNvCxnSpPr>
                <a:cxnSpLocks/>
              </p:cNvCxnSpPr>
              <p:nvPr/>
            </p:nvCxnSpPr>
            <p:spPr>
              <a:xfrm rot="5400000">
                <a:off x="5713179" y="4108013"/>
                <a:ext cx="71167" cy="0"/>
              </a:xfrm>
              <a:prstGeom prst="line">
                <a:avLst/>
              </a:prstGeom>
              <a:noFill/>
              <a:ln w="12700" cap="flat" cmpd="sng" algn="ctr">
                <a:solidFill>
                  <a:sysClr val="windowText" lastClr="000000"/>
                </a:solidFill>
                <a:prstDash val="solid"/>
              </a:ln>
              <a:effectLst/>
            </p:spPr>
          </p:cxnSp>
          <p:cxnSp>
            <p:nvCxnSpPr>
              <p:cNvPr id="276" name="Straight Connector 275">
                <a:extLst>
                  <a:ext uri="{FF2B5EF4-FFF2-40B4-BE49-F238E27FC236}">
                    <a16:creationId xmlns:a16="http://schemas.microsoft.com/office/drawing/2014/main" id="{F190FD4B-C183-4831-A74E-8791F1912A34}"/>
                  </a:ext>
                </a:extLst>
              </p:cNvPr>
              <p:cNvCxnSpPr>
                <a:cxnSpLocks/>
              </p:cNvCxnSpPr>
              <p:nvPr/>
            </p:nvCxnSpPr>
            <p:spPr>
              <a:xfrm rot="5400000">
                <a:off x="6248469" y="4110882"/>
                <a:ext cx="71167" cy="0"/>
              </a:xfrm>
              <a:prstGeom prst="line">
                <a:avLst/>
              </a:prstGeom>
              <a:noFill/>
              <a:ln w="12700" cap="flat" cmpd="sng" algn="ctr">
                <a:solidFill>
                  <a:sysClr val="windowText" lastClr="000000"/>
                </a:solidFill>
                <a:prstDash val="solid"/>
              </a:ln>
              <a:effectLst/>
            </p:spPr>
          </p:cxnSp>
          <p:cxnSp>
            <p:nvCxnSpPr>
              <p:cNvPr id="277" name="Straight Connector 276">
                <a:extLst>
                  <a:ext uri="{FF2B5EF4-FFF2-40B4-BE49-F238E27FC236}">
                    <a16:creationId xmlns:a16="http://schemas.microsoft.com/office/drawing/2014/main" id="{59E00BDD-8C89-46B4-8CD3-5CC623419C41}"/>
                  </a:ext>
                </a:extLst>
              </p:cNvPr>
              <p:cNvCxnSpPr>
                <a:cxnSpLocks/>
              </p:cNvCxnSpPr>
              <p:nvPr/>
            </p:nvCxnSpPr>
            <p:spPr>
              <a:xfrm rot="5400000">
                <a:off x="6768478" y="4110882"/>
                <a:ext cx="71167" cy="0"/>
              </a:xfrm>
              <a:prstGeom prst="line">
                <a:avLst/>
              </a:prstGeom>
              <a:noFill/>
              <a:ln w="12700" cap="flat" cmpd="sng" algn="ctr">
                <a:solidFill>
                  <a:sysClr val="windowText" lastClr="000000"/>
                </a:solidFill>
                <a:prstDash val="solid"/>
              </a:ln>
              <a:effectLst/>
            </p:spPr>
          </p:cxnSp>
          <p:cxnSp>
            <p:nvCxnSpPr>
              <p:cNvPr id="278" name="Straight Connector 277">
                <a:extLst>
                  <a:ext uri="{FF2B5EF4-FFF2-40B4-BE49-F238E27FC236}">
                    <a16:creationId xmlns:a16="http://schemas.microsoft.com/office/drawing/2014/main" id="{D6DEA97B-98FB-4161-84A0-261ACCD53FC3}"/>
                  </a:ext>
                </a:extLst>
              </p:cNvPr>
              <p:cNvCxnSpPr>
                <a:cxnSpLocks/>
              </p:cNvCxnSpPr>
              <p:nvPr/>
            </p:nvCxnSpPr>
            <p:spPr>
              <a:xfrm rot="5400000">
                <a:off x="7297379" y="4110882"/>
                <a:ext cx="71167" cy="0"/>
              </a:xfrm>
              <a:prstGeom prst="line">
                <a:avLst/>
              </a:prstGeom>
              <a:noFill/>
              <a:ln w="12700" cap="flat" cmpd="sng" algn="ctr">
                <a:solidFill>
                  <a:sysClr val="windowText" lastClr="000000"/>
                </a:solidFill>
                <a:prstDash val="solid"/>
              </a:ln>
              <a:effectLst/>
            </p:spPr>
          </p:cxnSp>
          <p:sp>
            <p:nvSpPr>
              <p:cNvPr id="279" name="TextBox 278">
                <a:extLst>
                  <a:ext uri="{FF2B5EF4-FFF2-40B4-BE49-F238E27FC236}">
                    <a16:creationId xmlns:a16="http://schemas.microsoft.com/office/drawing/2014/main" id="{6A1EF78F-A97A-48A0-B160-CFB4140AF6E8}"/>
                  </a:ext>
                </a:extLst>
              </p:cNvPr>
              <p:cNvSpPr txBox="1"/>
              <p:nvPr/>
            </p:nvSpPr>
            <p:spPr>
              <a:xfrm>
                <a:off x="4456939" y="4112053"/>
                <a:ext cx="486729"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5</a:t>
                </a:r>
              </a:p>
            </p:txBody>
          </p:sp>
          <p:sp>
            <p:nvSpPr>
              <p:cNvPr id="280" name="TextBox 279">
                <a:extLst>
                  <a:ext uri="{FF2B5EF4-FFF2-40B4-BE49-F238E27FC236}">
                    <a16:creationId xmlns:a16="http://schemas.microsoft.com/office/drawing/2014/main" id="{DD85544F-20A1-4C09-BAA5-9A7842824B9E}"/>
                  </a:ext>
                </a:extLst>
              </p:cNvPr>
              <p:cNvSpPr txBox="1"/>
              <p:nvPr/>
            </p:nvSpPr>
            <p:spPr>
              <a:xfrm>
                <a:off x="4992442" y="4112053"/>
                <a:ext cx="486729" cy="287313"/>
              </a:xfrm>
              <a:prstGeom prst="rect">
                <a:avLst/>
              </a:prstGeom>
              <a:noFill/>
            </p:spPr>
            <p:txBody>
              <a:bodyPr wrap="square" rtlCol="0">
                <a:spAutoFit/>
              </a:bodyPr>
              <a:lstStyle/>
              <a:p>
                <a:pPr algn="ctr" defTabSz="914378">
                  <a:defRPr/>
                </a:pPr>
                <a:r>
                  <a:rPr lang="es-ES_tradnl" sz="700" kern="0" dirty="0">
                    <a:solidFill>
                      <a:prstClr val="black"/>
                    </a:solidFill>
                    <a:latin typeface="Arial" panose="020B0604020202020204"/>
                    <a:cs typeface="Arial" panose="020B0604020202020204" pitchFamily="34" charset="0"/>
                  </a:rPr>
                  <a:t>6</a:t>
                </a:r>
              </a:p>
            </p:txBody>
          </p:sp>
          <p:sp>
            <p:nvSpPr>
              <p:cNvPr id="281" name="TextBox 280">
                <a:extLst>
                  <a:ext uri="{FF2B5EF4-FFF2-40B4-BE49-F238E27FC236}">
                    <a16:creationId xmlns:a16="http://schemas.microsoft.com/office/drawing/2014/main" id="{4A815395-D41A-48B0-8F8A-9F0263651B49}"/>
                  </a:ext>
                </a:extLst>
              </p:cNvPr>
              <p:cNvSpPr txBox="1"/>
              <p:nvPr/>
            </p:nvSpPr>
            <p:spPr>
              <a:xfrm>
                <a:off x="1859520" y="2483921"/>
                <a:ext cx="370998"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10</a:t>
                </a:r>
              </a:p>
            </p:txBody>
          </p:sp>
          <p:cxnSp>
            <p:nvCxnSpPr>
              <p:cNvPr id="282" name="Straight Connector 281">
                <a:extLst>
                  <a:ext uri="{FF2B5EF4-FFF2-40B4-BE49-F238E27FC236}">
                    <a16:creationId xmlns:a16="http://schemas.microsoft.com/office/drawing/2014/main" id="{17DC06F3-6629-48CE-9E43-1E6AC771E0D8}"/>
                  </a:ext>
                </a:extLst>
              </p:cNvPr>
              <p:cNvCxnSpPr/>
              <p:nvPr/>
            </p:nvCxnSpPr>
            <p:spPr>
              <a:xfrm>
                <a:off x="2196237" y="2615572"/>
                <a:ext cx="72000" cy="0"/>
              </a:xfrm>
              <a:prstGeom prst="line">
                <a:avLst/>
              </a:prstGeom>
              <a:noFill/>
              <a:ln w="12700" cap="flat" cmpd="sng" algn="ctr">
                <a:solidFill>
                  <a:sysClr val="windowText" lastClr="000000"/>
                </a:solidFill>
                <a:prstDash val="solid"/>
              </a:ln>
              <a:effectLst/>
            </p:spPr>
          </p:cxnSp>
          <p:sp>
            <p:nvSpPr>
              <p:cNvPr id="283" name="TextBox 282">
                <a:extLst>
                  <a:ext uri="{FF2B5EF4-FFF2-40B4-BE49-F238E27FC236}">
                    <a16:creationId xmlns:a16="http://schemas.microsoft.com/office/drawing/2014/main" id="{8607175E-A4CF-4EEA-839F-566F38DC9ABE}"/>
                  </a:ext>
                </a:extLst>
              </p:cNvPr>
              <p:cNvSpPr txBox="1"/>
              <p:nvPr/>
            </p:nvSpPr>
            <p:spPr>
              <a:xfrm>
                <a:off x="1924424" y="3060764"/>
                <a:ext cx="306096"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6</a:t>
                </a:r>
              </a:p>
            </p:txBody>
          </p:sp>
          <p:cxnSp>
            <p:nvCxnSpPr>
              <p:cNvPr id="284" name="Straight Connector 283">
                <a:extLst>
                  <a:ext uri="{FF2B5EF4-FFF2-40B4-BE49-F238E27FC236}">
                    <a16:creationId xmlns:a16="http://schemas.microsoft.com/office/drawing/2014/main" id="{B6705950-6995-42CE-9637-1EB5554B42CB}"/>
                  </a:ext>
                </a:extLst>
              </p:cNvPr>
              <p:cNvCxnSpPr/>
              <p:nvPr/>
            </p:nvCxnSpPr>
            <p:spPr>
              <a:xfrm>
                <a:off x="2196237" y="3192416"/>
                <a:ext cx="72000" cy="0"/>
              </a:xfrm>
              <a:prstGeom prst="line">
                <a:avLst/>
              </a:prstGeom>
              <a:noFill/>
              <a:ln w="12700" cap="flat" cmpd="sng" algn="ctr">
                <a:solidFill>
                  <a:sysClr val="windowText" lastClr="000000"/>
                </a:solidFill>
                <a:prstDash val="solid"/>
              </a:ln>
              <a:effectLst/>
            </p:spPr>
          </p:cxnSp>
          <p:sp>
            <p:nvSpPr>
              <p:cNvPr id="285" name="TextBox 284">
                <a:extLst>
                  <a:ext uri="{FF2B5EF4-FFF2-40B4-BE49-F238E27FC236}">
                    <a16:creationId xmlns:a16="http://schemas.microsoft.com/office/drawing/2014/main" id="{CF4CCBFC-6B79-488A-8DD9-36D22B926653}"/>
                  </a:ext>
                </a:extLst>
              </p:cNvPr>
              <p:cNvSpPr txBox="1"/>
              <p:nvPr/>
            </p:nvSpPr>
            <p:spPr>
              <a:xfrm>
                <a:off x="1933411" y="3654442"/>
                <a:ext cx="306096" cy="287313"/>
              </a:xfrm>
              <a:prstGeom prst="rect">
                <a:avLst/>
              </a:prstGeom>
              <a:noFill/>
            </p:spPr>
            <p:txBody>
              <a:bodyPr wrap="none" rtlCol="0">
                <a:spAutoFit/>
              </a:bodyPr>
              <a:lstStyle/>
              <a:p>
                <a:pPr algn="r" defTabSz="914378">
                  <a:defRPr/>
                </a:pPr>
                <a:r>
                  <a:rPr lang="es-ES_tradnl" sz="700" kern="0" dirty="0">
                    <a:solidFill>
                      <a:prstClr val="black"/>
                    </a:solidFill>
                    <a:latin typeface="Arial" panose="020B0604020202020204"/>
                    <a:cs typeface="Arial" panose="020B0604020202020204" pitchFamily="34" charset="0"/>
                  </a:rPr>
                  <a:t>2</a:t>
                </a:r>
              </a:p>
            </p:txBody>
          </p:sp>
          <p:cxnSp>
            <p:nvCxnSpPr>
              <p:cNvPr id="286" name="Straight Connector 285">
                <a:extLst>
                  <a:ext uri="{FF2B5EF4-FFF2-40B4-BE49-F238E27FC236}">
                    <a16:creationId xmlns:a16="http://schemas.microsoft.com/office/drawing/2014/main" id="{D590436E-D8C8-46C6-B143-28BE27E8ED09}"/>
                  </a:ext>
                </a:extLst>
              </p:cNvPr>
              <p:cNvCxnSpPr/>
              <p:nvPr/>
            </p:nvCxnSpPr>
            <p:spPr>
              <a:xfrm>
                <a:off x="2196237" y="3782233"/>
                <a:ext cx="72000" cy="0"/>
              </a:xfrm>
              <a:prstGeom prst="line">
                <a:avLst/>
              </a:prstGeom>
              <a:noFill/>
              <a:ln w="12700" cap="flat" cmpd="sng" algn="ctr">
                <a:solidFill>
                  <a:sysClr val="windowText" lastClr="000000"/>
                </a:solidFill>
                <a:prstDash val="solid"/>
              </a:ln>
              <a:effectLst/>
            </p:spPr>
          </p:cxnSp>
          <p:sp>
            <p:nvSpPr>
              <p:cNvPr id="287" name="Rectangle 286">
                <a:extLst>
                  <a:ext uri="{FF2B5EF4-FFF2-40B4-BE49-F238E27FC236}">
                    <a16:creationId xmlns:a16="http://schemas.microsoft.com/office/drawing/2014/main" id="{CC754E87-0E22-4651-9619-96D28666CE03}"/>
                  </a:ext>
                </a:extLst>
              </p:cNvPr>
              <p:cNvSpPr/>
              <p:nvPr/>
            </p:nvSpPr>
            <p:spPr>
              <a:xfrm>
                <a:off x="2380198" y="2511938"/>
                <a:ext cx="182551" cy="1560492"/>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88" name="Rectangle 287">
                <a:extLst>
                  <a:ext uri="{FF2B5EF4-FFF2-40B4-BE49-F238E27FC236}">
                    <a16:creationId xmlns:a16="http://schemas.microsoft.com/office/drawing/2014/main" id="{BDC99535-D079-4DA3-9E17-6A607B4DA3DD}"/>
                  </a:ext>
                </a:extLst>
              </p:cNvPr>
              <p:cNvSpPr/>
              <p:nvPr/>
            </p:nvSpPr>
            <p:spPr>
              <a:xfrm>
                <a:off x="2380198" y="2000729"/>
                <a:ext cx="182551" cy="510334"/>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89" name="Rectangle 288">
                <a:extLst>
                  <a:ext uri="{FF2B5EF4-FFF2-40B4-BE49-F238E27FC236}">
                    <a16:creationId xmlns:a16="http://schemas.microsoft.com/office/drawing/2014/main" id="{20D12EB0-710D-477F-B68F-3C43597ABCEE}"/>
                  </a:ext>
                </a:extLst>
              </p:cNvPr>
              <p:cNvSpPr/>
              <p:nvPr/>
            </p:nvSpPr>
            <p:spPr>
              <a:xfrm>
                <a:off x="2380198" y="1965726"/>
                <a:ext cx="182551" cy="32400"/>
              </a:xfrm>
              <a:prstGeom prst="rect">
                <a:avLst/>
              </a:prstGeom>
              <a:solidFill>
                <a:srgbClr val="57B1FB"/>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0" name="Rectangle 289">
                <a:extLst>
                  <a:ext uri="{FF2B5EF4-FFF2-40B4-BE49-F238E27FC236}">
                    <a16:creationId xmlns:a16="http://schemas.microsoft.com/office/drawing/2014/main" id="{E4326219-1170-4941-9B9D-C17194B14857}"/>
                  </a:ext>
                </a:extLst>
              </p:cNvPr>
              <p:cNvSpPr/>
              <p:nvPr/>
            </p:nvSpPr>
            <p:spPr>
              <a:xfrm>
                <a:off x="2909099" y="3571614"/>
                <a:ext cx="182551" cy="501466"/>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1" name="Rectangle 290">
                <a:extLst>
                  <a:ext uri="{FF2B5EF4-FFF2-40B4-BE49-F238E27FC236}">
                    <a16:creationId xmlns:a16="http://schemas.microsoft.com/office/drawing/2014/main" id="{6127A59A-287D-42DC-8CEF-8EA5126AF54F}"/>
                  </a:ext>
                </a:extLst>
              </p:cNvPr>
              <p:cNvSpPr/>
              <p:nvPr/>
            </p:nvSpPr>
            <p:spPr>
              <a:xfrm>
                <a:off x="2909099" y="3429000"/>
                <a:ext cx="182551" cy="142548"/>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2" name="Rectangle 291">
                <a:extLst>
                  <a:ext uri="{FF2B5EF4-FFF2-40B4-BE49-F238E27FC236}">
                    <a16:creationId xmlns:a16="http://schemas.microsoft.com/office/drawing/2014/main" id="{2EC63828-F470-46EF-83EB-DE2BC9560156}"/>
                  </a:ext>
                </a:extLst>
              </p:cNvPr>
              <p:cNvSpPr/>
              <p:nvPr/>
            </p:nvSpPr>
            <p:spPr>
              <a:xfrm>
                <a:off x="3434127" y="3782232"/>
                <a:ext cx="182551" cy="290193"/>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3" name="Rectangle 292">
                <a:extLst>
                  <a:ext uri="{FF2B5EF4-FFF2-40B4-BE49-F238E27FC236}">
                    <a16:creationId xmlns:a16="http://schemas.microsoft.com/office/drawing/2014/main" id="{F81F80D6-3636-4F7F-8D07-3B3ED840996B}"/>
                  </a:ext>
                </a:extLst>
              </p:cNvPr>
              <p:cNvSpPr/>
              <p:nvPr/>
            </p:nvSpPr>
            <p:spPr>
              <a:xfrm>
                <a:off x="3434127" y="3714188"/>
                <a:ext cx="182551" cy="81208"/>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4" name="Rectangle 293">
                <a:extLst>
                  <a:ext uri="{FF2B5EF4-FFF2-40B4-BE49-F238E27FC236}">
                    <a16:creationId xmlns:a16="http://schemas.microsoft.com/office/drawing/2014/main" id="{EB035714-D296-4072-9BBD-A514CE1CCD8F}"/>
                  </a:ext>
                </a:extLst>
              </p:cNvPr>
              <p:cNvSpPr/>
              <p:nvPr/>
            </p:nvSpPr>
            <p:spPr>
              <a:xfrm>
                <a:off x="3966930" y="3854985"/>
                <a:ext cx="182551" cy="217119"/>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5" name="Rectangle 294">
                <a:extLst>
                  <a:ext uri="{FF2B5EF4-FFF2-40B4-BE49-F238E27FC236}">
                    <a16:creationId xmlns:a16="http://schemas.microsoft.com/office/drawing/2014/main" id="{7EE63697-66CE-419F-BBB0-A74549BF5925}"/>
                  </a:ext>
                </a:extLst>
              </p:cNvPr>
              <p:cNvSpPr/>
              <p:nvPr/>
            </p:nvSpPr>
            <p:spPr>
              <a:xfrm>
                <a:off x="3966930" y="3826773"/>
                <a:ext cx="182551" cy="36000"/>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6" name="Rectangle 295">
                <a:extLst>
                  <a:ext uri="{FF2B5EF4-FFF2-40B4-BE49-F238E27FC236}">
                    <a16:creationId xmlns:a16="http://schemas.microsoft.com/office/drawing/2014/main" id="{43388381-78E9-4F3F-A02C-6733DF513292}"/>
                  </a:ext>
                </a:extLst>
              </p:cNvPr>
              <p:cNvSpPr/>
              <p:nvPr/>
            </p:nvSpPr>
            <p:spPr>
              <a:xfrm>
                <a:off x="4485926" y="3750269"/>
                <a:ext cx="182551" cy="322155"/>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7" name="Rectangle 296">
                <a:extLst>
                  <a:ext uri="{FF2B5EF4-FFF2-40B4-BE49-F238E27FC236}">
                    <a16:creationId xmlns:a16="http://schemas.microsoft.com/office/drawing/2014/main" id="{BAC74ED7-E8F1-485E-9AB8-39162A4C5FB3}"/>
                  </a:ext>
                </a:extLst>
              </p:cNvPr>
              <p:cNvSpPr/>
              <p:nvPr/>
            </p:nvSpPr>
            <p:spPr>
              <a:xfrm>
                <a:off x="4485926" y="3693860"/>
                <a:ext cx="182551" cy="66287"/>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8" name="Rectangle 297">
                <a:extLst>
                  <a:ext uri="{FF2B5EF4-FFF2-40B4-BE49-F238E27FC236}">
                    <a16:creationId xmlns:a16="http://schemas.microsoft.com/office/drawing/2014/main" id="{5ACB410F-59D0-4247-8C7B-DB6FDE6052BB}"/>
                  </a:ext>
                </a:extLst>
              </p:cNvPr>
              <p:cNvSpPr/>
              <p:nvPr/>
            </p:nvSpPr>
            <p:spPr>
              <a:xfrm>
                <a:off x="5021943" y="3771557"/>
                <a:ext cx="182551" cy="304705"/>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299" name="Rectangle 298">
                <a:extLst>
                  <a:ext uri="{FF2B5EF4-FFF2-40B4-BE49-F238E27FC236}">
                    <a16:creationId xmlns:a16="http://schemas.microsoft.com/office/drawing/2014/main" id="{B8849FEC-39DC-4BC7-89AE-7819A55A78E6}"/>
                  </a:ext>
                </a:extLst>
              </p:cNvPr>
              <p:cNvSpPr/>
              <p:nvPr/>
            </p:nvSpPr>
            <p:spPr>
              <a:xfrm>
                <a:off x="5021943" y="3749948"/>
                <a:ext cx="182551" cy="28800"/>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0" name="Rectangle 299">
                <a:extLst>
                  <a:ext uri="{FF2B5EF4-FFF2-40B4-BE49-F238E27FC236}">
                    <a16:creationId xmlns:a16="http://schemas.microsoft.com/office/drawing/2014/main" id="{F0498789-85E7-4AF2-983B-7950FFC8F74E}"/>
                  </a:ext>
                </a:extLst>
              </p:cNvPr>
              <p:cNvSpPr/>
              <p:nvPr/>
            </p:nvSpPr>
            <p:spPr>
              <a:xfrm>
                <a:off x="5542898" y="3871067"/>
                <a:ext cx="182551" cy="198702"/>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1" name="Rectangle 300">
                <a:extLst>
                  <a:ext uri="{FF2B5EF4-FFF2-40B4-BE49-F238E27FC236}">
                    <a16:creationId xmlns:a16="http://schemas.microsoft.com/office/drawing/2014/main" id="{FF138AEF-4E1E-4248-BF34-F18C51AEEDCA}"/>
                  </a:ext>
                </a:extLst>
              </p:cNvPr>
              <p:cNvSpPr/>
              <p:nvPr/>
            </p:nvSpPr>
            <p:spPr>
              <a:xfrm>
                <a:off x="5542898" y="3810141"/>
                <a:ext cx="182551" cy="60926"/>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2" name="Rectangle 301">
                <a:extLst>
                  <a:ext uri="{FF2B5EF4-FFF2-40B4-BE49-F238E27FC236}">
                    <a16:creationId xmlns:a16="http://schemas.microsoft.com/office/drawing/2014/main" id="{5D66C318-338D-4040-9D6D-BC7A3C5C09FF}"/>
                  </a:ext>
                </a:extLst>
              </p:cNvPr>
              <p:cNvSpPr/>
              <p:nvPr/>
            </p:nvSpPr>
            <p:spPr>
              <a:xfrm>
                <a:off x="6072800" y="3907823"/>
                <a:ext cx="182551" cy="161946"/>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3" name="Rectangle 302">
                <a:extLst>
                  <a:ext uri="{FF2B5EF4-FFF2-40B4-BE49-F238E27FC236}">
                    <a16:creationId xmlns:a16="http://schemas.microsoft.com/office/drawing/2014/main" id="{1EA99695-4184-4868-A686-649FEF7AF6B1}"/>
                  </a:ext>
                </a:extLst>
              </p:cNvPr>
              <p:cNvSpPr/>
              <p:nvPr/>
            </p:nvSpPr>
            <p:spPr>
              <a:xfrm>
                <a:off x="6072800" y="3880716"/>
                <a:ext cx="182551" cy="32400"/>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4" name="Rectangle 303">
                <a:extLst>
                  <a:ext uri="{FF2B5EF4-FFF2-40B4-BE49-F238E27FC236}">
                    <a16:creationId xmlns:a16="http://schemas.microsoft.com/office/drawing/2014/main" id="{B0239025-ACC9-4974-AA62-2EA7CC197F08}"/>
                  </a:ext>
                </a:extLst>
              </p:cNvPr>
              <p:cNvSpPr/>
              <p:nvPr/>
            </p:nvSpPr>
            <p:spPr>
              <a:xfrm>
                <a:off x="6597290" y="3949783"/>
                <a:ext cx="182551" cy="122636"/>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5" name="Rectangle 304">
                <a:extLst>
                  <a:ext uri="{FF2B5EF4-FFF2-40B4-BE49-F238E27FC236}">
                    <a16:creationId xmlns:a16="http://schemas.microsoft.com/office/drawing/2014/main" id="{A42A6E3A-7C9E-4FEE-A701-F9647C175847}"/>
                  </a:ext>
                </a:extLst>
              </p:cNvPr>
              <p:cNvSpPr/>
              <p:nvPr/>
            </p:nvSpPr>
            <p:spPr>
              <a:xfrm>
                <a:off x="6597290" y="3882049"/>
                <a:ext cx="182551" cy="66849"/>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6" name="Rectangle 305">
                <a:extLst>
                  <a:ext uri="{FF2B5EF4-FFF2-40B4-BE49-F238E27FC236}">
                    <a16:creationId xmlns:a16="http://schemas.microsoft.com/office/drawing/2014/main" id="{DF32894C-3BB6-4F4C-8A81-492EC5B69439}"/>
                  </a:ext>
                </a:extLst>
              </p:cNvPr>
              <p:cNvSpPr/>
              <p:nvPr/>
            </p:nvSpPr>
            <p:spPr>
              <a:xfrm>
                <a:off x="7129630" y="3870441"/>
                <a:ext cx="182551" cy="201975"/>
              </a:xfrm>
              <a:prstGeom prst="rect">
                <a:avLst/>
              </a:prstGeom>
              <a:solidFill>
                <a:srgbClr val="045FA9"/>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7" name="Rectangle 306">
                <a:extLst>
                  <a:ext uri="{FF2B5EF4-FFF2-40B4-BE49-F238E27FC236}">
                    <a16:creationId xmlns:a16="http://schemas.microsoft.com/office/drawing/2014/main" id="{5616CA2C-AA47-4D84-B039-01C09E5AE60C}"/>
                  </a:ext>
                </a:extLst>
              </p:cNvPr>
              <p:cNvSpPr/>
              <p:nvPr/>
            </p:nvSpPr>
            <p:spPr>
              <a:xfrm>
                <a:off x="7129630" y="3852348"/>
                <a:ext cx="182551" cy="21600"/>
              </a:xfrm>
              <a:prstGeom prst="rect">
                <a:avLst/>
              </a:prstGeom>
              <a:solidFill>
                <a:srgbClr val="068BF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8" name="Rectangle 307">
                <a:extLst>
                  <a:ext uri="{FF2B5EF4-FFF2-40B4-BE49-F238E27FC236}">
                    <a16:creationId xmlns:a16="http://schemas.microsoft.com/office/drawing/2014/main" id="{4FF87A16-0352-4B41-9D08-644D95EC4F75}"/>
                  </a:ext>
                </a:extLst>
              </p:cNvPr>
              <p:cNvSpPr/>
              <p:nvPr/>
            </p:nvSpPr>
            <p:spPr>
              <a:xfrm>
                <a:off x="7359638" y="3931247"/>
                <a:ext cx="182551" cy="141467"/>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09" name="Rectangle 308">
                <a:extLst>
                  <a:ext uri="{FF2B5EF4-FFF2-40B4-BE49-F238E27FC236}">
                    <a16:creationId xmlns:a16="http://schemas.microsoft.com/office/drawing/2014/main" id="{D69BCE7E-C658-4C2E-8866-09436005DCA3}"/>
                  </a:ext>
                </a:extLst>
              </p:cNvPr>
              <p:cNvSpPr/>
              <p:nvPr/>
            </p:nvSpPr>
            <p:spPr>
              <a:xfrm>
                <a:off x="6828360" y="4005682"/>
                <a:ext cx="182551" cy="71168"/>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0" name="Rectangle 309">
                <a:extLst>
                  <a:ext uri="{FF2B5EF4-FFF2-40B4-BE49-F238E27FC236}">
                    <a16:creationId xmlns:a16="http://schemas.microsoft.com/office/drawing/2014/main" id="{DE60451F-3DEB-4E2E-A06A-BB5083300C44}"/>
                  </a:ext>
                </a:extLst>
              </p:cNvPr>
              <p:cNvSpPr/>
              <p:nvPr/>
            </p:nvSpPr>
            <p:spPr>
              <a:xfrm>
                <a:off x="6308965" y="3955975"/>
                <a:ext cx="182551" cy="115323"/>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1" name="Rectangle 310">
                <a:extLst>
                  <a:ext uri="{FF2B5EF4-FFF2-40B4-BE49-F238E27FC236}">
                    <a16:creationId xmlns:a16="http://schemas.microsoft.com/office/drawing/2014/main" id="{FB3A0267-E414-4EA5-8476-8A305F0BE146}"/>
                  </a:ext>
                </a:extLst>
              </p:cNvPr>
              <p:cNvSpPr/>
              <p:nvPr/>
            </p:nvSpPr>
            <p:spPr>
              <a:xfrm>
                <a:off x="6308965" y="3875743"/>
                <a:ext cx="182551" cy="88600"/>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2" name="Rectangle 311">
                <a:extLst>
                  <a:ext uri="{FF2B5EF4-FFF2-40B4-BE49-F238E27FC236}">
                    <a16:creationId xmlns:a16="http://schemas.microsoft.com/office/drawing/2014/main" id="{4069954B-3C88-4B0F-8F95-F30F80AE9154}"/>
                  </a:ext>
                </a:extLst>
              </p:cNvPr>
              <p:cNvSpPr/>
              <p:nvPr/>
            </p:nvSpPr>
            <p:spPr>
              <a:xfrm>
                <a:off x="5775019" y="3968998"/>
                <a:ext cx="182551" cy="45719"/>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3" name="Rectangle 312">
                <a:extLst>
                  <a:ext uri="{FF2B5EF4-FFF2-40B4-BE49-F238E27FC236}">
                    <a16:creationId xmlns:a16="http://schemas.microsoft.com/office/drawing/2014/main" id="{73D7C997-9269-40C7-819F-FEA018D4A9C7}"/>
                  </a:ext>
                </a:extLst>
              </p:cNvPr>
              <p:cNvSpPr/>
              <p:nvPr/>
            </p:nvSpPr>
            <p:spPr>
              <a:xfrm>
                <a:off x="5775019" y="3994649"/>
                <a:ext cx="182551" cy="77763"/>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4" name="Rectangle 313">
                <a:extLst>
                  <a:ext uri="{FF2B5EF4-FFF2-40B4-BE49-F238E27FC236}">
                    <a16:creationId xmlns:a16="http://schemas.microsoft.com/office/drawing/2014/main" id="{AAE8F6F6-B9A7-4C67-817E-6A3E3EE0AE5E}"/>
                  </a:ext>
                </a:extLst>
              </p:cNvPr>
              <p:cNvSpPr/>
              <p:nvPr/>
            </p:nvSpPr>
            <p:spPr>
              <a:xfrm>
                <a:off x="5248897" y="3922982"/>
                <a:ext cx="182551" cy="45719"/>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5" name="Rectangle 314">
                <a:extLst>
                  <a:ext uri="{FF2B5EF4-FFF2-40B4-BE49-F238E27FC236}">
                    <a16:creationId xmlns:a16="http://schemas.microsoft.com/office/drawing/2014/main" id="{BC33969F-56A3-4780-AE6F-1A74BF1DF442}"/>
                  </a:ext>
                </a:extLst>
              </p:cNvPr>
              <p:cNvSpPr/>
              <p:nvPr/>
            </p:nvSpPr>
            <p:spPr>
              <a:xfrm>
                <a:off x="5248897" y="3964344"/>
                <a:ext cx="182551" cy="112242"/>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6" name="Rectangle 315">
                <a:extLst>
                  <a:ext uri="{FF2B5EF4-FFF2-40B4-BE49-F238E27FC236}">
                    <a16:creationId xmlns:a16="http://schemas.microsoft.com/office/drawing/2014/main" id="{B2327E10-F72B-4666-80C5-F85CF15298FD}"/>
                  </a:ext>
                </a:extLst>
              </p:cNvPr>
              <p:cNvSpPr/>
              <p:nvPr/>
            </p:nvSpPr>
            <p:spPr>
              <a:xfrm>
                <a:off x="4712880" y="3809605"/>
                <a:ext cx="182551" cy="60298"/>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7" name="Rectangle 316">
                <a:extLst>
                  <a:ext uri="{FF2B5EF4-FFF2-40B4-BE49-F238E27FC236}">
                    <a16:creationId xmlns:a16="http://schemas.microsoft.com/office/drawing/2014/main" id="{BE205443-8C58-4805-9C07-34D74DDBA993}"/>
                  </a:ext>
                </a:extLst>
              </p:cNvPr>
              <p:cNvSpPr/>
              <p:nvPr/>
            </p:nvSpPr>
            <p:spPr>
              <a:xfrm>
                <a:off x="4712880" y="3869904"/>
                <a:ext cx="182551" cy="206359"/>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8" name="Rectangle 317">
                <a:extLst>
                  <a:ext uri="{FF2B5EF4-FFF2-40B4-BE49-F238E27FC236}">
                    <a16:creationId xmlns:a16="http://schemas.microsoft.com/office/drawing/2014/main" id="{086A4661-D127-4EA8-BEE2-10A9126F174A}"/>
                  </a:ext>
                </a:extLst>
              </p:cNvPr>
              <p:cNvSpPr/>
              <p:nvPr/>
            </p:nvSpPr>
            <p:spPr>
              <a:xfrm>
                <a:off x="4191699" y="3838773"/>
                <a:ext cx="182551" cy="45719"/>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19" name="Rectangle 318">
                <a:extLst>
                  <a:ext uri="{FF2B5EF4-FFF2-40B4-BE49-F238E27FC236}">
                    <a16:creationId xmlns:a16="http://schemas.microsoft.com/office/drawing/2014/main" id="{8FD2AAD7-9415-4833-9429-5B29C3693722}"/>
                  </a:ext>
                </a:extLst>
              </p:cNvPr>
              <p:cNvSpPr/>
              <p:nvPr/>
            </p:nvSpPr>
            <p:spPr>
              <a:xfrm>
                <a:off x="4191699" y="3880717"/>
                <a:ext cx="182551" cy="191385"/>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20" name="Rectangle 319">
                <a:extLst>
                  <a:ext uri="{FF2B5EF4-FFF2-40B4-BE49-F238E27FC236}">
                    <a16:creationId xmlns:a16="http://schemas.microsoft.com/office/drawing/2014/main" id="{0EDD0842-3370-4D61-BCD5-3B7442C1BA90}"/>
                  </a:ext>
                </a:extLst>
              </p:cNvPr>
              <p:cNvSpPr/>
              <p:nvPr/>
            </p:nvSpPr>
            <p:spPr>
              <a:xfrm>
                <a:off x="3667832" y="3507926"/>
                <a:ext cx="182551" cy="73539"/>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21" name="Rectangle 320">
                <a:extLst>
                  <a:ext uri="{FF2B5EF4-FFF2-40B4-BE49-F238E27FC236}">
                    <a16:creationId xmlns:a16="http://schemas.microsoft.com/office/drawing/2014/main" id="{6896836A-68AC-46D0-AC47-B2B2E095B60E}"/>
                  </a:ext>
                </a:extLst>
              </p:cNvPr>
              <p:cNvSpPr/>
              <p:nvPr/>
            </p:nvSpPr>
            <p:spPr>
              <a:xfrm>
                <a:off x="3667832" y="3577493"/>
                <a:ext cx="182551" cy="494918"/>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22" name="Rectangle 321">
                <a:extLst>
                  <a:ext uri="{FF2B5EF4-FFF2-40B4-BE49-F238E27FC236}">
                    <a16:creationId xmlns:a16="http://schemas.microsoft.com/office/drawing/2014/main" id="{3AC31C5E-16FA-49E9-BE48-EF551BA9ACDF}"/>
                  </a:ext>
                </a:extLst>
              </p:cNvPr>
              <p:cNvSpPr/>
              <p:nvPr/>
            </p:nvSpPr>
            <p:spPr>
              <a:xfrm>
                <a:off x="3137930" y="3324859"/>
                <a:ext cx="182551" cy="103545"/>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23" name="Rectangle 322">
                <a:extLst>
                  <a:ext uri="{FF2B5EF4-FFF2-40B4-BE49-F238E27FC236}">
                    <a16:creationId xmlns:a16="http://schemas.microsoft.com/office/drawing/2014/main" id="{249C3FD6-FC38-4CF8-A379-D3D40341B8B7}"/>
                  </a:ext>
                </a:extLst>
              </p:cNvPr>
              <p:cNvSpPr/>
              <p:nvPr/>
            </p:nvSpPr>
            <p:spPr>
              <a:xfrm>
                <a:off x="3137930" y="3429297"/>
                <a:ext cx="182551" cy="643113"/>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24" name="Rectangle 323">
                <a:extLst>
                  <a:ext uri="{FF2B5EF4-FFF2-40B4-BE49-F238E27FC236}">
                    <a16:creationId xmlns:a16="http://schemas.microsoft.com/office/drawing/2014/main" id="{CE20FBB0-9522-4D72-A5F6-266051A91547}"/>
                  </a:ext>
                </a:extLst>
              </p:cNvPr>
              <p:cNvSpPr/>
              <p:nvPr/>
            </p:nvSpPr>
            <p:spPr>
              <a:xfrm>
                <a:off x="2606694" y="2975065"/>
                <a:ext cx="182551" cy="378588"/>
              </a:xfrm>
              <a:prstGeom prst="rect">
                <a:avLst/>
              </a:prstGeom>
              <a:solidFill>
                <a:srgbClr val="F8A378"/>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sp>
            <p:nvSpPr>
              <p:cNvPr id="325" name="Rectangle 324">
                <a:extLst>
                  <a:ext uri="{FF2B5EF4-FFF2-40B4-BE49-F238E27FC236}">
                    <a16:creationId xmlns:a16="http://schemas.microsoft.com/office/drawing/2014/main" id="{338F12A2-04DA-441D-A0D7-A1C4E1F2452A}"/>
                  </a:ext>
                </a:extLst>
              </p:cNvPr>
              <p:cNvSpPr/>
              <p:nvPr/>
            </p:nvSpPr>
            <p:spPr>
              <a:xfrm>
                <a:off x="2606694" y="3353654"/>
                <a:ext cx="182551" cy="719226"/>
              </a:xfrm>
              <a:prstGeom prst="rect">
                <a:avLst/>
              </a:prstGeom>
              <a:solidFill>
                <a:srgbClr val="F58144"/>
              </a:solidFill>
              <a:ln w="25400" cap="flat" cmpd="sng" algn="ctr">
                <a:noFill/>
                <a:prstDash val="solid"/>
              </a:ln>
              <a:effectLst/>
            </p:spPr>
            <p:txBody>
              <a:bodyPr rtlCol="0" anchor="ctr"/>
              <a:lstStyle/>
              <a:p>
                <a:pPr algn="ctr" defTabSz="914378">
                  <a:defRPr/>
                </a:pPr>
                <a:endParaRPr lang="en-GB" sz="700" kern="0" dirty="0">
                  <a:solidFill>
                    <a:prstClr val="white"/>
                  </a:solidFill>
                  <a:latin typeface="Arial" panose="020B0604020202020204"/>
                </a:endParaRPr>
              </a:p>
            </p:txBody>
          </p:sp>
          <p:cxnSp>
            <p:nvCxnSpPr>
              <p:cNvPr id="326" name="Straight Connector 325">
                <a:extLst>
                  <a:ext uri="{FF2B5EF4-FFF2-40B4-BE49-F238E27FC236}">
                    <a16:creationId xmlns:a16="http://schemas.microsoft.com/office/drawing/2014/main" id="{076A9E13-B7AD-4517-9E2B-06CAAD6F9DBE}"/>
                  </a:ext>
                </a:extLst>
              </p:cNvPr>
              <p:cNvCxnSpPr>
                <a:cxnSpLocks/>
              </p:cNvCxnSpPr>
              <p:nvPr/>
            </p:nvCxnSpPr>
            <p:spPr>
              <a:xfrm flipH="1" flipV="1">
                <a:off x="2271563" y="4073303"/>
                <a:ext cx="5352688" cy="1"/>
              </a:xfrm>
              <a:prstGeom prst="line">
                <a:avLst/>
              </a:prstGeom>
              <a:noFill/>
              <a:ln w="12700" cap="flat" cmpd="sng" algn="ctr">
                <a:solidFill>
                  <a:sysClr val="windowText" lastClr="000000"/>
                </a:solidFill>
                <a:prstDash val="solid"/>
              </a:ln>
              <a:effectLst/>
            </p:spPr>
          </p:cxnSp>
        </p:grpSp>
      </p:grpSp>
      <p:sp>
        <p:nvSpPr>
          <p:cNvPr id="339" name="TextBox 338">
            <a:extLst>
              <a:ext uri="{FF2B5EF4-FFF2-40B4-BE49-F238E27FC236}">
                <a16:creationId xmlns:a16="http://schemas.microsoft.com/office/drawing/2014/main" id="{5E81CAC0-8341-483A-9B8D-D69C7A2B95C0}"/>
              </a:ext>
            </a:extLst>
          </p:cNvPr>
          <p:cNvSpPr txBox="1"/>
          <p:nvPr/>
        </p:nvSpPr>
        <p:spPr>
          <a:xfrm>
            <a:off x="5815366" y="1430992"/>
            <a:ext cx="2661741" cy="2523768"/>
          </a:xfrm>
          <a:prstGeom prst="rect">
            <a:avLst/>
          </a:prstGeom>
          <a:noFill/>
        </p:spPr>
        <p:txBody>
          <a:bodyPr wrap="square" rtlCol="0">
            <a:spAutoFit/>
          </a:bodyPr>
          <a:lstStyle/>
          <a:p>
            <a:pPr marL="171446" indent="-171446" defTabSz="914378">
              <a:spcBef>
                <a:spcPts val="600"/>
              </a:spcBef>
              <a:buFont typeface="Wingdings" panose="05000000000000000000" pitchFamily="2" charset="2"/>
              <a:buChar char="§"/>
              <a:defRPr/>
            </a:pPr>
            <a:r>
              <a:rPr lang="en-US" sz="1200" dirty="0">
                <a:solidFill>
                  <a:srgbClr val="000000"/>
                </a:solidFill>
                <a:latin typeface="Arial" panose="020B0604020202020204"/>
              </a:rPr>
              <a:t>IRR incidences</a:t>
            </a:r>
            <a:r>
              <a:rPr lang="en-US" sz="1200" baseline="30000" dirty="0">
                <a:solidFill>
                  <a:srgbClr val="000000"/>
                </a:solidFill>
                <a:latin typeface="Arial" panose="020B0604020202020204"/>
              </a:rPr>
              <a:t>1</a:t>
            </a:r>
            <a:r>
              <a:rPr lang="en-US" sz="1200" dirty="0">
                <a:solidFill>
                  <a:srgbClr val="000000"/>
                </a:solidFill>
                <a:latin typeface="Arial" panose="020B0604020202020204"/>
              </a:rPr>
              <a:t> </a:t>
            </a:r>
          </a:p>
          <a:p>
            <a:pPr marL="359991" lvl="1" indent="-171446" defTabSz="914378">
              <a:spcBef>
                <a:spcPts val="600"/>
              </a:spcBef>
              <a:buFont typeface="Arial" panose="020B0604020202020204" pitchFamily="34" charset="0"/>
              <a:buChar char="–"/>
              <a:defRPr/>
            </a:pPr>
            <a:r>
              <a:rPr lang="en-US" sz="1200" dirty="0">
                <a:solidFill>
                  <a:srgbClr val="000000"/>
                </a:solidFill>
                <a:latin typeface="Arial" panose="020B0604020202020204"/>
              </a:rPr>
              <a:t>1</a:t>
            </a:r>
            <a:r>
              <a:rPr lang="en-US" sz="1200" baseline="30000" dirty="0">
                <a:solidFill>
                  <a:srgbClr val="000000"/>
                </a:solidFill>
                <a:latin typeface="Arial" panose="020B0604020202020204"/>
              </a:rPr>
              <a:t>st</a:t>
            </a:r>
            <a:r>
              <a:rPr lang="en-US" sz="1200" dirty="0">
                <a:solidFill>
                  <a:srgbClr val="000000"/>
                </a:solidFill>
                <a:latin typeface="Arial" panose="020B0604020202020204"/>
              </a:rPr>
              <a:t> injection = 14.4%</a:t>
            </a:r>
          </a:p>
          <a:p>
            <a:pPr marL="359991" lvl="1" indent="-171446" defTabSz="914378">
              <a:spcBef>
                <a:spcPts val="600"/>
              </a:spcBef>
              <a:buFont typeface="Arial" panose="020B0604020202020204" pitchFamily="34" charset="0"/>
              <a:buChar char="–"/>
              <a:defRPr/>
            </a:pPr>
            <a:r>
              <a:rPr lang="en-US" sz="1200" dirty="0">
                <a:solidFill>
                  <a:srgbClr val="000000"/>
                </a:solidFill>
                <a:latin typeface="Arial" panose="020B0604020202020204"/>
              </a:rPr>
              <a:t>2</a:t>
            </a:r>
            <a:r>
              <a:rPr lang="en-US" sz="1200" baseline="30000" dirty="0">
                <a:solidFill>
                  <a:srgbClr val="000000"/>
                </a:solidFill>
                <a:latin typeface="Arial" panose="020B0604020202020204"/>
              </a:rPr>
              <a:t>nd</a:t>
            </a:r>
            <a:r>
              <a:rPr lang="en-US" sz="1200" dirty="0">
                <a:solidFill>
                  <a:srgbClr val="000000"/>
                </a:solidFill>
                <a:latin typeface="Arial" panose="020B0604020202020204"/>
              </a:rPr>
              <a:t> injection = 4.4%</a:t>
            </a:r>
          </a:p>
          <a:p>
            <a:pPr marL="359991" lvl="1" indent="-171446" defTabSz="914378">
              <a:spcBef>
                <a:spcPts val="600"/>
              </a:spcBef>
              <a:buFont typeface="Arial" panose="020B0604020202020204" pitchFamily="34" charset="0"/>
              <a:buChar char="–"/>
              <a:defRPr/>
            </a:pPr>
            <a:r>
              <a:rPr lang="en-US" sz="1200" dirty="0">
                <a:solidFill>
                  <a:srgbClr val="000000"/>
                </a:solidFill>
                <a:latin typeface="Arial" panose="020B0604020202020204"/>
              </a:rPr>
              <a:t>3</a:t>
            </a:r>
            <a:r>
              <a:rPr lang="en-US" sz="1200" baseline="30000" dirty="0">
                <a:solidFill>
                  <a:srgbClr val="000000"/>
                </a:solidFill>
                <a:latin typeface="Arial" panose="020B0604020202020204"/>
              </a:rPr>
              <a:t>rd</a:t>
            </a:r>
            <a:r>
              <a:rPr lang="en-US" sz="1200" dirty="0">
                <a:solidFill>
                  <a:srgbClr val="000000"/>
                </a:solidFill>
                <a:latin typeface="Arial" panose="020B0604020202020204"/>
              </a:rPr>
              <a:t> injection  = &lt;3%</a:t>
            </a:r>
            <a:br>
              <a:rPr lang="en-US" sz="1200" baseline="30000" dirty="0">
                <a:solidFill>
                  <a:srgbClr val="000000"/>
                </a:solidFill>
                <a:latin typeface="Arial" panose="020B0604020202020204"/>
              </a:rPr>
            </a:br>
            <a:endParaRPr lang="en-US" sz="1200" baseline="30000" dirty="0">
              <a:solidFill>
                <a:srgbClr val="000000"/>
              </a:solidFill>
              <a:latin typeface="Arial" panose="020B0604020202020204"/>
            </a:endParaRPr>
          </a:p>
          <a:p>
            <a:pPr marL="171446" indent="-171446" defTabSz="914378">
              <a:spcBef>
                <a:spcPts val="600"/>
              </a:spcBef>
              <a:buFont typeface="Wingdings" panose="05000000000000000000" pitchFamily="2" charset="2"/>
              <a:buChar char="§"/>
              <a:defRPr/>
            </a:pPr>
            <a:r>
              <a:rPr lang="en-GB" sz="1200" dirty="0">
                <a:solidFill>
                  <a:srgbClr val="000000"/>
                </a:solidFill>
                <a:latin typeface="Arial" panose="020B0604020202020204" pitchFamily="34" charset="0"/>
                <a:cs typeface="Arial" panose="020B0604020202020204" pitchFamily="34" charset="0"/>
              </a:rPr>
              <a:t>Most frequently reported systemic IRR symptoms (2% or greater) included fever, headache, myalgia, chills and fatigue</a:t>
            </a:r>
            <a:r>
              <a:rPr lang="en-US" sz="1200" baseline="30000" dirty="0">
                <a:solidFill>
                  <a:srgbClr val="000000"/>
                </a:solidFill>
                <a:latin typeface="Arial" panose="020B0604020202020204"/>
              </a:rPr>
              <a:t>1</a:t>
            </a:r>
          </a:p>
          <a:p>
            <a:pPr marL="171446" indent="-171446" defTabSz="914378">
              <a:spcBef>
                <a:spcPts val="600"/>
              </a:spcBef>
              <a:buFont typeface="Wingdings" panose="05000000000000000000" pitchFamily="2" charset="2"/>
              <a:buChar char="§"/>
              <a:defRPr/>
            </a:pPr>
            <a:endParaRPr lang="en-GB" sz="1200" dirty="0">
              <a:solidFill>
                <a:srgbClr val="000000"/>
              </a:solidFill>
              <a:latin typeface="Arial" panose="020B0604020202020204" pitchFamily="34" charset="0"/>
              <a:cs typeface="Arial" panose="020B0604020202020204" pitchFamily="34" charset="0"/>
            </a:endParaRPr>
          </a:p>
          <a:p>
            <a:pPr marL="171446" indent="-171446" defTabSz="914378">
              <a:spcBef>
                <a:spcPts val="600"/>
              </a:spcBef>
              <a:buFont typeface="Wingdings" panose="05000000000000000000" pitchFamily="2" charset="2"/>
              <a:buChar char="§"/>
              <a:defRPr/>
            </a:pPr>
            <a:endParaRPr lang="en-GB" sz="1200" dirty="0">
              <a:solidFill>
                <a:srgbClr val="000000"/>
              </a:solidFill>
              <a:latin typeface="Arial" panose="020B0604020202020204"/>
            </a:endParaRPr>
          </a:p>
        </p:txBody>
      </p:sp>
      <p:sp>
        <p:nvSpPr>
          <p:cNvPr id="340" name="TextBox 339"/>
          <p:cNvSpPr txBox="1"/>
          <p:nvPr/>
        </p:nvSpPr>
        <p:spPr>
          <a:xfrm>
            <a:off x="718278" y="3760309"/>
            <a:ext cx="8005912" cy="749141"/>
          </a:xfrm>
          <a:prstGeom prst="roundRect">
            <a:avLst/>
          </a:prstGeom>
          <a:solidFill>
            <a:srgbClr val="5191DD">
              <a:lumMod val="40000"/>
              <a:lumOff val="60000"/>
            </a:srgbClr>
          </a:solidFill>
        </p:spPr>
        <p:txBody>
          <a:bodyPr wrap="square">
            <a:spAutoFit/>
          </a:bodyPr>
          <a:lstStyle>
            <a:defPPr>
              <a:defRPr lang="en-US"/>
            </a:defPPr>
            <a:lvl1pPr algn="ctr">
              <a:buFont typeface="Arial" panose="020B0604020202020204" pitchFamily="34" charset="0"/>
              <a:buNone/>
              <a:defRPr sz="1400" b="1">
                <a:solidFill>
                  <a:schemeClr val="accent1"/>
                </a:solidFill>
              </a:defRPr>
            </a:lvl1pPr>
          </a:lstStyle>
          <a:p>
            <a:pPr marL="285743" indent="-285743" algn="l" defTabSz="914378">
              <a:buFont typeface="Arial" panose="020B0604020202020204" pitchFamily="34" charset="0"/>
              <a:buChar char="•"/>
              <a:defRPr/>
            </a:pPr>
            <a:r>
              <a:rPr lang="en-GB" sz="1100" b="0" kern="0" dirty="0">
                <a:solidFill>
                  <a:srgbClr val="000000"/>
                </a:solidFill>
                <a:latin typeface="Arial" panose="020B0604020202020204"/>
              </a:rPr>
              <a:t>The imbalance in systemic injection reactions with ofatumumab compared to teriflunomide appears to be limited to the first injection</a:t>
            </a:r>
          </a:p>
          <a:p>
            <a:pPr marL="285743" indent="-285743" algn="l" defTabSz="914378">
              <a:spcBef>
                <a:spcPts val="600"/>
              </a:spcBef>
              <a:buFont typeface="Arial" panose="020B0604020202020204" pitchFamily="34" charset="0"/>
              <a:buChar char="•"/>
              <a:defRPr/>
            </a:pPr>
            <a:r>
              <a:rPr lang="en-GB" sz="1100" b="0" kern="0" dirty="0">
                <a:solidFill>
                  <a:srgbClr val="000000"/>
                </a:solidFill>
                <a:latin typeface="Arial" panose="020B0604020202020204"/>
              </a:rPr>
              <a:t>In ofatumumab group, only one patient (0.1%) with non-serious injection reaction discontinued the study</a:t>
            </a:r>
          </a:p>
        </p:txBody>
      </p:sp>
      <p:sp>
        <p:nvSpPr>
          <p:cNvPr id="2" name="Ovale 1">
            <a:extLst>
              <a:ext uri="{FF2B5EF4-FFF2-40B4-BE49-F238E27FC236}">
                <a16:creationId xmlns:a16="http://schemas.microsoft.com/office/drawing/2014/main" id="{F8AB0495-1CA7-844E-9533-542858638CB9}"/>
              </a:ext>
            </a:extLst>
          </p:cNvPr>
          <p:cNvSpPr/>
          <p:nvPr/>
        </p:nvSpPr>
        <p:spPr>
          <a:xfrm>
            <a:off x="1098342" y="1340697"/>
            <a:ext cx="549441" cy="203144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099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9805" y="927928"/>
            <a:ext cx="8542412" cy="3683687"/>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16" name="Rectangle 15"/>
          <p:cNvSpPr/>
          <p:nvPr/>
        </p:nvSpPr>
        <p:spPr>
          <a:xfrm>
            <a:off x="157837" y="183690"/>
            <a:ext cx="8458200" cy="650947"/>
          </a:xfrm>
          <a:prstGeom prst="rect">
            <a:avLst/>
          </a:prstGeom>
        </p:spPr>
        <p:txBody>
          <a:bodyPr vert="horz" wrap="square" lIns="68580" tIns="34290" rIns="68580" bIns="34290" rtlCol="0" anchor="ctr">
            <a:spAutoFit/>
          </a:bodyPr>
          <a:lstStyle/>
          <a:p>
            <a:pPr>
              <a:lnSpc>
                <a:spcPct val="90000"/>
              </a:lnSpc>
              <a:spcBef>
                <a:spcPct val="0"/>
              </a:spcBef>
            </a:pPr>
            <a:r>
              <a:rPr lang="en-US" sz="2100" b="1" dirty="0">
                <a:solidFill>
                  <a:srgbClr val="002060"/>
                </a:solidFill>
              </a:rPr>
              <a:t>Local site IRRs observed with </a:t>
            </a:r>
            <a:r>
              <a:rPr lang="en-US" sz="2100" b="1" dirty="0" err="1">
                <a:solidFill>
                  <a:srgbClr val="002060"/>
                </a:solidFill>
              </a:rPr>
              <a:t>ofatumumab</a:t>
            </a:r>
            <a:r>
              <a:rPr lang="en-US" sz="2100" b="1" dirty="0">
                <a:solidFill>
                  <a:srgbClr val="002060"/>
                </a:solidFill>
              </a:rPr>
              <a:t> 20 mg </a:t>
            </a:r>
            <a:r>
              <a:rPr lang="en-US" sz="2100" b="1" dirty="0" err="1">
                <a:solidFill>
                  <a:srgbClr val="002060"/>
                </a:solidFill>
              </a:rPr>
              <a:t>s.c.</a:t>
            </a:r>
            <a:r>
              <a:rPr lang="en-US" sz="2100" b="1" dirty="0">
                <a:solidFill>
                  <a:srgbClr val="002060"/>
                </a:solidFill>
              </a:rPr>
              <a:t> were mostly mild to moderate in severity and non-serious in nature</a:t>
            </a:r>
            <a:endParaRPr lang="en-GB" sz="2100" b="1" dirty="0">
              <a:solidFill>
                <a:srgbClr val="002060"/>
              </a:solidFill>
            </a:endParaRPr>
          </a:p>
        </p:txBody>
      </p:sp>
      <p:sp>
        <p:nvSpPr>
          <p:cNvPr id="34" name="Footer Placeholder 3">
            <a:extLst>
              <a:ext uri="{FF2B5EF4-FFF2-40B4-BE49-F238E27FC236}">
                <a16:creationId xmlns:a16="http://schemas.microsoft.com/office/drawing/2014/main" id="{10ED3E20-4251-4FAD-910B-127A92EF485A}"/>
              </a:ext>
            </a:extLst>
          </p:cNvPr>
          <p:cNvSpPr>
            <a:spLocks noGrp="1"/>
          </p:cNvSpPr>
          <p:nvPr>
            <p:ph type="ftr" sz="quarter" idx="10"/>
          </p:nvPr>
        </p:nvSpPr>
        <p:spPr>
          <a:xfrm>
            <a:off x="462049" y="4757683"/>
            <a:ext cx="5706925" cy="229524"/>
          </a:xfrm>
        </p:spPr>
        <p:txBody>
          <a:bodyPr/>
          <a:lstStyle/>
          <a:p>
            <a:pPr defTabSz="914378">
              <a:spcAft>
                <a:spcPts val="300"/>
              </a:spcAft>
              <a:defRPr/>
            </a:pPr>
            <a:r>
              <a:rPr lang="en-US" sz="675" dirty="0">
                <a:solidFill>
                  <a:srgbClr val="002060"/>
                </a:solidFill>
              </a:rPr>
              <a:t>Safety set include all patients who received at least one dose of trial medication </a:t>
            </a:r>
            <a:br>
              <a:rPr lang="en-US" sz="675" dirty="0">
                <a:solidFill>
                  <a:srgbClr val="002060"/>
                </a:solidFill>
              </a:rPr>
            </a:br>
            <a:r>
              <a:rPr lang="en-GB" sz="675" dirty="0">
                <a:solidFill>
                  <a:srgbClr val="002060"/>
                </a:solidFill>
              </a:rPr>
              <a:t>Pingili R, et al. Presented at </a:t>
            </a:r>
            <a:r>
              <a:rPr lang="en-GB" sz="675" i="1" dirty="0">
                <a:solidFill>
                  <a:srgbClr val="002060"/>
                </a:solidFill>
              </a:rPr>
              <a:t>CMSC</a:t>
            </a:r>
            <a:r>
              <a:rPr lang="en-GB" sz="675" dirty="0">
                <a:solidFill>
                  <a:srgbClr val="002060"/>
                </a:solidFill>
              </a:rPr>
              <a:t> 2020. DTX61.</a:t>
            </a:r>
          </a:p>
        </p:txBody>
      </p:sp>
      <p:sp>
        <p:nvSpPr>
          <p:cNvPr id="21" name="Rectangle 20">
            <a:hlinkClick r:id="rId2" action="ppaction://hlinksldjump"/>
          </p:cNvPr>
          <p:cNvSpPr/>
          <p:nvPr/>
        </p:nvSpPr>
        <p:spPr>
          <a:xfrm>
            <a:off x="2847326"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GB">
              <a:solidFill>
                <a:srgbClr val="FFFFFF"/>
              </a:solidFill>
              <a:latin typeface="Arial" panose="020B0604020202020204"/>
            </a:endParaRPr>
          </a:p>
        </p:txBody>
      </p:sp>
      <p:sp>
        <p:nvSpPr>
          <p:cNvPr id="22" name="Rectangle 21">
            <a:hlinkClick r:id="" action="ppaction://noaction"/>
          </p:cNvPr>
          <p:cNvSpPr/>
          <p:nvPr/>
        </p:nvSpPr>
        <p:spPr>
          <a:xfrm>
            <a:off x="6875722" y="-2897"/>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GB">
              <a:solidFill>
                <a:srgbClr val="FFFFFF"/>
              </a:solidFill>
              <a:latin typeface="Arial" panose="020B0604020202020204"/>
            </a:endParaRPr>
          </a:p>
        </p:txBody>
      </p:sp>
      <p:sp>
        <p:nvSpPr>
          <p:cNvPr id="23" name="Rectangle 22">
            <a:hlinkClick r:id="rId3" action="ppaction://hlinksldjump"/>
          </p:cNvPr>
          <p:cNvSpPr/>
          <p:nvPr/>
        </p:nvSpPr>
        <p:spPr>
          <a:xfrm>
            <a:off x="8757475" y="-2897"/>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GB">
              <a:solidFill>
                <a:srgbClr val="FFFFFF"/>
              </a:solidFill>
              <a:latin typeface="Arial" panose="020B0604020202020204"/>
            </a:endParaRPr>
          </a:p>
        </p:txBody>
      </p:sp>
      <p:sp>
        <p:nvSpPr>
          <p:cNvPr id="46" name="TextBox 45"/>
          <p:cNvSpPr txBox="1"/>
          <p:nvPr/>
        </p:nvSpPr>
        <p:spPr>
          <a:xfrm>
            <a:off x="1760292" y="1224777"/>
            <a:ext cx="1871025" cy="276999"/>
          </a:xfrm>
          <a:prstGeom prst="rect">
            <a:avLst/>
          </a:prstGeom>
          <a:noFill/>
        </p:spPr>
        <p:txBody>
          <a:bodyPr wrap="none" rtlCol="0">
            <a:spAutoFit/>
          </a:bodyPr>
          <a:lstStyle/>
          <a:p>
            <a:pPr algn="ctr" defTabSz="914378">
              <a:defRPr/>
            </a:pPr>
            <a:r>
              <a:rPr lang="en-US" sz="1200" b="1" dirty="0">
                <a:solidFill>
                  <a:srgbClr val="0460A9"/>
                </a:solidFill>
                <a:latin typeface="Arial" panose="020B0604020202020204"/>
              </a:rPr>
              <a:t>Incidence of local IRRs</a:t>
            </a:r>
            <a:endParaRPr lang="en-GB" sz="1200" b="1" dirty="0">
              <a:solidFill>
                <a:srgbClr val="0460A9"/>
              </a:solidFill>
              <a:latin typeface="Arial" panose="020B0604020202020204"/>
            </a:endParaRPr>
          </a:p>
        </p:txBody>
      </p:sp>
      <p:sp>
        <p:nvSpPr>
          <p:cNvPr id="49" name="Rectangle 48"/>
          <p:cNvSpPr/>
          <p:nvPr/>
        </p:nvSpPr>
        <p:spPr>
          <a:xfrm>
            <a:off x="4127847" y="1228019"/>
            <a:ext cx="1786222" cy="200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endParaRPr lang="en-US">
              <a:solidFill>
                <a:srgbClr val="FFFFFF"/>
              </a:solidFill>
              <a:latin typeface="Arial" panose="020B0604020202020204"/>
            </a:endParaRPr>
          </a:p>
        </p:txBody>
      </p:sp>
      <p:graphicFrame>
        <p:nvGraphicFramePr>
          <p:cNvPr id="50" name="Table 49"/>
          <p:cNvGraphicFramePr>
            <a:graphicFrameLocks noGrp="1"/>
          </p:cNvGraphicFramePr>
          <p:nvPr/>
        </p:nvGraphicFramePr>
        <p:xfrm>
          <a:off x="5836533" y="1916675"/>
          <a:ext cx="2855584" cy="2336292"/>
        </p:xfrm>
        <a:graphic>
          <a:graphicData uri="http://schemas.openxmlformats.org/drawingml/2006/table">
            <a:tbl>
              <a:tblPr firstRow="1" bandRow="1"/>
              <a:tblGrid>
                <a:gridCol w="904771">
                  <a:extLst>
                    <a:ext uri="{9D8B030D-6E8A-4147-A177-3AD203B41FA5}">
                      <a16:colId xmlns:a16="http://schemas.microsoft.com/office/drawing/2014/main" val="1476735448"/>
                    </a:ext>
                  </a:extLst>
                </a:gridCol>
                <a:gridCol w="938062">
                  <a:extLst>
                    <a:ext uri="{9D8B030D-6E8A-4147-A177-3AD203B41FA5}">
                      <a16:colId xmlns:a16="http://schemas.microsoft.com/office/drawing/2014/main" val="2413952134"/>
                    </a:ext>
                  </a:extLst>
                </a:gridCol>
                <a:gridCol w="1012751">
                  <a:extLst>
                    <a:ext uri="{9D8B030D-6E8A-4147-A177-3AD203B41FA5}">
                      <a16:colId xmlns:a16="http://schemas.microsoft.com/office/drawing/2014/main" val="4110670137"/>
                    </a:ext>
                  </a:extLst>
                </a:gridCol>
              </a:tblGrid>
              <a:tr h="411480">
                <a:tc>
                  <a:txBody>
                    <a:bodyPr/>
                    <a:lstStyle/>
                    <a:p>
                      <a:pPr algn="l"/>
                      <a:r>
                        <a:rPr lang="en-US" sz="1100" b="1" dirty="0"/>
                        <a:t>Symptoms</a:t>
                      </a:r>
                    </a:p>
                  </a:txBody>
                  <a:tcPr/>
                </a:tc>
                <a:tc>
                  <a:txBody>
                    <a:bodyPr/>
                    <a:lstStyle/>
                    <a:p>
                      <a:pPr algn="ctr"/>
                      <a:r>
                        <a:rPr lang="en-US" sz="1100" b="1" dirty="0"/>
                        <a:t>Ofatumumab (N=946), %</a:t>
                      </a:r>
                    </a:p>
                  </a:txBody>
                  <a:tcPr/>
                </a:tc>
                <a:tc>
                  <a:txBody>
                    <a:bodyPr/>
                    <a:lstStyle/>
                    <a:p>
                      <a:pPr algn="ctr"/>
                      <a:r>
                        <a:rPr lang="en-US" sz="1100" b="1" dirty="0"/>
                        <a:t>Teriflunomide (N=936), %</a:t>
                      </a:r>
                    </a:p>
                  </a:txBody>
                  <a:tcPr/>
                </a:tc>
                <a:extLst>
                  <a:ext uri="{0D108BD9-81ED-4DB2-BD59-A6C34878D82A}">
                    <a16:rowId xmlns:a16="http://schemas.microsoft.com/office/drawing/2014/main" val="4209136159"/>
                  </a:ext>
                </a:extLst>
              </a:tr>
              <a:tr h="350663">
                <a:tc>
                  <a:txBody>
                    <a:bodyPr/>
                    <a:lstStyle/>
                    <a:p>
                      <a:pPr algn="l">
                        <a:lnSpc>
                          <a:spcPct val="80000"/>
                        </a:lnSpc>
                      </a:pPr>
                      <a:r>
                        <a:rPr lang="en-US" sz="1100" dirty="0"/>
                        <a:t>Any symptom</a:t>
                      </a:r>
                    </a:p>
                  </a:txBody>
                  <a:tcPr anchor="ctr"/>
                </a:tc>
                <a:tc>
                  <a:txBody>
                    <a:bodyPr/>
                    <a:lstStyle/>
                    <a:p>
                      <a:pPr algn="ctr">
                        <a:lnSpc>
                          <a:spcPct val="80000"/>
                        </a:lnSpc>
                      </a:pPr>
                      <a:r>
                        <a:rPr lang="en-US" sz="1100" dirty="0"/>
                        <a:t>10.8</a:t>
                      </a:r>
                    </a:p>
                  </a:txBody>
                  <a:tcPr anchor="ctr"/>
                </a:tc>
                <a:tc>
                  <a:txBody>
                    <a:bodyPr/>
                    <a:lstStyle/>
                    <a:p>
                      <a:pPr algn="ctr">
                        <a:lnSpc>
                          <a:spcPct val="80000"/>
                        </a:lnSpc>
                      </a:pPr>
                      <a:r>
                        <a:rPr lang="en-US" sz="1100" dirty="0"/>
                        <a:t>5.6</a:t>
                      </a:r>
                    </a:p>
                  </a:txBody>
                  <a:tcPr anchor="ctr"/>
                </a:tc>
                <a:extLst>
                  <a:ext uri="{0D108BD9-81ED-4DB2-BD59-A6C34878D82A}">
                    <a16:rowId xmlns:a16="http://schemas.microsoft.com/office/drawing/2014/main" val="2992476478"/>
                  </a:ext>
                </a:extLst>
              </a:tr>
              <a:tr h="350663">
                <a:tc>
                  <a:txBody>
                    <a:bodyPr/>
                    <a:lstStyle/>
                    <a:p>
                      <a:pPr algn="l">
                        <a:lnSpc>
                          <a:spcPct val="80000"/>
                        </a:lnSpc>
                      </a:pPr>
                      <a:r>
                        <a:rPr lang="en-US" sz="1100" dirty="0"/>
                        <a:t>Erythema/redness</a:t>
                      </a:r>
                    </a:p>
                  </a:txBody>
                  <a:tcPr anchor="ctr"/>
                </a:tc>
                <a:tc>
                  <a:txBody>
                    <a:bodyPr/>
                    <a:lstStyle/>
                    <a:p>
                      <a:pPr algn="ctr">
                        <a:lnSpc>
                          <a:spcPct val="80000"/>
                        </a:lnSpc>
                      </a:pPr>
                      <a:r>
                        <a:rPr lang="en-US" sz="1100" dirty="0"/>
                        <a:t>5.8</a:t>
                      </a:r>
                    </a:p>
                  </a:txBody>
                  <a:tcPr anchor="ctr"/>
                </a:tc>
                <a:tc>
                  <a:txBody>
                    <a:bodyPr/>
                    <a:lstStyle/>
                    <a:p>
                      <a:pPr algn="ctr">
                        <a:lnSpc>
                          <a:spcPct val="80000"/>
                        </a:lnSpc>
                      </a:pPr>
                      <a:r>
                        <a:rPr lang="en-US" sz="1100" dirty="0"/>
                        <a:t>1.6</a:t>
                      </a:r>
                    </a:p>
                  </a:txBody>
                  <a:tcPr anchor="ctr"/>
                </a:tc>
                <a:extLst>
                  <a:ext uri="{0D108BD9-81ED-4DB2-BD59-A6C34878D82A}">
                    <a16:rowId xmlns:a16="http://schemas.microsoft.com/office/drawing/2014/main" val="647183730"/>
                  </a:ext>
                </a:extLst>
              </a:tr>
              <a:tr h="350663">
                <a:tc>
                  <a:txBody>
                    <a:bodyPr/>
                    <a:lstStyle/>
                    <a:p>
                      <a:pPr algn="l">
                        <a:lnSpc>
                          <a:spcPct val="80000"/>
                        </a:lnSpc>
                      </a:pPr>
                      <a:r>
                        <a:rPr lang="en-US" sz="1100" dirty="0"/>
                        <a:t>Other, site</a:t>
                      </a:r>
                      <a:r>
                        <a:rPr lang="en-US" sz="1100" baseline="0" dirty="0"/>
                        <a:t> reaction</a:t>
                      </a:r>
                      <a:endParaRPr lang="en-US" sz="1100" dirty="0"/>
                    </a:p>
                  </a:txBody>
                  <a:tcPr anchor="ctr"/>
                </a:tc>
                <a:tc>
                  <a:txBody>
                    <a:bodyPr/>
                    <a:lstStyle/>
                    <a:p>
                      <a:pPr algn="ctr">
                        <a:lnSpc>
                          <a:spcPct val="80000"/>
                        </a:lnSpc>
                      </a:pPr>
                      <a:r>
                        <a:rPr lang="en-US" sz="1100" dirty="0"/>
                        <a:t>3.7</a:t>
                      </a:r>
                    </a:p>
                  </a:txBody>
                  <a:tcPr anchor="ctr"/>
                </a:tc>
                <a:tc>
                  <a:txBody>
                    <a:bodyPr/>
                    <a:lstStyle/>
                    <a:p>
                      <a:pPr algn="ctr">
                        <a:lnSpc>
                          <a:spcPct val="80000"/>
                        </a:lnSpc>
                      </a:pPr>
                      <a:r>
                        <a:rPr lang="en-US" sz="1100" dirty="0"/>
                        <a:t>2.2</a:t>
                      </a:r>
                    </a:p>
                  </a:txBody>
                  <a:tcPr anchor="ctr"/>
                </a:tc>
                <a:extLst>
                  <a:ext uri="{0D108BD9-81ED-4DB2-BD59-A6C34878D82A}">
                    <a16:rowId xmlns:a16="http://schemas.microsoft.com/office/drawing/2014/main" val="3593038452"/>
                  </a:ext>
                </a:extLst>
              </a:tr>
              <a:tr h="222647">
                <a:tc>
                  <a:txBody>
                    <a:bodyPr/>
                    <a:lstStyle/>
                    <a:p>
                      <a:pPr algn="l">
                        <a:lnSpc>
                          <a:spcPct val="80000"/>
                        </a:lnSpc>
                      </a:pPr>
                      <a:r>
                        <a:rPr lang="en-US" sz="1100" dirty="0"/>
                        <a:t>Pain</a:t>
                      </a:r>
                    </a:p>
                  </a:txBody>
                  <a:tcPr anchor="ctr"/>
                </a:tc>
                <a:tc>
                  <a:txBody>
                    <a:bodyPr/>
                    <a:lstStyle/>
                    <a:p>
                      <a:pPr algn="ctr">
                        <a:lnSpc>
                          <a:spcPct val="80000"/>
                        </a:lnSpc>
                      </a:pPr>
                      <a:r>
                        <a:rPr lang="en-US" sz="1100" dirty="0"/>
                        <a:t>3.1</a:t>
                      </a:r>
                    </a:p>
                  </a:txBody>
                  <a:tcPr anchor="ctr"/>
                </a:tc>
                <a:tc>
                  <a:txBody>
                    <a:bodyPr/>
                    <a:lstStyle/>
                    <a:p>
                      <a:pPr algn="ctr">
                        <a:lnSpc>
                          <a:spcPct val="80000"/>
                        </a:lnSpc>
                      </a:pPr>
                      <a:r>
                        <a:rPr lang="en-US" sz="1100" dirty="0"/>
                        <a:t>2.0</a:t>
                      </a:r>
                    </a:p>
                  </a:txBody>
                  <a:tcPr anchor="ctr"/>
                </a:tc>
                <a:extLst>
                  <a:ext uri="{0D108BD9-81ED-4DB2-BD59-A6C34878D82A}">
                    <a16:rowId xmlns:a16="http://schemas.microsoft.com/office/drawing/2014/main" val="1335050007"/>
                  </a:ext>
                </a:extLst>
              </a:tr>
              <a:tr h="222647">
                <a:tc>
                  <a:txBody>
                    <a:bodyPr/>
                    <a:lstStyle/>
                    <a:p>
                      <a:pPr algn="l">
                        <a:lnSpc>
                          <a:spcPct val="80000"/>
                        </a:lnSpc>
                      </a:pPr>
                      <a:r>
                        <a:rPr lang="en-US" sz="1100" dirty="0"/>
                        <a:t>Itching</a:t>
                      </a:r>
                    </a:p>
                  </a:txBody>
                  <a:tcPr anchor="ctr"/>
                </a:tc>
                <a:tc>
                  <a:txBody>
                    <a:bodyPr/>
                    <a:lstStyle/>
                    <a:p>
                      <a:pPr algn="ctr">
                        <a:lnSpc>
                          <a:spcPct val="80000"/>
                        </a:lnSpc>
                      </a:pPr>
                      <a:r>
                        <a:rPr lang="en-US" sz="1100" dirty="0"/>
                        <a:t>2.6</a:t>
                      </a:r>
                    </a:p>
                  </a:txBody>
                  <a:tcPr anchor="ctr"/>
                </a:tc>
                <a:tc>
                  <a:txBody>
                    <a:bodyPr/>
                    <a:lstStyle/>
                    <a:p>
                      <a:pPr algn="ctr">
                        <a:lnSpc>
                          <a:spcPct val="80000"/>
                        </a:lnSpc>
                      </a:pPr>
                      <a:r>
                        <a:rPr lang="en-US" sz="1100" dirty="0"/>
                        <a:t>0.4</a:t>
                      </a:r>
                    </a:p>
                  </a:txBody>
                  <a:tcPr anchor="ctr"/>
                </a:tc>
                <a:extLst>
                  <a:ext uri="{0D108BD9-81ED-4DB2-BD59-A6C34878D82A}">
                    <a16:rowId xmlns:a16="http://schemas.microsoft.com/office/drawing/2014/main" val="1772181089"/>
                  </a:ext>
                </a:extLst>
              </a:tr>
              <a:tr h="350663">
                <a:tc>
                  <a:txBody>
                    <a:bodyPr/>
                    <a:lstStyle/>
                    <a:p>
                      <a:pPr algn="l">
                        <a:lnSpc>
                          <a:spcPct val="80000"/>
                        </a:lnSpc>
                      </a:pPr>
                      <a:r>
                        <a:rPr lang="en-US" sz="1100" dirty="0"/>
                        <a:t>Induration/ swelling</a:t>
                      </a:r>
                    </a:p>
                  </a:txBody>
                  <a:tcPr anchor="ctr"/>
                </a:tc>
                <a:tc>
                  <a:txBody>
                    <a:bodyPr/>
                    <a:lstStyle/>
                    <a:p>
                      <a:pPr algn="ctr">
                        <a:lnSpc>
                          <a:spcPct val="80000"/>
                        </a:lnSpc>
                      </a:pPr>
                      <a:r>
                        <a:rPr lang="en-US" sz="1100" dirty="0"/>
                        <a:t>2.3</a:t>
                      </a:r>
                    </a:p>
                  </a:txBody>
                  <a:tcPr anchor="ctr"/>
                </a:tc>
                <a:tc>
                  <a:txBody>
                    <a:bodyPr/>
                    <a:lstStyle/>
                    <a:p>
                      <a:pPr algn="ctr">
                        <a:lnSpc>
                          <a:spcPct val="80000"/>
                        </a:lnSpc>
                      </a:pPr>
                      <a:r>
                        <a:rPr lang="en-US" sz="1100" dirty="0"/>
                        <a:t>0.3</a:t>
                      </a:r>
                    </a:p>
                  </a:txBody>
                  <a:tcPr anchor="ctr"/>
                </a:tc>
                <a:extLst>
                  <a:ext uri="{0D108BD9-81ED-4DB2-BD59-A6C34878D82A}">
                    <a16:rowId xmlns:a16="http://schemas.microsoft.com/office/drawing/2014/main" val="3803801010"/>
                  </a:ext>
                </a:extLst>
              </a:tr>
            </a:tbl>
          </a:graphicData>
        </a:graphic>
      </p:graphicFrame>
      <p:sp>
        <p:nvSpPr>
          <p:cNvPr id="51" name="TextBox 50"/>
          <p:cNvSpPr txBox="1"/>
          <p:nvPr/>
        </p:nvSpPr>
        <p:spPr>
          <a:xfrm>
            <a:off x="6249979" y="1208079"/>
            <a:ext cx="2400719" cy="461665"/>
          </a:xfrm>
          <a:prstGeom prst="rect">
            <a:avLst/>
          </a:prstGeom>
          <a:noFill/>
        </p:spPr>
        <p:txBody>
          <a:bodyPr wrap="square" rtlCol="0">
            <a:spAutoFit/>
          </a:bodyPr>
          <a:lstStyle/>
          <a:p>
            <a:pPr algn="ctr" defTabSz="914378">
              <a:defRPr/>
            </a:pPr>
            <a:r>
              <a:rPr lang="en-US" sz="1200" b="1" dirty="0">
                <a:solidFill>
                  <a:srgbClr val="0460A9"/>
                </a:solidFill>
                <a:latin typeface="Arial" panose="020B0604020202020204"/>
              </a:rPr>
              <a:t>Incidence of symptoms (≥2% in any group)</a:t>
            </a:r>
            <a:endParaRPr lang="en-GB" sz="1200" b="1" dirty="0">
              <a:solidFill>
                <a:srgbClr val="0460A9"/>
              </a:solidFill>
              <a:latin typeface="Arial" panose="020B0604020202020204"/>
            </a:endParaRPr>
          </a:p>
        </p:txBody>
      </p:sp>
      <p:cxnSp>
        <p:nvCxnSpPr>
          <p:cNvPr id="52" name="Straight Connector 51"/>
          <p:cNvCxnSpPr/>
          <p:nvPr/>
        </p:nvCxnSpPr>
        <p:spPr>
          <a:xfrm>
            <a:off x="5769120" y="1254689"/>
            <a:ext cx="0" cy="2743771"/>
          </a:xfrm>
          <a:prstGeom prst="line">
            <a:avLst/>
          </a:prstGeom>
          <a:ln>
            <a:solidFill>
              <a:schemeClr val="accent1"/>
            </a:solidFill>
            <a:prstDash val="dash"/>
          </a:ln>
        </p:spPr>
        <p:style>
          <a:lnRef idx="2">
            <a:schemeClr val="accent5"/>
          </a:lnRef>
          <a:fillRef idx="0">
            <a:schemeClr val="accent5"/>
          </a:fillRef>
          <a:effectRef idx="1">
            <a:schemeClr val="accent5"/>
          </a:effectRef>
          <a:fontRef idx="minor">
            <a:schemeClr val="tx1"/>
          </a:fontRef>
        </p:style>
      </p:cxnSp>
      <p:pic>
        <p:nvPicPr>
          <p:cNvPr id="53" name="Picture 52"/>
          <p:cNvPicPr>
            <a:picLocks noChangeAspect="1"/>
          </p:cNvPicPr>
          <p:nvPr/>
        </p:nvPicPr>
        <p:blipFill>
          <a:blip r:embed="rId4"/>
          <a:stretch>
            <a:fillRect/>
          </a:stretch>
        </p:blipFill>
        <p:spPr>
          <a:xfrm>
            <a:off x="375274" y="1556778"/>
            <a:ext cx="5326436" cy="2627314"/>
          </a:xfrm>
          <a:prstGeom prst="rect">
            <a:avLst/>
          </a:prstGeom>
        </p:spPr>
      </p:pic>
      <p:sp>
        <p:nvSpPr>
          <p:cNvPr id="15" name="Ovale 14">
            <a:extLst>
              <a:ext uri="{FF2B5EF4-FFF2-40B4-BE49-F238E27FC236}">
                <a16:creationId xmlns:a16="http://schemas.microsoft.com/office/drawing/2014/main" id="{35F0B6CA-97D6-B649-BBFF-CDCEB8E52529}"/>
              </a:ext>
            </a:extLst>
          </p:cNvPr>
          <p:cNvSpPr/>
          <p:nvPr/>
        </p:nvSpPr>
        <p:spPr>
          <a:xfrm>
            <a:off x="685800" y="1646538"/>
            <a:ext cx="549441" cy="203144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368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EDEE-6427-4EEC-B9B2-12E296E0E893}"/>
              </a:ext>
            </a:extLst>
          </p:cNvPr>
          <p:cNvSpPr txBox="1">
            <a:spLocks/>
          </p:cNvSpPr>
          <p:nvPr/>
        </p:nvSpPr>
        <p:spPr>
          <a:xfrm>
            <a:off x="457200" y="342901"/>
            <a:ext cx="8229600" cy="514349"/>
          </a:xfrm>
          <a:prstGeom prst="rect">
            <a:avLst/>
          </a:prstGeom>
        </p:spPr>
        <p:txBody>
          <a:bodyPr>
            <a:normAutofit/>
          </a:bodyPr>
          <a:lstStyle>
            <a:lvl1pPr algn="l" defTabSz="914400" rtl="0" eaLnBrk="1" latinLnBrk="0" hangingPunct="1">
              <a:lnSpc>
                <a:spcPct val="95000"/>
              </a:lnSpc>
              <a:spcBef>
                <a:spcPct val="0"/>
              </a:spcBef>
              <a:buNone/>
              <a:defRPr sz="2300" kern="1200">
                <a:solidFill>
                  <a:schemeClr val="tx1"/>
                </a:solidFill>
                <a:latin typeface="+mj-lt"/>
                <a:ea typeface="+mj-ea"/>
                <a:cs typeface="+mj-cs"/>
              </a:defRPr>
            </a:lvl1pPr>
          </a:lstStyle>
          <a:p>
            <a:pPr algn="ctr"/>
            <a:r>
              <a:rPr lang="it-IT" sz="2100" b="1" dirty="0">
                <a:ea typeface="+mn-ea"/>
                <a:cs typeface="+mn-cs"/>
              </a:rPr>
              <a:t>Premedication is not required with ofatumumab</a:t>
            </a:r>
            <a:endParaRPr lang="en-US" sz="2100" b="1" dirty="0">
              <a:ea typeface="+mn-ea"/>
              <a:cs typeface="+mn-cs"/>
            </a:endParaRPr>
          </a:p>
        </p:txBody>
      </p:sp>
      <p:pic>
        <p:nvPicPr>
          <p:cNvPr id="3" name="Picture 2">
            <a:extLst>
              <a:ext uri="{FF2B5EF4-FFF2-40B4-BE49-F238E27FC236}">
                <a16:creationId xmlns:a16="http://schemas.microsoft.com/office/drawing/2014/main" id="{100B0422-2CCC-46D8-985A-B3F15389DE73}"/>
              </a:ext>
            </a:extLst>
          </p:cNvPr>
          <p:cNvPicPr>
            <a:picLocks noChangeAspect="1"/>
          </p:cNvPicPr>
          <p:nvPr/>
        </p:nvPicPr>
        <p:blipFill>
          <a:blip r:embed="rId2"/>
          <a:stretch>
            <a:fillRect/>
          </a:stretch>
        </p:blipFill>
        <p:spPr>
          <a:xfrm>
            <a:off x="803624" y="1275275"/>
            <a:ext cx="7768876" cy="2875819"/>
          </a:xfrm>
          <a:prstGeom prst="rect">
            <a:avLst/>
          </a:prstGeom>
        </p:spPr>
      </p:pic>
    </p:spTree>
    <p:extLst>
      <p:ext uri="{BB962C8B-B14F-4D97-AF65-F5344CB8AC3E}">
        <p14:creationId xmlns:p14="http://schemas.microsoft.com/office/powerpoint/2010/main" val="14870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891" y="347647"/>
            <a:ext cx="8368633" cy="400110"/>
          </a:xfrm>
          <a:prstGeom prst="rect">
            <a:avLst/>
          </a:prstGeom>
        </p:spPr>
        <p:txBody>
          <a:bodyPr wrap="square">
            <a:spAutoFit/>
          </a:bodyPr>
          <a:lstStyle/>
          <a:p>
            <a:pPr lvl="0">
              <a:defRPr/>
            </a:pPr>
            <a:r>
              <a:rPr lang="en-US" sz="2000" b="1" spc="-100" dirty="0">
                <a:solidFill>
                  <a:srgbClr val="023761"/>
                </a:solidFill>
                <a:latin typeface="Arial Black" panose="020B0A04020102020204" pitchFamily="34" charset="0"/>
              </a:rPr>
              <a:t>Compliance to ofatumumab SC in ASCLEPIOS trials </a:t>
            </a:r>
          </a:p>
        </p:txBody>
      </p:sp>
      <p:sp>
        <p:nvSpPr>
          <p:cNvPr id="458" name="Footer Placeholder 3">
            <a:extLst>
              <a:ext uri="{FF2B5EF4-FFF2-40B4-BE49-F238E27FC236}">
                <a16:creationId xmlns:a16="http://schemas.microsoft.com/office/drawing/2014/main" id="{4F697DEC-DE6B-4BF1-A45A-A1ED5CFCE15F}"/>
              </a:ext>
            </a:extLst>
          </p:cNvPr>
          <p:cNvSpPr>
            <a:spLocks noGrp="1"/>
          </p:cNvSpPr>
          <p:nvPr>
            <p:ph type="ftr" sz="quarter" idx="11"/>
          </p:nvPr>
        </p:nvSpPr>
        <p:spPr>
          <a:xfrm>
            <a:off x="550891" y="4738979"/>
            <a:ext cx="6364965" cy="338554"/>
          </a:xfr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lvl="0" algn="l">
              <a:spcAft>
                <a:spcPts val="300"/>
              </a:spcAft>
              <a:defRPr/>
            </a:pPr>
            <a:r>
              <a:rPr lang="en-GB" dirty="0"/>
              <a:t> </a:t>
            </a:r>
            <a:r>
              <a:rPr lang="en-US" dirty="0"/>
              <a:t>Fox E, et al. Presented at CMSC 2020. DTX18.  International Journal of MS Care . 2020, Vol. 22 Issue S2, p23-23. 1/2p</a:t>
            </a:r>
            <a:r>
              <a:rPr lang="en-US" dirty="0">
                <a:solidFill>
                  <a:srgbClr val="FF0000"/>
                </a:solidFill>
              </a:rPr>
              <a:t>.</a:t>
            </a:r>
            <a:endParaRPr lang="en-GB" dirty="0">
              <a:solidFill>
                <a:srgbClr val="FF0000"/>
              </a:solidFill>
            </a:endParaRPr>
          </a:p>
        </p:txBody>
      </p:sp>
      <p:sp>
        <p:nvSpPr>
          <p:cNvPr id="461" name="Rectangle 460">
            <a:hlinkClick r:id="" action="ppaction://noaction"/>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2" name="Rectangle 461">
            <a:hlinkClick r:id="rId2"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3" name="Rectangle 462">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5" name="Rectangle 464">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66" name="Rectangle 465">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74" name="Rectangle 473"/>
          <p:cNvSpPr/>
          <p:nvPr/>
        </p:nvSpPr>
        <p:spPr>
          <a:xfrm>
            <a:off x="595940" y="919407"/>
            <a:ext cx="7922182" cy="169277"/>
          </a:xfrm>
          <a:prstGeom prst="rect">
            <a:avLst/>
          </a:prstGeom>
        </p:spPr>
        <p:txBody>
          <a:bodyPr wrap="square" lIns="0" tIns="0" rIns="0" bIns="0">
            <a:spAutoFit/>
          </a:bodyPr>
          <a:lstStyle/>
          <a:p>
            <a:pPr algn="ctr"/>
            <a:r>
              <a:rPr lang="en-US" sz="1100" b="1" dirty="0">
                <a:solidFill>
                  <a:schemeClr val="accent2"/>
                </a:solidFill>
              </a:rPr>
              <a:t>Reasons for discontinuation from the study drug</a:t>
            </a:r>
          </a:p>
        </p:txBody>
      </p:sp>
      <p:sp>
        <p:nvSpPr>
          <p:cNvPr id="475" name="Rounded Rectangle 474"/>
          <p:cNvSpPr/>
          <p:nvPr/>
        </p:nvSpPr>
        <p:spPr>
          <a:xfrm>
            <a:off x="6915857" y="1996738"/>
            <a:ext cx="1428862" cy="1565612"/>
          </a:xfrm>
          <a:prstGeom prst="roundRect">
            <a:avLst>
              <a:gd name="adj" fmla="val 935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4150" indent="-171450">
              <a:spcAft>
                <a:spcPts val="300"/>
              </a:spcAft>
              <a:buFont typeface="Arial" panose="020B0604020202020204" pitchFamily="34" charset="0"/>
              <a:buChar char="•"/>
            </a:pPr>
            <a:r>
              <a:rPr lang="en-US" sz="1050" dirty="0">
                <a:solidFill>
                  <a:schemeClr val="accent1"/>
                </a:solidFill>
                <a:cs typeface="Trebuchet MS"/>
              </a:rPr>
              <a:t>The most common reasons for discontinuation (&gt;2% in any group) were patient/guardian decision, adverse event, and physician decision</a:t>
            </a:r>
          </a:p>
        </p:txBody>
      </p:sp>
      <p:pic>
        <p:nvPicPr>
          <p:cNvPr id="459" name="Picture 458"/>
          <p:cNvPicPr>
            <a:picLocks noChangeAspect="1"/>
          </p:cNvPicPr>
          <p:nvPr/>
        </p:nvPicPr>
        <p:blipFill>
          <a:blip r:embed="rId3"/>
          <a:stretch>
            <a:fillRect/>
          </a:stretch>
        </p:blipFill>
        <p:spPr>
          <a:xfrm>
            <a:off x="581980" y="1145201"/>
            <a:ext cx="6110025" cy="3347665"/>
          </a:xfrm>
          <a:prstGeom prst="rect">
            <a:avLst/>
          </a:prstGeom>
        </p:spPr>
      </p:pic>
      <p:sp>
        <p:nvSpPr>
          <p:cNvPr id="3" name="Rectangle 2"/>
          <p:cNvSpPr/>
          <p:nvPr/>
        </p:nvSpPr>
        <p:spPr>
          <a:xfrm>
            <a:off x="990600" y="2876551"/>
            <a:ext cx="5562600" cy="76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34" name="Rounded Rectangle 33"/>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Tree>
    <p:extLst>
      <p:ext uri="{BB962C8B-B14F-4D97-AF65-F5344CB8AC3E}">
        <p14:creationId xmlns:p14="http://schemas.microsoft.com/office/powerpoint/2010/main" val="308781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p:cNvSpPr/>
          <p:nvPr/>
        </p:nvSpPr>
        <p:spPr>
          <a:xfrm>
            <a:off x="487341" y="346780"/>
            <a:ext cx="7543954" cy="1219200"/>
          </a:xfrm>
          <a:prstGeom prst="rect">
            <a:avLst/>
          </a:prstGeom>
          <a:noFill/>
          <a:ln w="19050">
            <a:noFill/>
            <a:miter lim="800000"/>
            <a:headEnd/>
            <a:tailEnd/>
          </a:ln>
        </p:spPr>
        <p:txBody>
          <a:bodyPr vert="horz" wrap="square" lIns="48252" tIns="24126" rIns="48252" bIns="24126" numCol="1" anchor="t" anchorCtr="0" compatLnSpc="1">
            <a:prstTxWarp prst="textNoShape">
              <a:avLst/>
            </a:prstTxWarp>
            <a:noAutofit/>
          </a:bodyPr>
          <a:lstStyle/>
          <a:p>
            <a:pPr defTabSz="482529" eaLnBrk="0" fontAlgn="base" hangingPunct="0">
              <a:buClr>
                <a:srgbClr val="FCAF17"/>
              </a:buClr>
              <a:buSzPct val="110000"/>
              <a:buFont typeface="Wingdings" pitchFamily="2" charset="2"/>
              <a:buNone/>
            </a:pPr>
            <a:r>
              <a:rPr lang="en-US" b="1" dirty="0">
                <a:solidFill>
                  <a:srgbClr val="002060"/>
                </a:solidFill>
                <a:latin typeface="Arial Black" panose="020B0A04020102020204" pitchFamily="34" charset="0"/>
              </a:rPr>
              <a:t>Long-lasting CD20 target engagement by ofatumumab enables efficient lysis of primary human B cells by CDC</a:t>
            </a:r>
            <a:endParaRPr lang="en-GB" b="1" dirty="0">
              <a:solidFill>
                <a:srgbClr val="002060"/>
              </a:solidFill>
              <a:latin typeface="Arial Black" panose="020B0A04020102020204" pitchFamily="34" charset="0"/>
            </a:endParaRPr>
          </a:p>
        </p:txBody>
      </p:sp>
      <p:graphicFrame>
        <p:nvGraphicFramePr>
          <p:cNvPr id="239" name="Table 238"/>
          <p:cNvGraphicFramePr>
            <a:graphicFrameLocks noGrp="1"/>
          </p:cNvGraphicFramePr>
          <p:nvPr>
            <p:extLst>
              <p:ext uri="{D42A27DB-BD31-4B8C-83A1-F6EECF244321}">
                <p14:modId xmlns:p14="http://schemas.microsoft.com/office/powerpoint/2010/main" val="1576968051"/>
              </p:ext>
            </p:extLst>
          </p:nvPr>
        </p:nvGraphicFramePr>
        <p:xfrm>
          <a:off x="3920250" y="3814183"/>
          <a:ext cx="4114800" cy="521788"/>
        </p:xfrm>
        <a:graphic>
          <a:graphicData uri="http://schemas.openxmlformats.org/drawingml/2006/table">
            <a:tbl>
              <a:tblPr firstRow="1" bandRow="1">
                <a:tableStyleId>{1C5780E6-A8F4-46B0-B82D-9E7F56C639EF}</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245654">
                <a:tc>
                  <a:txBody>
                    <a:bodyPr/>
                    <a:lstStyle/>
                    <a:p>
                      <a:endParaRPr lang="en-US" sz="900" dirty="0"/>
                    </a:p>
                  </a:txBody>
                  <a:tcPr/>
                </a:tc>
                <a:tc>
                  <a:txBody>
                    <a:bodyPr/>
                    <a:lstStyle/>
                    <a:p>
                      <a:pPr algn="ctr"/>
                      <a:r>
                        <a:rPr lang="de-CH" sz="900" dirty="0"/>
                        <a:t>Ofatumumab</a:t>
                      </a:r>
                      <a:endParaRPr lang="en-US" sz="900" dirty="0"/>
                    </a:p>
                  </a:txBody>
                  <a:tcPr/>
                </a:tc>
                <a:tc>
                  <a:txBody>
                    <a:bodyPr/>
                    <a:lstStyle/>
                    <a:p>
                      <a:pPr algn="ctr"/>
                      <a:r>
                        <a:rPr lang="de-CH" sz="900" dirty="0"/>
                        <a:t>Ocrelizumab</a:t>
                      </a:r>
                      <a:endParaRPr lang="en-US" sz="900" dirty="0"/>
                    </a:p>
                  </a:txBody>
                  <a:tcPr/>
                </a:tc>
                <a:extLst>
                  <a:ext uri="{0D108BD9-81ED-4DB2-BD59-A6C34878D82A}">
                    <a16:rowId xmlns:a16="http://schemas.microsoft.com/office/drawing/2014/main" val="10000"/>
                  </a:ext>
                </a:extLst>
              </a:tr>
              <a:tr h="276134">
                <a:tc>
                  <a:txBody>
                    <a:bodyPr/>
                    <a:lstStyle/>
                    <a:p>
                      <a:r>
                        <a:rPr lang="de-CH" sz="900" b="1" dirty="0"/>
                        <a:t>EC</a:t>
                      </a:r>
                      <a:r>
                        <a:rPr lang="de-CH" sz="900" b="1" baseline="-25000" dirty="0"/>
                        <a:t>50</a:t>
                      </a:r>
                      <a:r>
                        <a:rPr lang="de-CH" sz="900" b="1" dirty="0"/>
                        <a:t> (µg/mL)</a:t>
                      </a:r>
                      <a:endParaRPr lang="en-US" sz="900" b="1" dirty="0"/>
                    </a:p>
                  </a:txBody>
                  <a:tcPr>
                    <a:lnB w="12700" cap="flat" cmpd="sng" algn="ctr">
                      <a:noFill/>
                      <a:prstDash val="solid"/>
                      <a:round/>
                      <a:headEnd type="none" w="med" len="med"/>
                      <a:tailEnd type="none" w="med" len="med"/>
                    </a:lnB>
                  </a:tcPr>
                </a:tc>
                <a:tc>
                  <a:txBody>
                    <a:bodyPr/>
                    <a:lstStyle/>
                    <a:p>
                      <a:pPr algn="ctr"/>
                      <a:r>
                        <a:rPr lang="de-CH" sz="900" b="1" dirty="0"/>
                        <a:t>0.26</a:t>
                      </a:r>
                      <a:endParaRPr lang="en-US" sz="900" b="1" dirty="0"/>
                    </a:p>
                  </a:txBody>
                  <a:tcPr>
                    <a:lnB w="12700" cap="flat" cmpd="sng" algn="ctr">
                      <a:noFill/>
                      <a:prstDash val="solid"/>
                      <a:round/>
                      <a:headEnd type="none" w="med" len="med"/>
                      <a:tailEnd type="none" w="med" len="med"/>
                    </a:lnB>
                  </a:tcPr>
                </a:tc>
                <a:tc>
                  <a:txBody>
                    <a:bodyPr/>
                    <a:lstStyle/>
                    <a:p>
                      <a:pPr algn="ctr"/>
                      <a:r>
                        <a:rPr lang="de-CH" sz="900" b="1" dirty="0"/>
                        <a:t>2.7</a:t>
                      </a:r>
                      <a:endParaRPr lang="en-US" sz="900" b="1"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1" name="Picture 240"/>
          <p:cNvPicPr>
            <a:picLocks noChangeAspect="1"/>
          </p:cNvPicPr>
          <p:nvPr/>
        </p:nvPicPr>
        <p:blipFill rotWithShape="1">
          <a:blip r:embed="rId4">
            <a:extLst>
              <a:ext uri="{28A0092B-C50C-407E-A947-70E740481C1C}">
                <a14:useLocalDpi xmlns:a14="http://schemas.microsoft.com/office/drawing/2010/main"/>
              </a:ext>
            </a:extLst>
          </a:blip>
          <a:srcRect t="11512"/>
          <a:stretch/>
        </p:blipFill>
        <p:spPr>
          <a:xfrm>
            <a:off x="3770648" y="1361386"/>
            <a:ext cx="4718804" cy="2440459"/>
          </a:xfrm>
          <a:prstGeom prst="roundRect">
            <a:avLst>
              <a:gd name="adj" fmla="val 7228"/>
            </a:avLst>
          </a:prstGeom>
          <a:ln w="19050">
            <a:solidFill>
              <a:schemeClr val="accent1"/>
            </a:solidFill>
          </a:ln>
        </p:spPr>
      </p:pic>
      <p:sp>
        <p:nvSpPr>
          <p:cNvPr id="242" name="Rectangle 241"/>
          <p:cNvSpPr/>
          <p:nvPr/>
        </p:nvSpPr>
        <p:spPr>
          <a:xfrm>
            <a:off x="3463050" y="964129"/>
            <a:ext cx="5334000" cy="3163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p>
            <a:pPr algn="ctr" defTabSz="450056">
              <a:lnSpc>
                <a:spcPct val="90000"/>
              </a:lnSpc>
              <a:spcAft>
                <a:spcPct val="35000"/>
              </a:spcAft>
            </a:pPr>
            <a:r>
              <a:rPr lang="en-US" sz="1000" b="1" dirty="0">
                <a:solidFill>
                  <a:schemeClr val="accent2"/>
                </a:solidFill>
              </a:rPr>
              <a:t>CDC with </a:t>
            </a:r>
            <a:r>
              <a:rPr lang="en-US" sz="1000" b="1" dirty="0" err="1">
                <a:solidFill>
                  <a:schemeClr val="accent2"/>
                </a:solidFill>
              </a:rPr>
              <a:t>Raji</a:t>
            </a:r>
            <a:r>
              <a:rPr lang="en-US" sz="1000" b="1" dirty="0">
                <a:solidFill>
                  <a:schemeClr val="accent2"/>
                </a:solidFill>
              </a:rPr>
              <a:t> human B cells (8-hour delay of complement addition)</a:t>
            </a:r>
            <a:endParaRPr lang="en-US" sz="1000" b="1" baseline="30000" dirty="0">
              <a:solidFill>
                <a:schemeClr val="accent2"/>
              </a:solidFill>
            </a:endParaRPr>
          </a:p>
        </p:txBody>
      </p:sp>
      <p:sp>
        <p:nvSpPr>
          <p:cNvPr id="10" name="Rounded Rectangle 9"/>
          <p:cNvSpPr/>
          <p:nvPr/>
        </p:nvSpPr>
        <p:spPr>
          <a:xfrm>
            <a:off x="7564756" y="17950"/>
            <a:ext cx="1056724" cy="391236"/>
          </a:xfrm>
          <a:prstGeom prst="roundRect">
            <a:avLst>
              <a:gd name="adj" fmla="val 13421"/>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GB" sz="1200" b="1" dirty="0" err="1">
                <a:ln w="0"/>
                <a:solidFill>
                  <a:srgbClr val="D2A000"/>
                </a:solidFill>
              </a:rPr>
              <a:t>MoA</a:t>
            </a:r>
            <a:r>
              <a:rPr lang="en-GB" sz="1200" b="1" dirty="0">
                <a:ln w="0"/>
                <a:solidFill>
                  <a:srgbClr val="D2A000"/>
                </a:solidFill>
              </a:rPr>
              <a:t> of B-cell depletion</a:t>
            </a:r>
          </a:p>
        </p:txBody>
      </p:sp>
      <p:sp>
        <p:nvSpPr>
          <p:cNvPr id="11" name="Rectangle 10">
            <a:hlinkClick r:id="" action="ppaction://noaction"/>
          </p:cNvPr>
          <p:cNvSpPr/>
          <p:nvPr/>
        </p:nvSpPr>
        <p:spPr>
          <a:xfrm>
            <a:off x="19155" y="9334"/>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Rectangle 12">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Rectangle 13">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Rectangle 14">
            <a:hlinkClick r:id="" action="ppaction://noaction"/>
          </p:cNvPr>
          <p:cNvSpPr/>
          <p:nvPr/>
        </p:nvSpPr>
        <p:spPr>
          <a:xfrm>
            <a:off x="955528" y="1198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4" name="Rectangle 23"/>
          <p:cNvSpPr/>
          <p:nvPr/>
        </p:nvSpPr>
        <p:spPr>
          <a:xfrm>
            <a:off x="6753627" y="4422835"/>
            <a:ext cx="191693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author</a:t>
            </a:r>
            <a:endParaRPr lang="en-GB" sz="700" i="1" dirty="0">
              <a:solidFill>
                <a:schemeClr val="bg1">
                  <a:lumMod val="50000"/>
                </a:schemeClr>
              </a:solidFill>
            </a:endParaRPr>
          </a:p>
        </p:txBody>
      </p:sp>
      <p:sp>
        <p:nvSpPr>
          <p:cNvPr id="16" name="Footer Placeholder 3">
            <a:extLst>
              <a:ext uri="{FF2B5EF4-FFF2-40B4-BE49-F238E27FC236}">
                <a16:creationId xmlns:a16="http://schemas.microsoft.com/office/drawing/2014/main" id="{47DEB209-0276-426D-8596-72C494398D69}"/>
              </a:ext>
            </a:extLst>
          </p:cNvPr>
          <p:cNvSpPr txBox="1">
            <a:spLocks/>
          </p:cNvSpPr>
          <p:nvPr/>
        </p:nvSpPr>
        <p:spPr>
          <a:xfrm>
            <a:off x="524066" y="4512631"/>
            <a:ext cx="7257836" cy="49377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GB" sz="900" dirty="0">
              <a:solidFill>
                <a:schemeClr val="bg1">
                  <a:lumMod val="50000"/>
                </a:schemeClr>
              </a:solidFill>
            </a:endParaRPr>
          </a:p>
          <a:p>
            <a:pPr defTabSz="1219170"/>
            <a:r>
              <a:rPr lang="en-US" sz="900" dirty="0">
                <a:solidFill>
                  <a:schemeClr val="bg1">
                    <a:lumMod val="50000"/>
                  </a:schemeClr>
                </a:solidFill>
              </a:rPr>
              <a:t>1. Pacheco-Fernandez T, et al. Presented at </a:t>
            </a:r>
            <a:r>
              <a:rPr lang="en-US" sz="900" i="1" dirty="0">
                <a:solidFill>
                  <a:schemeClr val="bg1">
                    <a:lumMod val="50000"/>
                  </a:schemeClr>
                </a:solidFill>
              </a:rPr>
              <a:t>AAN</a:t>
            </a:r>
            <a:r>
              <a:rPr lang="en-US" sz="900" dirty="0">
                <a:solidFill>
                  <a:schemeClr val="bg1">
                    <a:lumMod val="50000"/>
                  </a:schemeClr>
                </a:solidFill>
              </a:rPr>
              <a:t> 2018, S52.003. 2. Pacheco-Fernandez T, et al. Neurology 2018; 90 (15 Supplement) </a:t>
            </a:r>
          </a:p>
        </p:txBody>
      </p:sp>
      <p:grpSp>
        <p:nvGrpSpPr>
          <p:cNvPr id="17" name="Group 109">
            <a:extLst>
              <a:ext uri="{FF2B5EF4-FFF2-40B4-BE49-F238E27FC236}">
                <a16:creationId xmlns:a16="http://schemas.microsoft.com/office/drawing/2014/main" id="{B4EF412B-D316-6A4F-8710-C1AF0BD188EC}"/>
              </a:ext>
            </a:extLst>
          </p:cNvPr>
          <p:cNvGrpSpPr/>
          <p:nvPr/>
        </p:nvGrpSpPr>
        <p:grpSpPr>
          <a:xfrm>
            <a:off x="-102844" y="1313335"/>
            <a:ext cx="3677219" cy="2263090"/>
            <a:chOff x="4812232" y="2222903"/>
            <a:chExt cx="2688547" cy="1680762"/>
          </a:xfrm>
        </p:grpSpPr>
        <p:sp>
          <p:nvSpPr>
            <p:cNvPr id="18" name="TextBox 115">
              <a:extLst>
                <a:ext uri="{FF2B5EF4-FFF2-40B4-BE49-F238E27FC236}">
                  <a16:creationId xmlns:a16="http://schemas.microsoft.com/office/drawing/2014/main" id="{A6C65378-0C8A-5B47-B935-95E34CFD1D0D}"/>
                </a:ext>
              </a:extLst>
            </p:cNvPr>
            <p:cNvSpPr txBox="1"/>
            <p:nvPr/>
          </p:nvSpPr>
          <p:spPr>
            <a:xfrm>
              <a:off x="5923163" y="3688740"/>
              <a:ext cx="1577616" cy="144621"/>
            </a:xfrm>
            <a:prstGeom prst="rect">
              <a:avLst/>
            </a:prstGeom>
            <a:noFill/>
          </p:spPr>
          <p:txBody>
            <a:bodyPr wrap="square" rtlCol="0">
              <a:spAutoFit/>
            </a:bodyPr>
            <a:lstStyle/>
            <a:p>
              <a:pPr algn="ctr"/>
              <a:r>
                <a:rPr lang="en-US" sz="825" dirty="0"/>
                <a:t>Membrane attack complex </a:t>
              </a:r>
              <a:r>
                <a:rPr lang="en-US" sz="825" dirty="0">
                  <a:sym typeface="Wingdings" panose="05000000000000000000" pitchFamily="2" charset="2"/>
                </a:rPr>
                <a:t></a:t>
              </a:r>
              <a:r>
                <a:rPr lang="en-US" sz="825" dirty="0"/>
                <a:t> B-cell lysis</a:t>
              </a:r>
            </a:p>
          </p:txBody>
        </p:sp>
        <p:pic>
          <p:nvPicPr>
            <p:cNvPr id="19" name="Picture 116">
              <a:extLst>
                <a:ext uri="{FF2B5EF4-FFF2-40B4-BE49-F238E27FC236}">
                  <a16:creationId xmlns:a16="http://schemas.microsoft.com/office/drawing/2014/main" id="{936BD2FD-6A82-3240-970B-7A0D76540823}"/>
                </a:ext>
              </a:extLst>
            </p:cNvPr>
            <p:cNvPicPr>
              <a:picLocks noChangeAspect="1"/>
            </p:cNvPicPr>
            <p:nvPr/>
          </p:nvPicPr>
          <p:blipFill>
            <a:blip r:embed="rId5"/>
            <a:stretch>
              <a:fillRect/>
            </a:stretch>
          </p:blipFill>
          <p:spPr>
            <a:xfrm>
              <a:off x="5849923" y="3720698"/>
              <a:ext cx="223482" cy="79001"/>
            </a:xfrm>
            <a:prstGeom prst="rect">
              <a:avLst/>
            </a:prstGeom>
          </p:spPr>
        </p:pic>
        <p:sp>
          <p:nvSpPr>
            <p:cNvPr id="20" name="Rounded Rectangle 117">
              <a:extLst>
                <a:ext uri="{FF2B5EF4-FFF2-40B4-BE49-F238E27FC236}">
                  <a16:creationId xmlns:a16="http://schemas.microsoft.com/office/drawing/2014/main" id="{74C70B24-47F7-8741-875A-2485E74320FE}"/>
                </a:ext>
              </a:extLst>
            </p:cNvPr>
            <p:cNvSpPr/>
            <p:nvPr/>
          </p:nvSpPr>
          <p:spPr>
            <a:xfrm>
              <a:off x="4812232" y="2222903"/>
              <a:ext cx="2448966" cy="1680762"/>
            </a:xfrm>
            <a:prstGeom prst="roundRect">
              <a:avLst>
                <a:gd name="adj" fmla="val 6276"/>
              </a:avLst>
            </a:prstGeom>
            <a:noFill/>
            <a:ln w="190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35" tIns="102870" rIns="51435" bIns="51435" numCol="1" spcCol="1270" anchor="t" anchorCtr="0">
              <a:noAutofit/>
            </a:bodyPr>
            <a:lstStyle/>
            <a:p>
              <a:endParaRPr lang="en-US" sz="1050" dirty="0">
                <a:solidFill>
                  <a:srgbClr val="000000"/>
                </a:solidFill>
              </a:endParaRPr>
            </a:p>
          </p:txBody>
        </p:sp>
        <p:grpSp>
          <p:nvGrpSpPr>
            <p:cNvPr id="21" name="Group 118">
              <a:extLst>
                <a:ext uri="{FF2B5EF4-FFF2-40B4-BE49-F238E27FC236}">
                  <a16:creationId xmlns:a16="http://schemas.microsoft.com/office/drawing/2014/main" id="{E5A06752-5557-0441-B432-BEEF32EE138D}"/>
                </a:ext>
              </a:extLst>
            </p:cNvPr>
            <p:cNvGrpSpPr/>
            <p:nvPr/>
          </p:nvGrpSpPr>
          <p:grpSpPr>
            <a:xfrm>
              <a:off x="5294344" y="3048418"/>
              <a:ext cx="778795" cy="804862"/>
              <a:chOff x="7610894" y="959537"/>
              <a:chExt cx="615671" cy="645921"/>
            </a:xfrm>
          </p:grpSpPr>
          <p:sp>
            <p:nvSpPr>
              <p:cNvPr id="43" name="Oval 140">
                <a:extLst>
                  <a:ext uri="{FF2B5EF4-FFF2-40B4-BE49-F238E27FC236}">
                    <a16:creationId xmlns:a16="http://schemas.microsoft.com/office/drawing/2014/main" id="{A9BC0295-FD6B-7540-B20F-DD9D16661C3F}"/>
                  </a:ext>
                </a:extLst>
              </p:cNvPr>
              <p:cNvSpPr/>
              <p:nvPr/>
            </p:nvSpPr>
            <p:spPr>
              <a:xfrm>
                <a:off x="7610894" y="959537"/>
                <a:ext cx="615671" cy="645921"/>
              </a:xfrm>
              <a:prstGeom prst="ellipse">
                <a:avLst/>
              </a:prstGeom>
              <a:gradFill flip="none" rotWithShape="1">
                <a:gsLst>
                  <a:gs pos="100000">
                    <a:srgbClr val="43AAE4"/>
                  </a:gs>
                  <a:gs pos="15000">
                    <a:srgbClr val="FFFFFF"/>
                  </a:gs>
                </a:gsLst>
                <a:path path="circle">
                  <a:fillToRect l="50000" t="50000" r="50000" b="50000"/>
                </a:path>
                <a:tileRect/>
              </a:gradFill>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sp>
            <p:nvSpPr>
              <p:cNvPr id="44" name="Oval 141">
                <a:extLst>
                  <a:ext uri="{FF2B5EF4-FFF2-40B4-BE49-F238E27FC236}">
                    <a16:creationId xmlns:a16="http://schemas.microsoft.com/office/drawing/2014/main" id="{AED7E5B3-3F8D-0E49-9A4E-63E62BC0D28F}"/>
                  </a:ext>
                </a:extLst>
              </p:cNvPr>
              <p:cNvSpPr/>
              <p:nvPr/>
            </p:nvSpPr>
            <p:spPr>
              <a:xfrm>
                <a:off x="7735284" y="1083881"/>
                <a:ext cx="376971" cy="395492"/>
              </a:xfrm>
              <a:prstGeom prst="ellipse">
                <a:avLst/>
              </a:prstGeom>
              <a:solidFill>
                <a:schemeClr val="accent1">
                  <a:lumMod val="75000"/>
                  <a:alpha val="72000"/>
                </a:schemeClr>
              </a:solidFill>
              <a:effectLst/>
              <a:scene3d>
                <a:camera prst="orthographicFront">
                  <a:rot lat="0" lon="0" rev="0"/>
                </a:camera>
                <a:lightRig rig="threePt" dir="t">
                  <a:rot lat="0" lon="0" rev="1200000"/>
                </a:lightRig>
              </a:scene3d>
              <a:sp3d extrusionH="152400">
                <a:bevelT w="101600" h="50800"/>
                <a:bevelB w="254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grpSp>
        <p:pic>
          <p:nvPicPr>
            <p:cNvPr id="22" name="Picture 119">
              <a:extLst>
                <a:ext uri="{FF2B5EF4-FFF2-40B4-BE49-F238E27FC236}">
                  <a16:creationId xmlns:a16="http://schemas.microsoft.com/office/drawing/2014/main" id="{76244C76-17CD-7D42-9013-4062D02A4EA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0351976">
              <a:off x="5497205" y="2664189"/>
              <a:ext cx="335334" cy="374729"/>
            </a:xfrm>
            <a:prstGeom prst="rect">
              <a:avLst/>
            </a:prstGeom>
          </p:spPr>
        </p:pic>
        <p:pic>
          <p:nvPicPr>
            <p:cNvPr id="23" name="Picture 120">
              <a:extLst>
                <a:ext uri="{FF2B5EF4-FFF2-40B4-BE49-F238E27FC236}">
                  <a16:creationId xmlns:a16="http://schemas.microsoft.com/office/drawing/2014/main" id="{BD4E2A73-5732-EE45-9035-6BB81C91121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3105733">
              <a:off x="5947138" y="2868100"/>
              <a:ext cx="335334" cy="374729"/>
            </a:xfrm>
            <a:prstGeom prst="rect">
              <a:avLst/>
            </a:prstGeom>
          </p:spPr>
        </p:pic>
        <p:sp>
          <p:nvSpPr>
            <p:cNvPr id="25" name="Isosceles Triangle 121">
              <a:extLst>
                <a:ext uri="{FF2B5EF4-FFF2-40B4-BE49-F238E27FC236}">
                  <a16:creationId xmlns:a16="http://schemas.microsoft.com/office/drawing/2014/main" id="{14FBF9B2-5B1B-BF47-A550-A4D11956ED14}"/>
                </a:ext>
              </a:extLst>
            </p:cNvPr>
            <p:cNvSpPr/>
            <p:nvPr/>
          </p:nvSpPr>
          <p:spPr>
            <a:xfrm>
              <a:off x="5508376" y="3035840"/>
              <a:ext cx="117123"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Isosceles Triangle 122">
              <a:extLst>
                <a:ext uri="{FF2B5EF4-FFF2-40B4-BE49-F238E27FC236}">
                  <a16:creationId xmlns:a16="http://schemas.microsoft.com/office/drawing/2014/main" id="{BE2755EB-011E-2940-A2F5-D6CC187CB07B}"/>
                </a:ext>
              </a:extLst>
            </p:cNvPr>
            <p:cNvSpPr/>
            <p:nvPr/>
          </p:nvSpPr>
          <p:spPr>
            <a:xfrm>
              <a:off x="5632411" y="3088029"/>
              <a:ext cx="117123"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Isosceles Triangle 123">
              <a:extLst>
                <a:ext uri="{FF2B5EF4-FFF2-40B4-BE49-F238E27FC236}">
                  <a16:creationId xmlns:a16="http://schemas.microsoft.com/office/drawing/2014/main" id="{2BD811BD-94EA-7246-B0F4-9FB6D5622E07}"/>
                </a:ext>
              </a:extLst>
            </p:cNvPr>
            <p:cNvSpPr/>
            <p:nvPr/>
          </p:nvSpPr>
          <p:spPr>
            <a:xfrm>
              <a:off x="5779470" y="3074192"/>
              <a:ext cx="117123"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Isosceles Triangle 124">
              <a:extLst>
                <a:ext uri="{FF2B5EF4-FFF2-40B4-BE49-F238E27FC236}">
                  <a16:creationId xmlns:a16="http://schemas.microsoft.com/office/drawing/2014/main" id="{36FC03AF-42BC-2843-8A10-E9115D84C85B}"/>
                </a:ext>
              </a:extLst>
            </p:cNvPr>
            <p:cNvSpPr/>
            <p:nvPr/>
          </p:nvSpPr>
          <p:spPr>
            <a:xfrm>
              <a:off x="5893311" y="3198151"/>
              <a:ext cx="117123" cy="908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Freeform 125">
              <a:extLst>
                <a:ext uri="{FF2B5EF4-FFF2-40B4-BE49-F238E27FC236}">
                  <a16:creationId xmlns:a16="http://schemas.microsoft.com/office/drawing/2014/main" id="{FA079818-E742-2948-A10C-D7BC2AD169BC}"/>
                </a:ext>
              </a:extLst>
            </p:cNvPr>
            <p:cNvSpPr/>
            <p:nvPr/>
          </p:nvSpPr>
          <p:spPr>
            <a:xfrm>
              <a:off x="6188365" y="2928660"/>
              <a:ext cx="639671" cy="715278"/>
            </a:xfrm>
            <a:custGeom>
              <a:avLst/>
              <a:gdLst>
                <a:gd name="connsiteX0" fmla="*/ 901521 w 901521"/>
                <a:gd name="connsiteY0" fmla="*/ 0 h 579550"/>
                <a:gd name="connsiteX1" fmla="*/ 727656 w 901521"/>
                <a:gd name="connsiteY1" fmla="*/ 328412 h 579550"/>
                <a:gd name="connsiteX2" fmla="*/ 328411 w 901521"/>
                <a:gd name="connsiteY2" fmla="*/ 502276 h 579550"/>
                <a:gd name="connsiteX3" fmla="*/ 0 w 901521"/>
                <a:gd name="connsiteY3" fmla="*/ 579550 h 579550"/>
                <a:gd name="connsiteX4" fmla="*/ 0 w 901521"/>
                <a:gd name="connsiteY4" fmla="*/ 579550 h 57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21" h="579550">
                  <a:moveTo>
                    <a:pt x="901521" y="0"/>
                  </a:moveTo>
                  <a:cubicBezTo>
                    <a:pt x="862347" y="122349"/>
                    <a:pt x="823174" y="244699"/>
                    <a:pt x="727656" y="328412"/>
                  </a:cubicBezTo>
                  <a:cubicBezTo>
                    <a:pt x="632138" y="412125"/>
                    <a:pt x="449687" y="460420"/>
                    <a:pt x="328411" y="502276"/>
                  </a:cubicBezTo>
                  <a:cubicBezTo>
                    <a:pt x="207135" y="544132"/>
                    <a:pt x="0" y="579550"/>
                    <a:pt x="0" y="579550"/>
                  </a:cubicBezTo>
                  <a:lnTo>
                    <a:pt x="0" y="579550"/>
                  </a:lnTo>
                </a:path>
              </a:pathLst>
            </a:custGeom>
            <a:noFill/>
            <a:ln>
              <a:solidFill>
                <a:schemeClr val="tx1"/>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TextBox 127">
              <a:extLst>
                <a:ext uri="{FF2B5EF4-FFF2-40B4-BE49-F238E27FC236}">
                  <a16:creationId xmlns:a16="http://schemas.microsoft.com/office/drawing/2014/main" id="{16C8C36E-6078-BC4E-B987-11A82E7DEC58}"/>
                </a:ext>
              </a:extLst>
            </p:cNvPr>
            <p:cNvSpPr txBox="1"/>
            <p:nvPr/>
          </p:nvSpPr>
          <p:spPr>
            <a:xfrm>
              <a:off x="5403086" y="2525959"/>
              <a:ext cx="565475" cy="144621"/>
            </a:xfrm>
            <a:prstGeom prst="rect">
              <a:avLst/>
            </a:prstGeom>
            <a:noFill/>
          </p:spPr>
          <p:txBody>
            <a:bodyPr wrap="square" rtlCol="0">
              <a:spAutoFit/>
            </a:bodyPr>
            <a:lstStyle/>
            <a:p>
              <a:pPr algn="ctr"/>
              <a:r>
                <a:rPr lang="en-US" sz="825" b="1" dirty="0"/>
                <a:t>Anti-CD20 Ab</a:t>
              </a:r>
            </a:p>
          </p:txBody>
        </p:sp>
        <p:sp>
          <p:nvSpPr>
            <p:cNvPr id="31" name="TextBox 128">
              <a:extLst>
                <a:ext uri="{FF2B5EF4-FFF2-40B4-BE49-F238E27FC236}">
                  <a16:creationId xmlns:a16="http://schemas.microsoft.com/office/drawing/2014/main" id="{EE9A957B-E4BC-DF4B-B1FD-E314946098DC}"/>
                </a:ext>
              </a:extLst>
            </p:cNvPr>
            <p:cNvSpPr txBox="1"/>
            <p:nvPr/>
          </p:nvSpPr>
          <p:spPr>
            <a:xfrm>
              <a:off x="5516403" y="3363835"/>
              <a:ext cx="346703" cy="167455"/>
            </a:xfrm>
            <a:prstGeom prst="rect">
              <a:avLst/>
            </a:prstGeom>
            <a:noFill/>
          </p:spPr>
          <p:txBody>
            <a:bodyPr wrap="none" rtlCol="0">
              <a:spAutoFit/>
            </a:bodyPr>
            <a:lstStyle/>
            <a:p>
              <a:r>
                <a:rPr lang="en-US" sz="1050" b="1">
                  <a:solidFill>
                    <a:schemeClr val="bg1"/>
                  </a:solidFill>
                </a:rPr>
                <a:t>B cell</a:t>
              </a:r>
              <a:endParaRPr lang="en-US" sz="1050" b="1" dirty="0">
                <a:solidFill>
                  <a:schemeClr val="bg1"/>
                </a:solidFill>
              </a:endParaRPr>
            </a:p>
          </p:txBody>
        </p:sp>
        <p:grpSp>
          <p:nvGrpSpPr>
            <p:cNvPr id="32" name="Group 129">
              <a:extLst>
                <a:ext uri="{FF2B5EF4-FFF2-40B4-BE49-F238E27FC236}">
                  <a16:creationId xmlns:a16="http://schemas.microsoft.com/office/drawing/2014/main" id="{46FC5BAE-AA6C-FC46-BEE5-236779AA14E8}"/>
                </a:ext>
              </a:extLst>
            </p:cNvPr>
            <p:cNvGrpSpPr/>
            <p:nvPr/>
          </p:nvGrpSpPr>
          <p:grpSpPr>
            <a:xfrm>
              <a:off x="6252861" y="2835265"/>
              <a:ext cx="262486" cy="155499"/>
              <a:chOff x="8258880" y="1057650"/>
              <a:chExt cx="596211" cy="404032"/>
            </a:xfrm>
          </p:grpSpPr>
          <p:grpSp>
            <p:nvGrpSpPr>
              <p:cNvPr id="34" name="Group 131">
                <a:extLst>
                  <a:ext uri="{FF2B5EF4-FFF2-40B4-BE49-F238E27FC236}">
                    <a16:creationId xmlns:a16="http://schemas.microsoft.com/office/drawing/2014/main" id="{C1AC4B5C-7018-1345-9A71-4159F94E0D54}"/>
                  </a:ext>
                </a:extLst>
              </p:cNvPr>
              <p:cNvGrpSpPr/>
              <p:nvPr/>
            </p:nvGrpSpPr>
            <p:grpSpPr>
              <a:xfrm rot="20554536">
                <a:off x="8258880" y="1057650"/>
                <a:ext cx="580320" cy="182265"/>
                <a:chOff x="8258880" y="1057650"/>
                <a:chExt cx="580320" cy="182265"/>
              </a:xfrm>
              <a:solidFill>
                <a:schemeClr val="accent1">
                  <a:lumMod val="20000"/>
                  <a:lumOff val="80000"/>
                </a:schemeClr>
              </a:solidFill>
            </p:grpSpPr>
            <p:sp>
              <p:nvSpPr>
                <p:cNvPr id="41" name="Rounded Rectangle 138">
                  <a:extLst>
                    <a:ext uri="{FF2B5EF4-FFF2-40B4-BE49-F238E27FC236}">
                      <a16:creationId xmlns:a16="http://schemas.microsoft.com/office/drawing/2014/main" id="{AFD9BA7B-ABFE-5B46-9728-ACAC88C8D313}"/>
                    </a:ext>
                  </a:extLst>
                </p:cNvPr>
                <p:cNvSpPr/>
                <p:nvPr/>
              </p:nvSpPr>
              <p:spPr>
                <a:xfrm>
                  <a:off x="8258880" y="1171572"/>
                  <a:ext cx="466020" cy="6834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139">
                  <a:extLst>
                    <a:ext uri="{FF2B5EF4-FFF2-40B4-BE49-F238E27FC236}">
                      <a16:creationId xmlns:a16="http://schemas.microsoft.com/office/drawing/2014/main" id="{3304D984-203E-4C42-B442-45363CA97104}"/>
                    </a:ext>
                  </a:extLst>
                </p:cNvPr>
                <p:cNvSpPr/>
                <p:nvPr/>
              </p:nvSpPr>
              <p:spPr>
                <a:xfrm>
                  <a:off x="8610600" y="1057650"/>
                  <a:ext cx="228600" cy="18226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5" name="Group 132">
                <a:extLst>
                  <a:ext uri="{FF2B5EF4-FFF2-40B4-BE49-F238E27FC236}">
                    <a16:creationId xmlns:a16="http://schemas.microsoft.com/office/drawing/2014/main" id="{B9C80CBC-D1C1-E747-9629-9B15D6CD2F86}"/>
                  </a:ext>
                </a:extLst>
              </p:cNvPr>
              <p:cNvGrpSpPr/>
              <p:nvPr/>
            </p:nvGrpSpPr>
            <p:grpSpPr>
              <a:xfrm rot="441946">
                <a:off x="8274771" y="1161148"/>
                <a:ext cx="580320" cy="182265"/>
                <a:chOff x="8258880" y="1057650"/>
                <a:chExt cx="580320" cy="182265"/>
              </a:xfrm>
              <a:solidFill>
                <a:schemeClr val="accent1">
                  <a:lumMod val="20000"/>
                  <a:lumOff val="80000"/>
                </a:schemeClr>
              </a:solidFill>
            </p:grpSpPr>
            <p:sp>
              <p:nvSpPr>
                <p:cNvPr id="39" name="Rounded Rectangle 136">
                  <a:extLst>
                    <a:ext uri="{FF2B5EF4-FFF2-40B4-BE49-F238E27FC236}">
                      <a16:creationId xmlns:a16="http://schemas.microsoft.com/office/drawing/2014/main" id="{E23BB2AC-BC8B-A244-B23B-31849620572F}"/>
                    </a:ext>
                  </a:extLst>
                </p:cNvPr>
                <p:cNvSpPr/>
                <p:nvPr/>
              </p:nvSpPr>
              <p:spPr>
                <a:xfrm>
                  <a:off x="8258880" y="1171572"/>
                  <a:ext cx="466020" cy="6834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Oval 137">
                  <a:extLst>
                    <a:ext uri="{FF2B5EF4-FFF2-40B4-BE49-F238E27FC236}">
                      <a16:creationId xmlns:a16="http://schemas.microsoft.com/office/drawing/2014/main" id="{9F865C40-72F8-1143-8816-4C5D2116F26D}"/>
                    </a:ext>
                  </a:extLst>
                </p:cNvPr>
                <p:cNvSpPr/>
                <p:nvPr/>
              </p:nvSpPr>
              <p:spPr>
                <a:xfrm>
                  <a:off x="8610600" y="1057650"/>
                  <a:ext cx="228600" cy="18226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6" name="Group 133">
                <a:extLst>
                  <a:ext uri="{FF2B5EF4-FFF2-40B4-BE49-F238E27FC236}">
                    <a16:creationId xmlns:a16="http://schemas.microsoft.com/office/drawing/2014/main" id="{E19FC4E4-B026-EB4E-B633-E47BE0AD5350}"/>
                  </a:ext>
                </a:extLst>
              </p:cNvPr>
              <p:cNvGrpSpPr/>
              <p:nvPr/>
            </p:nvGrpSpPr>
            <p:grpSpPr>
              <a:xfrm rot="1992614">
                <a:off x="8272799" y="1279417"/>
                <a:ext cx="580320" cy="182265"/>
                <a:chOff x="8258880" y="1057650"/>
                <a:chExt cx="580320" cy="182265"/>
              </a:xfrm>
              <a:solidFill>
                <a:schemeClr val="accent1">
                  <a:lumMod val="20000"/>
                  <a:lumOff val="80000"/>
                </a:schemeClr>
              </a:solidFill>
            </p:grpSpPr>
            <p:sp>
              <p:nvSpPr>
                <p:cNvPr id="37" name="Rounded Rectangle 134">
                  <a:extLst>
                    <a:ext uri="{FF2B5EF4-FFF2-40B4-BE49-F238E27FC236}">
                      <a16:creationId xmlns:a16="http://schemas.microsoft.com/office/drawing/2014/main" id="{CD4403FB-66DD-FC40-A5FC-8458A9496E66}"/>
                    </a:ext>
                  </a:extLst>
                </p:cNvPr>
                <p:cNvSpPr/>
                <p:nvPr/>
              </p:nvSpPr>
              <p:spPr>
                <a:xfrm>
                  <a:off x="8258880" y="1171572"/>
                  <a:ext cx="466020" cy="6834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Oval 135">
                  <a:extLst>
                    <a:ext uri="{FF2B5EF4-FFF2-40B4-BE49-F238E27FC236}">
                      <a16:creationId xmlns:a16="http://schemas.microsoft.com/office/drawing/2014/main" id="{6BA2CB3A-BCBA-AE4D-844A-AD681AA92F61}"/>
                    </a:ext>
                  </a:extLst>
                </p:cNvPr>
                <p:cNvSpPr/>
                <p:nvPr/>
              </p:nvSpPr>
              <p:spPr>
                <a:xfrm>
                  <a:off x="8610600" y="1057650"/>
                  <a:ext cx="228600" cy="18226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33" name="TextBox 130">
              <a:extLst>
                <a:ext uri="{FF2B5EF4-FFF2-40B4-BE49-F238E27FC236}">
                  <a16:creationId xmlns:a16="http://schemas.microsoft.com/office/drawing/2014/main" id="{EB34A631-16A8-534B-B0B2-79A30767879C}"/>
                </a:ext>
              </a:extLst>
            </p:cNvPr>
            <p:cNvSpPr txBox="1"/>
            <p:nvPr/>
          </p:nvSpPr>
          <p:spPr>
            <a:xfrm>
              <a:off x="6536215" y="2788788"/>
              <a:ext cx="859807" cy="144621"/>
            </a:xfrm>
            <a:prstGeom prst="rect">
              <a:avLst/>
            </a:prstGeom>
            <a:noFill/>
          </p:spPr>
          <p:txBody>
            <a:bodyPr wrap="none" rtlCol="0">
              <a:spAutoFit/>
            </a:bodyPr>
            <a:lstStyle/>
            <a:p>
              <a:r>
                <a:rPr lang="en-US" sz="825" b="1" dirty="0"/>
                <a:t>Complement activation</a:t>
              </a:r>
            </a:p>
          </p:txBody>
        </p:sp>
      </p:grpSp>
    </p:spTree>
    <p:custDataLst>
      <p:tags r:id="rId1"/>
    </p:custDataLst>
    <p:extLst>
      <p:ext uri="{BB962C8B-B14F-4D97-AF65-F5344CB8AC3E}">
        <p14:creationId xmlns:p14="http://schemas.microsoft.com/office/powerpoint/2010/main" val="680936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7783" y="4767263"/>
            <a:ext cx="6782617" cy="90487"/>
          </a:xfrm>
        </p:spPr>
        <p:txBody>
          <a:bodyPr/>
          <a:lstStyle/>
          <a:p>
            <a:pPr algn="l"/>
            <a:r>
              <a:rPr lang="en-US" baseline="30000" dirty="0"/>
              <a:t>a</a:t>
            </a:r>
            <a:r>
              <a:rPr lang="en-US" dirty="0"/>
              <a:t>For parameters with multiple reference ranges, reference range for females (since majority of the population is adult female) above 19 years of age was used to display the normal limit range.</a:t>
            </a:r>
          </a:p>
          <a:p>
            <a:pPr algn="l"/>
            <a:endParaRPr lang="en-US" dirty="0"/>
          </a:p>
          <a:p>
            <a:pPr algn="l"/>
            <a:r>
              <a:rPr lang="en-US" dirty="0"/>
              <a:t>de </a:t>
            </a:r>
            <a:r>
              <a:rPr lang="en-US" dirty="0" err="1"/>
              <a:t>Seze</a:t>
            </a:r>
            <a:r>
              <a:rPr lang="en-US" dirty="0"/>
              <a:t> J, et al. Presented at EAN 2020. LB82. International Journal of MS Care . 2020, Vol. 22 Issue S2, p85-85. 2/3p.</a:t>
            </a:r>
          </a:p>
        </p:txBody>
      </p:sp>
      <p:sp>
        <p:nvSpPr>
          <p:cNvPr id="3" name="Rectangle 2"/>
          <p:cNvSpPr/>
          <p:nvPr/>
        </p:nvSpPr>
        <p:spPr>
          <a:xfrm>
            <a:off x="533400" y="361950"/>
            <a:ext cx="8458200" cy="400110"/>
          </a:xfrm>
          <a:prstGeom prst="rect">
            <a:avLst/>
          </a:prstGeom>
        </p:spPr>
        <p:txBody>
          <a:bodyPr wrap="square">
            <a:spAutoFit/>
          </a:bodyPr>
          <a:lstStyle/>
          <a:p>
            <a:pPr lvl="0">
              <a:defRPr/>
            </a:pPr>
            <a:r>
              <a:rPr lang="en-US" sz="2000" b="1" spc="-100" dirty="0">
                <a:solidFill>
                  <a:srgbClr val="023761"/>
                </a:solidFill>
                <a:latin typeface="Arial Black" panose="020B0A04020102020204" pitchFamily="34" charset="0"/>
              </a:rPr>
              <a:t>Change in serum IgM levels from baseline over time</a:t>
            </a:r>
          </a:p>
        </p:txBody>
      </p:sp>
      <p:pic>
        <p:nvPicPr>
          <p:cNvPr id="4" name="Picture 3"/>
          <p:cNvPicPr>
            <a:picLocks noChangeAspect="1"/>
          </p:cNvPicPr>
          <p:nvPr/>
        </p:nvPicPr>
        <p:blipFill>
          <a:blip r:embed="rId2"/>
          <a:stretch>
            <a:fillRect/>
          </a:stretch>
        </p:blipFill>
        <p:spPr>
          <a:xfrm>
            <a:off x="762000" y="924497"/>
            <a:ext cx="7628613" cy="3051445"/>
          </a:xfrm>
          <a:prstGeom prst="rect">
            <a:avLst/>
          </a:prstGeom>
        </p:spPr>
      </p:pic>
      <p:sp>
        <p:nvSpPr>
          <p:cNvPr id="9" name="Rounded Rectangle 8"/>
          <p:cNvSpPr/>
          <p:nvPr/>
        </p:nvSpPr>
        <p:spPr>
          <a:xfrm>
            <a:off x="622045" y="3990579"/>
            <a:ext cx="7908522" cy="476726"/>
          </a:xfrm>
          <a:prstGeom prst="roundRect">
            <a:avLst/>
          </a:prstGeom>
          <a:solidFill>
            <a:schemeClr val="accent3">
              <a:lumMod val="40000"/>
              <a:lumOff val="60000"/>
            </a:schemeClr>
          </a:solidFill>
        </p:spPr>
        <p:txBody>
          <a:bodyPr wrap="square">
            <a:spAutoFit/>
          </a:bodyPr>
          <a:lstStyle/>
          <a:p>
            <a:pPr algn="ctr"/>
            <a:r>
              <a:rPr lang="en-US" sz="1100" dirty="0">
                <a:solidFill>
                  <a:srgbClr val="000000"/>
                </a:solidFill>
              </a:rPr>
              <a:t>Reduction in serum IgM levels was observed over time in both treatment groups in both studies, the levels remained well within the reference ranges</a:t>
            </a:r>
          </a:p>
        </p:txBody>
      </p:sp>
      <p:sp>
        <p:nvSpPr>
          <p:cNvPr id="18" name="Rounded Rectangle 17"/>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28" name="Rectangle 27">
            <a:hlinkClick r:id="rId3"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7" name="Rectangle 26">
            <a:hlinkClick r:id="rId4"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9" name="Rectangle 28">
            <a:hlinkClick r:id="rId5"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2" name="Rectangle 31"/>
          <p:cNvSpPr/>
          <p:nvPr/>
        </p:nvSpPr>
        <p:spPr>
          <a:xfrm>
            <a:off x="6914325" y="3825838"/>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58143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2045" y="4678087"/>
            <a:ext cx="7150355" cy="363020"/>
          </a:xfrm>
        </p:spPr>
        <p:txBody>
          <a:bodyPr/>
          <a:lstStyle/>
          <a:p>
            <a:pPr algn="l"/>
            <a:r>
              <a:rPr lang="en-US" baseline="30000" dirty="0"/>
              <a:t>a</a:t>
            </a:r>
            <a:r>
              <a:rPr lang="en-US" dirty="0"/>
              <a:t>For parameters with multiple reference ranges, reference range for females (since majority of the population is adult female) above 19 years of age was used to display the normal limit range.</a:t>
            </a:r>
            <a:endParaRPr lang="en-US" dirty="0">
              <a:solidFill>
                <a:srgbClr val="FF0000"/>
              </a:solidFill>
            </a:endParaRPr>
          </a:p>
          <a:p>
            <a:pPr algn="l"/>
            <a:r>
              <a:rPr lang="en-US" dirty="0"/>
              <a:t>de </a:t>
            </a:r>
            <a:r>
              <a:rPr lang="en-US" dirty="0" err="1"/>
              <a:t>Seze</a:t>
            </a:r>
            <a:r>
              <a:rPr lang="en-US" dirty="0"/>
              <a:t> J, et al. Presented at EAN 2020. LB82. International Journal of MS Care . 2020, Vol. 22 Issue S2, p85-85. 2/3p.</a:t>
            </a:r>
          </a:p>
        </p:txBody>
      </p:sp>
      <p:sp>
        <p:nvSpPr>
          <p:cNvPr id="3" name="Rectangle 2"/>
          <p:cNvSpPr/>
          <p:nvPr/>
        </p:nvSpPr>
        <p:spPr>
          <a:xfrm>
            <a:off x="533400" y="361950"/>
            <a:ext cx="8458200" cy="400110"/>
          </a:xfrm>
          <a:prstGeom prst="rect">
            <a:avLst/>
          </a:prstGeom>
        </p:spPr>
        <p:txBody>
          <a:bodyPr wrap="square">
            <a:spAutoFit/>
          </a:bodyPr>
          <a:lstStyle/>
          <a:p>
            <a:pPr lvl="0">
              <a:defRPr/>
            </a:pPr>
            <a:r>
              <a:rPr lang="en-US" sz="2000" b="1" spc="-100" dirty="0">
                <a:solidFill>
                  <a:srgbClr val="023761"/>
                </a:solidFill>
                <a:latin typeface="Arial Black" panose="020B0A04020102020204" pitchFamily="34" charset="0"/>
              </a:rPr>
              <a:t>Change in serum IgG levels from baseline over time</a:t>
            </a:r>
          </a:p>
        </p:txBody>
      </p:sp>
      <p:sp>
        <p:nvSpPr>
          <p:cNvPr id="9" name="Rounded Rectangle 8"/>
          <p:cNvSpPr/>
          <p:nvPr/>
        </p:nvSpPr>
        <p:spPr>
          <a:xfrm>
            <a:off x="622045" y="3943322"/>
            <a:ext cx="7908522" cy="476726"/>
          </a:xfrm>
          <a:prstGeom prst="roundRect">
            <a:avLst/>
          </a:prstGeom>
          <a:solidFill>
            <a:schemeClr val="accent3">
              <a:lumMod val="40000"/>
              <a:lumOff val="60000"/>
            </a:schemeClr>
          </a:solidFill>
        </p:spPr>
        <p:txBody>
          <a:bodyPr wrap="square">
            <a:spAutoFit/>
          </a:bodyPr>
          <a:lstStyle/>
          <a:p>
            <a:pPr algn="ctr"/>
            <a:r>
              <a:rPr lang="en-US" sz="1100" dirty="0">
                <a:solidFill>
                  <a:srgbClr val="000000"/>
                </a:solidFill>
              </a:rPr>
              <a:t>Average serum IgG levels remained well within the reference ranges over time; no decrease was observed in mean IgG levels compared to baseline</a:t>
            </a:r>
          </a:p>
        </p:txBody>
      </p:sp>
      <p:pic>
        <p:nvPicPr>
          <p:cNvPr id="5" name="Picture 4"/>
          <p:cNvPicPr>
            <a:picLocks noChangeAspect="1"/>
          </p:cNvPicPr>
          <p:nvPr/>
        </p:nvPicPr>
        <p:blipFill>
          <a:blip r:embed="rId2"/>
          <a:stretch>
            <a:fillRect/>
          </a:stretch>
        </p:blipFill>
        <p:spPr>
          <a:xfrm>
            <a:off x="728100" y="920751"/>
            <a:ext cx="7802467" cy="2993696"/>
          </a:xfrm>
          <a:prstGeom prst="rect">
            <a:avLst/>
          </a:prstGeom>
        </p:spPr>
      </p:pic>
      <p:sp>
        <p:nvSpPr>
          <p:cNvPr id="18" name="Rounded Rectangle 17"/>
          <p:cNvSpPr/>
          <p:nvPr/>
        </p:nvSpPr>
        <p:spPr>
          <a:xfrm>
            <a:off x="7693982" y="52415"/>
            <a:ext cx="937995"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28" name="Rectangle 27">
            <a:hlinkClick r:id="rId3"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7" name="Rectangle 26">
            <a:hlinkClick r:id="rId4" action="ppaction://hlinksldjump"/>
          </p:cNvPr>
          <p:cNvSpPr/>
          <p:nvPr/>
        </p:nvSpPr>
        <p:spPr>
          <a:xfrm>
            <a:off x="-21657" y="11777"/>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9" name="Rectangle 28">
            <a:hlinkClick r:id="rId5" action="ppaction://hlinksldjump"/>
          </p:cNvPr>
          <p:cNvSpPr/>
          <p:nvPr/>
        </p:nvSpPr>
        <p:spPr>
          <a:xfrm>
            <a:off x="946970" y="11777"/>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0" name="Rectangle 29">
            <a:hlinkClick r:id="" action="ppaction://noaction"/>
          </p:cNvPr>
          <p:cNvSpPr/>
          <p:nvPr/>
        </p:nvSpPr>
        <p:spPr>
          <a:xfrm>
            <a:off x="1904158" y="11777"/>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2" name="Rectangle 31"/>
          <p:cNvSpPr/>
          <p:nvPr/>
        </p:nvSpPr>
        <p:spPr>
          <a:xfrm>
            <a:off x="6817651" y="4420048"/>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extLst>
      <p:ext uri="{BB962C8B-B14F-4D97-AF65-F5344CB8AC3E}">
        <p14:creationId xmlns:p14="http://schemas.microsoft.com/office/powerpoint/2010/main" val="40843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68572" y="942641"/>
            <a:ext cx="6913822" cy="3712913"/>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2" name="Title 1">
            <a:extLst>
              <a:ext uri="{FF2B5EF4-FFF2-40B4-BE49-F238E27FC236}">
                <a16:creationId xmlns:a16="http://schemas.microsoft.com/office/drawing/2014/main" id="{006ECD60-0C30-4295-8BBF-E43A51FB9D3B}"/>
              </a:ext>
            </a:extLst>
          </p:cNvPr>
          <p:cNvSpPr>
            <a:spLocks noGrp="1"/>
          </p:cNvSpPr>
          <p:nvPr>
            <p:ph type="title"/>
          </p:nvPr>
        </p:nvSpPr>
        <p:spPr>
          <a:xfrm>
            <a:off x="295053" y="271275"/>
            <a:ext cx="8540602" cy="360099"/>
          </a:xfrm>
        </p:spPr>
        <p:txBody>
          <a:bodyPr vert="horz" wrap="square" lIns="68580" tIns="34290" rIns="68580" bIns="34290" rtlCol="0" anchor="ctr">
            <a:spAutoFit/>
          </a:bodyPr>
          <a:lstStyle/>
          <a:p>
            <a:r>
              <a:rPr lang="en-US" sz="2100" b="1" dirty="0">
                <a:solidFill>
                  <a:srgbClr val="002060"/>
                </a:solidFill>
                <a:latin typeface="+mn-lt"/>
                <a:ea typeface="+mn-ea"/>
                <a:cs typeface="+mn-cs"/>
              </a:rPr>
              <a:t>Average IgM levels  remained well within the references ranges over time</a:t>
            </a:r>
            <a:endParaRPr lang="it-IT" sz="2100" b="1" dirty="0">
              <a:solidFill>
                <a:srgbClr val="002060"/>
              </a:solidFill>
              <a:latin typeface="+mn-lt"/>
              <a:ea typeface="+mn-ea"/>
              <a:cs typeface="+mn-cs"/>
            </a:endParaRPr>
          </a:p>
        </p:txBody>
      </p:sp>
      <p:sp>
        <p:nvSpPr>
          <p:cNvPr id="4" name="Slide Number Placeholder 3">
            <a:extLst>
              <a:ext uri="{FF2B5EF4-FFF2-40B4-BE49-F238E27FC236}">
                <a16:creationId xmlns:a16="http://schemas.microsoft.com/office/drawing/2014/main" id="{54E44054-844A-440E-80B5-C3D369C84A89}"/>
              </a:ext>
            </a:extLst>
          </p:cNvPr>
          <p:cNvSpPr>
            <a:spLocks noGrp="1"/>
          </p:cNvSpPr>
          <p:nvPr>
            <p:ph type="sldNum" sz="quarter" idx="11"/>
          </p:nvPr>
        </p:nvSpPr>
        <p:spPr/>
        <p:txBody>
          <a:bodyPr/>
          <a:lstStyle/>
          <a:p>
            <a:fld id="{47547CF9-5B10-D24F-A8D7-45A9778164F7}" type="slidenum">
              <a:rPr lang="uk-UA" smtClean="0"/>
              <a:pPr/>
              <a:t>32</a:t>
            </a:fld>
            <a:endParaRPr lang="uk-UA" dirty="0"/>
          </a:p>
        </p:txBody>
      </p:sp>
      <p:sp>
        <p:nvSpPr>
          <p:cNvPr id="12" name="TextBox 11">
            <a:extLst>
              <a:ext uri="{FF2B5EF4-FFF2-40B4-BE49-F238E27FC236}">
                <a16:creationId xmlns:a16="http://schemas.microsoft.com/office/drawing/2014/main" id="{52512DF2-AF12-4022-A535-AB3B000EDC79}"/>
              </a:ext>
            </a:extLst>
          </p:cNvPr>
          <p:cNvSpPr txBox="1"/>
          <p:nvPr/>
        </p:nvSpPr>
        <p:spPr>
          <a:xfrm>
            <a:off x="653902" y="4817622"/>
            <a:ext cx="4722105" cy="196208"/>
          </a:xfrm>
          <a:prstGeom prst="rect">
            <a:avLst/>
          </a:prstGeom>
          <a:noFill/>
        </p:spPr>
        <p:txBody>
          <a:bodyPr wrap="square">
            <a:spAutoFit/>
          </a:bodyPr>
          <a:lstStyle/>
          <a:p>
            <a:r>
              <a:rPr lang="it-IT" sz="675" dirty="0">
                <a:solidFill>
                  <a:srgbClr val="002060"/>
                </a:solidFill>
              </a:rPr>
              <a:t> Heinz Wiendl</a:t>
            </a:r>
            <a:r>
              <a:rPr lang="en-US" sz="675" dirty="0">
                <a:solidFill>
                  <a:srgbClr val="002060"/>
                </a:solidFill>
              </a:rPr>
              <a:t> et al. Presented at </a:t>
            </a:r>
            <a:r>
              <a:rPr lang="en-US" sz="675" i="1" dirty="0">
                <a:solidFill>
                  <a:srgbClr val="002060"/>
                </a:solidFill>
              </a:rPr>
              <a:t>ECTRIMS </a:t>
            </a:r>
            <a:r>
              <a:rPr lang="en-US" sz="675" dirty="0">
                <a:solidFill>
                  <a:srgbClr val="002060"/>
                </a:solidFill>
              </a:rPr>
              <a:t>2021. P931</a:t>
            </a:r>
          </a:p>
        </p:txBody>
      </p:sp>
      <p:pic>
        <p:nvPicPr>
          <p:cNvPr id="5" name="Picture 4">
            <a:extLst>
              <a:ext uri="{FF2B5EF4-FFF2-40B4-BE49-F238E27FC236}">
                <a16:creationId xmlns:a16="http://schemas.microsoft.com/office/drawing/2014/main" id="{1ABEC21D-F3C0-403B-940A-0D62D40E4016}"/>
              </a:ext>
            </a:extLst>
          </p:cNvPr>
          <p:cNvPicPr>
            <a:picLocks noChangeAspect="1"/>
          </p:cNvPicPr>
          <p:nvPr/>
        </p:nvPicPr>
        <p:blipFill>
          <a:blip r:embed="rId2"/>
          <a:stretch>
            <a:fillRect/>
          </a:stretch>
        </p:blipFill>
        <p:spPr>
          <a:xfrm>
            <a:off x="1586429" y="1010920"/>
            <a:ext cx="5750804" cy="3495435"/>
          </a:xfrm>
          <a:prstGeom prst="rect">
            <a:avLst/>
          </a:prstGeom>
          <a:ln w="12700">
            <a:noFill/>
          </a:ln>
        </p:spPr>
      </p:pic>
    </p:spTree>
    <p:extLst>
      <p:ext uri="{BB962C8B-B14F-4D97-AF65-F5344CB8AC3E}">
        <p14:creationId xmlns:p14="http://schemas.microsoft.com/office/powerpoint/2010/main" val="1077704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68572" y="1049896"/>
            <a:ext cx="6913822" cy="3605658"/>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2" name="Title 1">
            <a:extLst>
              <a:ext uri="{FF2B5EF4-FFF2-40B4-BE49-F238E27FC236}">
                <a16:creationId xmlns:a16="http://schemas.microsoft.com/office/drawing/2014/main" id="{006ECD60-0C30-4295-8BBF-E43A51FB9D3B}"/>
              </a:ext>
            </a:extLst>
          </p:cNvPr>
          <p:cNvSpPr>
            <a:spLocks noGrp="1"/>
          </p:cNvSpPr>
          <p:nvPr>
            <p:ph type="title"/>
          </p:nvPr>
        </p:nvSpPr>
        <p:spPr>
          <a:xfrm>
            <a:off x="229288" y="243210"/>
            <a:ext cx="8462828" cy="650947"/>
          </a:xfrm>
        </p:spPr>
        <p:txBody>
          <a:bodyPr vert="horz" wrap="square" lIns="68580" tIns="34290" rIns="68580" bIns="34290" rtlCol="0" anchor="ctr">
            <a:spAutoFit/>
          </a:bodyPr>
          <a:lstStyle/>
          <a:p>
            <a:r>
              <a:rPr lang="en-US" sz="2100" b="1" dirty="0">
                <a:solidFill>
                  <a:srgbClr val="002060"/>
                </a:solidFill>
                <a:latin typeface="+mn-lt"/>
                <a:ea typeface="+mn-ea"/>
                <a:cs typeface="+mn-cs"/>
              </a:rPr>
              <a:t>The mean serum IgG remained stable with up to 3.5 years of ofatumumab treatment </a:t>
            </a:r>
            <a:endParaRPr lang="it-IT" sz="2100" b="1" dirty="0">
              <a:solidFill>
                <a:srgbClr val="002060"/>
              </a:solidFill>
              <a:latin typeface="+mn-lt"/>
              <a:ea typeface="+mn-ea"/>
              <a:cs typeface="+mn-cs"/>
            </a:endParaRPr>
          </a:p>
        </p:txBody>
      </p:sp>
      <p:pic>
        <p:nvPicPr>
          <p:cNvPr id="10" name="Picture 9">
            <a:extLst>
              <a:ext uri="{FF2B5EF4-FFF2-40B4-BE49-F238E27FC236}">
                <a16:creationId xmlns:a16="http://schemas.microsoft.com/office/drawing/2014/main" id="{232D1E5B-D2DE-4F60-B04E-E0646FD694C9}"/>
              </a:ext>
            </a:extLst>
          </p:cNvPr>
          <p:cNvPicPr>
            <a:picLocks noChangeAspect="1"/>
          </p:cNvPicPr>
          <p:nvPr/>
        </p:nvPicPr>
        <p:blipFill>
          <a:blip r:embed="rId2"/>
          <a:stretch>
            <a:fillRect/>
          </a:stretch>
        </p:blipFill>
        <p:spPr>
          <a:xfrm>
            <a:off x="1791867" y="1155962"/>
            <a:ext cx="5337671" cy="3346338"/>
          </a:xfrm>
          <a:prstGeom prst="rect">
            <a:avLst/>
          </a:prstGeom>
        </p:spPr>
      </p:pic>
      <p:sp>
        <p:nvSpPr>
          <p:cNvPr id="12" name="TextBox 11">
            <a:extLst>
              <a:ext uri="{FF2B5EF4-FFF2-40B4-BE49-F238E27FC236}">
                <a16:creationId xmlns:a16="http://schemas.microsoft.com/office/drawing/2014/main" id="{52512DF2-AF12-4022-A535-AB3B000EDC79}"/>
              </a:ext>
            </a:extLst>
          </p:cNvPr>
          <p:cNvSpPr txBox="1"/>
          <p:nvPr/>
        </p:nvSpPr>
        <p:spPr>
          <a:xfrm>
            <a:off x="332956" y="4764103"/>
            <a:ext cx="4722105" cy="300082"/>
          </a:xfrm>
          <a:prstGeom prst="rect">
            <a:avLst/>
          </a:prstGeom>
          <a:noFill/>
        </p:spPr>
        <p:txBody>
          <a:bodyPr wrap="square">
            <a:spAutoFit/>
          </a:bodyPr>
          <a:lstStyle/>
          <a:p>
            <a:pPr algn="l"/>
            <a:endParaRPr lang="it-IT" sz="675" dirty="0">
              <a:solidFill>
                <a:srgbClr val="002060"/>
              </a:solidFill>
            </a:endParaRPr>
          </a:p>
          <a:p>
            <a:r>
              <a:rPr lang="it-IT" sz="675" dirty="0">
                <a:solidFill>
                  <a:srgbClr val="002060"/>
                </a:solidFill>
              </a:rPr>
              <a:t> Heinz Wiendl</a:t>
            </a:r>
            <a:r>
              <a:rPr lang="en-US" sz="675" dirty="0">
                <a:solidFill>
                  <a:srgbClr val="002060"/>
                </a:solidFill>
              </a:rPr>
              <a:t> et al. Presented at </a:t>
            </a:r>
            <a:r>
              <a:rPr lang="en-US" sz="675" i="1" dirty="0">
                <a:solidFill>
                  <a:srgbClr val="002060"/>
                </a:solidFill>
              </a:rPr>
              <a:t>ECTRIMS </a:t>
            </a:r>
            <a:r>
              <a:rPr lang="en-US" sz="675" dirty="0">
                <a:solidFill>
                  <a:srgbClr val="002060"/>
                </a:solidFill>
              </a:rPr>
              <a:t>2021. P931</a:t>
            </a:r>
          </a:p>
        </p:txBody>
      </p:sp>
    </p:spTree>
    <p:extLst>
      <p:ext uri="{BB962C8B-B14F-4D97-AF65-F5344CB8AC3E}">
        <p14:creationId xmlns:p14="http://schemas.microsoft.com/office/powerpoint/2010/main" val="1540218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5558" y="1282292"/>
            <a:ext cx="8490098" cy="2976047"/>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2" name="Title 1">
            <a:extLst>
              <a:ext uri="{FF2B5EF4-FFF2-40B4-BE49-F238E27FC236}">
                <a16:creationId xmlns:a16="http://schemas.microsoft.com/office/drawing/2014/main" id="{8FB71C3E-F98D-4246-A43B-6FA31A27F282}"/>
              </a:ext>
            </a:extLst>
          </p:cNvPr>
          <p:cNvSpPr>
            <a:spLocks noGrp="1"/>
          </p:cNvSpPr>
          <p:nvPr>
            <p:ph type="title"/>
          </p:nvPr>
        </p:nvSpPr>
        <p:spPr>
          <a:xfrm>
            <a:off x="345558" y="252564"/>
            <a:ext cx="8229600" cy="360099"/>
          </a:xfrm>
        </p:spPr>
        <p:txBody>
          <a:bodyPr vert="horz" wrap="square" lIns="68580" tIns="34290" rIns="68580" bIns="34290" rtlCol="0" anchor="ctr">
            <a:spAutoFit/>
          </a:bodyPr>
          <a:lstStyle/>
          <a:p>
            <a:r>
              <a:rPr lang="it-IT" sz="2100" b="1" dirty="0">
                <a:solidFill>
                  <a:srgbClr val="002060"/>
                </a:solidFill>
                <a:latin typeface="+mn-lt"/>
                <a:ea typeface="+mn-ea"/>
                <a:cs typeface="+mn-cs"/>
              </a:rPr>
              <a:t>The overall incidence of serious infections was low over 3.5 years</a:t>
            </a:r>
          </a:p>
        </p:txBody>
      </p:sp>
      <p:sp>
        <p:nvSpPr>
          <p:cNvPr id="4" name="Slide Number Placeholder 3">
            <a:extLst>
              <a:ext uri="{FF2B5EF4-FFF2-40B4-BE49-F238E27FC236}">
                <a16:creationId xmlns:a16="http://schemas.microsoft.com/office/drawing/2014/main" id="{5D2464C1-8854-465F-AFA2-752342374871}"/>
              </a:ext>
            </a:extLst>
          </p:cNvPr>
          <p:cNvSpPr>
            <a:spLocks noGrp="1"/>
          </p:cNvSpPr>
          <p:nvPr>
            <p:ph type="sldNum" sz="quarter" idx="11"/>
          </p:nvPr>
        </p:nvSpPr>
        <p:spPr/>
        <p:txBody>
          <a:bodyPr/>
          <a:lstStyle/>
          <a:p>
            <a:fld id="{47547CF9-5B10-D24F-A8D7-45A9778164F7}" type="slidenum">
              <a:rPr lang="uk-UA" smtClean="0"/>
              <a:pPr/>
              <a:t>34</a:t>
            </a:fld>
            <a:endParaRPr lang="uk-UA" dirty="0"/>
          </a:p>
        </p:txBody>
      </p:sp>
      <p:pic>
        <p:nvPicPr>
          <p:cNvPr id="8" name="Picture 7">
            <a:extLst>
              <a:ext uri="{FF2B5EF4-FFF2-40B4-BE49-F238E27FC236}">
                <a16:creationId xmlns:a16="http://schemas.microsoft.com/office/drawing/2014/main" id="{5D048C94-FF00-440C-B18B-E0E16C9A8AB9}"/>
              </a:ext>
            </a:extLst>
          </p:cNvPr>
          <p:cNvPicPr>
            <a:picLocks noChangeAspect="1"/>
          </p:cNvPicPr>
          <p:nvPr/>
        </p:nvPicPr>
        <p:blipFill>
          <a:blip r:embed="rId2"/>
          <a:stretch>
            <a:fillRect/>
          </a:stretch>
        </p:blipFill>
        <p:spPr>
          <a:xfrm>
            <a:off x="457200" y="1583007"/>
            <a:ext cx="8229600" cy="2457430"/>
          </a:xfrm>
          <a:prstGeom prst="rect">
            <a:avLst/>
          </a:prstGeom>
        </p:spPr>
      </p:pic>
      <p:sp>
        <p:nvSpPr>
          <p:cNvPr id="7" name="TextBox 6">
            <a:extLst>
              <a:ext uri="{FF2B5EF4-FFF2-40B4-BE49-F238E27FC236}">
                <a16:creationId xmlns:a16="http://schemas.microsoft.com/office/drawing/2014/main" id="{63212CE4-EA02-4EAC-8D44-2C39D80DAA52}"/>
              </a:ext>
            </a:extLst>
          </p:cNvPr>
          <p:cNvSpPr txBox="1"/>
          <p:nvPr/>
        </p:nvSpPr>
        <p:spPr>
          <a:xfrm>
            <a:off x="653902" y="4817622"/>
            <a:ext cx="4722105" cy="196208"/>
          </a:xfrm>
          <a:prstGeom prst="rect">
            <a:avLst/>
          </a:prstGeom>
          <a:noFill/>
        </p:spPr>
        <p:txBody>
          <a:bodyPr wrap="square">
            <a:spAutoFit/>
          </a:bodyPr>
          <a:lstStyle/>
          <a:p>
            <a:r>
              <a:rPr lang="it-IT" sz="675" dirty="0">
                <a:solidFill>
                  <a:srgbClr val="002060"/>
                </a:solidFill>
              </a:rPr>
              <a:t> Heinz Wiendl</a:t>
            </a:r>
            <a:r>
              <a:rPr lang="en-US" sz="675" dirty="0">
                <a:solidFill>
                  <a:srgbClr val="002060"/>
                </a:solidFill>
              </a:rPr>
              <a:t> et al. Presented at </a:t>
            </a:r>
            <a:r>
              <a:rPr lang="en-US" sz="675" i="1" dirty="0">
                <a:solidFill>
                  <a:srgbClr val="002060"/>
                </a:solidFill>
              </a:rPr>
              <a:t>ECTRIMS </a:t>
            </a:r>
            <a:r>
              <a:rPr lang="en-US" sz="675" dirty="0">
                <a:solidFill>
                  <a:srgbClr val="002060"/>
                </a:solidFill>
              </a:rPr>
              <a:t>2021. P931</a:t>
            </a:r>
          </a:p>
        </p:txBody>
      </p:sp>
    </p:spTree>
    <p:extLst>
      <p:ext uri="{BB962C8B-B14F-4D97-AF65-F5344CB8AC3E}">
        <p14:creationId xmlns:p14="http://schemas.microsoft.com/office/powerpoint/2010/main" val="405737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457199" y="558517"/>
            <a:ext cx="8254263" cy="3959747"/>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53" name="TextBox 52"/>
          <p:cNvSpPr txBox="1"/>
          <p:nvPr/>
        </p:nvSpPr>
        <p:spPr>
          <a:xfrm>
            <a:off x="914399" y="3702007"/>
            <a:ext cx="7391400" cy="578882"/>
          </a:xfrm>
          <a:prstGeom prst="roundRect">
            <a:avLst/>
          </a:prstGeom>
        </p:spPr>
        <p:txBody>
          <a:bodyPr wrap="square">
            <a:spAutoFit/>
          </a:bodyPr>
          <a:lstStyle>
            <a:defPPr>
              <a:defRPr lang="en-US"/>
            </a:defPPr>
            <a:lvl1pPr algn="ctr">
              <a:buFont typeface="Arial" panose="020B0604020202020204" pitchFamily="34" charset="0"/>
              <a:buNone/>
              <a:defRPr sz="1400" b="1">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23761"/>
                </a:solidFill>
                <a:effectLst/>
                <a:uLnTx/>
                <a:uFillTx/>
                <a:latin typeface="Arial" panose="020B0604020202020204"/>
                <a:ea typeface="+mn-ea"/>
                <a:cs typeface="+mn-cs"/>
              </a:rPr>
              <a:t>Ofatumumab with a monthly 20 mg SC* dosing regimen, demonstrated high efficacy and a favourable safety profile</a:t>
            </a:r>
          </a:p>
        </p:txBody>
      </p:sp>
      <p:sp>
        <p:nvSpPr>
          <p:cNvPr id="14" name="Rectangle 13">
            <a:extLst>
              <a:ext uri="{FF2B5EF4-FFF2-40B4-BE49-F238E27FC236}">
                <a16:creationId xmlns:a16="http://schemas.microsoft.com/office/drawing/2014/main" id="{992C195D-B022-4521-94D9-F0379D4E1602}"/>
              </a:ext>
            </a:extLst>
          </p:cNvPr>
          <p:cNvSpPr/>
          <p:nvPr/>
        </p:nvSpPr>
        <p:spPr>
          <a:xfrm>
            <a:off x="457199" y="1047750"/>
            <a:ext cx="8305801" cy="383438"/>
          </a:xfrm>
          <a:prstGeom prst="rect">
            <a:avLst/>
          </a:prstGeom>
        </p:spPr>
        <p:txBody>
          <a:bodyPr wrap="square" lIns="0" tIns="0" rIns="0" bIns="0">
            <a:spAutoFit/>
          </a:bodyPr>
          <a:lstStyle/>
          <a:p>
            <a:pPr marL="0" marR="0" lvl="0" indent="0" algn="ctr" defTabSz="914400" rtl="0" eaLnBrk="1" fontAlgn="auto" latinLnBrk="0" hangingPunct="1">
              <a:lnSpc>
                <a:spcPct val="89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460A9"/>
                </a:solidFill>
                <a:effectLst/>
                <a:uLnTx/>
                <a:uFillTx/>
                <a:latin typeface="Arial" panose="020B0604020202020204"/>
                <a:ea typeface="+mn-ea"/>
                <a:cs typeface="+mn-cs"/>
              </a:rPr>
              <a:t>The ASCLEPIOS I and II studies in a broad RMS population successfully demonstrated that ofatumumab (vs teriflunomide) had:</a:t>
            </a:r>
          </a:p>
        </p:txBody>
      </p:sp>
      <p:sp>
        <p:nvSpPr>
          <p:cNvPr id="40" name="Rectangle 39">
            <a:extLst>
              <a:ext uri="{FF2B5EF4-FFF2-40B4-BE49-F238E27FC236}">
                <a16:creationId xmlns:a16="http://schemas.microsoft.com/office/drawing/2014/main" id="{9ACD8E73-8ADF-475A-8D9E-5DE84E382121}"/>
              </a:ext>
            </a:extLst>
          </p:cNvPr>
          <p:cNvSpPr/>
          <p:nvPr/>
        </p:nvSpPr>
        <p:spPr>
          <a:xfrm>
            <a:off x="1002412" y="1719859"/>
            <a:ext cx="2183331" cy="369332"/>
          </a:xfrm>
          <a:prstGeom prst="rect">
            <a:avLst/>
          </a:prstGeom>
        </p:spPr>
        <p:txBody>
          <a:bodyPr wrap="square" lIns="0" tIns="0" rIns="0" bIns="0">
            <a:spAutoFit/>
          </a:bodyPr>
          <a:lstStyle/>
          <a:p>
            <a:pPr marL="0" marR="0" lvl="1" indent="0" algn="ctr" defTabSz="600075" rtl="0" eaLnBrk="1" fontAlgn="auto" latinLnBrk="0" hangingPunct="1">
              <a:lnSpc>
                <a:spcPct val="100000"/>
              </a:lnSpc>
              <a:spcBef>
                <a:spcPts val="0"/>
              </a:spcBef>
              <a:spcAft>
                <a:spcPts val="600"/>
              </a:spcAft>
              <a:buClrTx/>
              <a:buSzPct val="120000"/>
              <a:buFontTx/>
              <a:buNone/>
              <a:tabLst/>
              <a:defRPr/>
            </a:pPr>
            <a: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t>Superior efficacy in lowering relapse rates and MRI activity</a:t>
            </a:r>
          </a:p>
        </p:txBody>
      </p:sp>
      <p:sp>
        <p:nvSpPr>
          <p:cNvPr id="41" name="Rectangle 40">
            <a:extLst>
              <a:ext uri="{FF2B5EF4-FFF2-40B4-BE49-F238E27FC236}">
                <a16:creationId xmlns:a16="http://schemas.microsoft.com/office/drawing/2014/main" id="{9ACD8E73-8ADF-475A-8D9E-5DE84E382121}"/>
              </a:ext>
            </a:extLst>
          </p:cNvPr>
          <p:cNvSpPr/>
          <p:nvPr/>
        </p:nvSpPr>
        <p:spPr>
          <a:xfrm>
            <a:off x="530925" y="2730301"/>
            <a:ext cx="1803100" cy="553998"/>
          </a:xfrm>
          <a:prstGeom prst="rect">
            <a:avLst/>
          </a:prstGeom>
        </p:spPr>
        <p:txBody>
          <a:bodyPr wrap="square" lIns="0" tIns="0" rIns="0" bIns="0">
            <a:spAutoFit/>
          </a:bodyPr>
          <a:lstStyle/>
          <a:p>
            <a:pPr marL="0" marR="0" lvl="1" indent="0" algn="ctr" defTabSz="600075" rtl="0" eaLnBrk="1" fontAlgn="auto" latinLnBrk="0" hangingPunct="1">
              <a:lnSpc>
                <a:spcPct val="100000"/>
              </a:lnSpc>
              <a:spcBef>
                <a:spcPts val="0"/>
              </a:spcBef>
              <a:spcAft>
                <a:spcPts val="600"/>
              </a:spcAft>
              <a:buClrTx/>
              <a:buSzPct val="120000"/>
              <a:buFontTx/>
              <a:buNone/>
              <a:tabLst/>
              <a:defRPr/>
            </a:pPr>
            <a: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t>Substantial and significant reductions in 3- and 6-month CDW</a:t>
            </a:r>
          </a:p>
        </p:txBody>
      </p:sp>
      <p:sp>
        <p:nvSpPr>
          <p:cNvPr id="42" name="Rectangle 41">
            <a:extLst>
              <a:ext uri="{FF2B5EF4-FFF2-40B4-BE49-F238E27FC236}">
                <a16:creationId xmlns:a16="http://schemas.microsoft.com/office/drawing/2014/main" id="{9ACD8E73-8ADF-475A-8D9E-5DE84E382121}"/>
              </a:ext>
            </a:extLst>
          </p:cNvPr>
          <p:cNvSpPr/>
          <p:nvPr/>
        </p:nvSpPr>
        <p:spPr>
          <a:xfrm>
            <a:off x="6075888" y="1725408"/>
            <a:ext cx="2488999" cy="369332"/>
          </a:xfrm>
          <a:prstGeom prst="rect">
            <a:avLst/>
          </a:prstGeom>
        </p:spPr>
        <p:txBody>
          <a:bodyPr wrap="square" lIns="0" tIns="0" rIns="0" bIns="0">
            <a:spAutoFit/>
          </a:bodyPr>
          <a:lstStyle/>
          <a:p>
            <a:pPr marL="0" marR="0" lvl="1" indent="0" algn="ctr" defTabSz="600075" rtl="0" eaLnBrk="1" fontAlgn="auto" latinLnBrk="0" hangingPunct="1">
              <a:lnSpc>
                <a:spcPct val="100000"/>
              </a:lnSpc>
              <a:spcBef>
                <a:spcPts val="0"/>
              </a:spcBef>
              <a:spcAft>
                <a:spcPts val="600"/>
              </a:spcAft>
              <a:buClrTx/>
              <a:buSzPct val="120000"/>
              <a:buFontTx/>
              <a:buNone/>
              <a:tabLst/>
              <a:defRPr/>
            </a:pPr>
            <a: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t>Lower levels of NfL as early as </a:t>
            </a:r>
            <a:b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br>
            <a: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t>Month 3 and at all subsequent visits</a:t>
            </a:r>
          </a:p>
        </p:txBody>
      </p:sp>
      <p:sp>
        <p:nvSpPr>
          <p:cNvPr id="43" name="Rectangle 42">
            <a:extLst>
              <a:ext uri="{FF2B5EF4-FFF2-40B4-BE49-F238E27FC236}">
                <a16:creationId xmlns:a16="http://schemas.microsoft.com/office/drawing/2014/main" id="{9ACD8E73-8ADF-475A-8D9E-5DE84E382121}"/>
              </a:ext>
            </a:extLst>
          </p:cNvPr>
          <p:cNvSpPr/>
          <p:nvPr/>
        </p:nvSpPr>
        <p:spPr>
          <a:xfrm>
            <a:off x="6665202" y="2477399"/>
            <a:ext cx="2021597" cy="923330"/>
          </a:xfrm>
          <a:prstGeom prst="rect">
            <a:avLst/>
          </a:prstGeom>
        </p:spPr>
        <p:txBody>
          <a:bodyPr wrap="square" lIns="0" tIns="0" rIns="0" bIns="0">
            <a:spAutoFit/>
          </a:bodyPr>
          <a:lstStyle/>
          <a:p>
            <a:pPr marL="0" marR="0" lvl="1" indent="0" algn="ctr" defTabSz="600075" rtl="0" eaLnBrk="1" fontAlgn="auto" latinLnBrk="0" hangingPunct="1">
              <a:lnSpc>
                <a:spcPct val="100000"/>
              </a:lnSpc>
              <a:spcBef>
                <a:spcPts val="0"/>
              </a:spcBef>
              <a:spcAft>
                <a:spcPts val="600"/>
              </a:spcAft>
              <a:buClrTx/>
              <a:buSzPct val="120000"/>
              <a:buFontTx/>
              <a:buNone/>
              <a:tabLst/>
              <a:defRPr/>
            </a:pPr>
            <a: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t>A favourable safety profile with no unexpected safety signals, and no imbalance in the rates of infections or malignancies </a:t>
            </a:r>
            <a:b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br>
            <a:r>
              <a:rPr kumimoji="0" lang="en-GB" sz="1200" b="0" i="1" u="none" strike="noStrike" kern="1200" cap="none" spc="-20" normalizeH="0" baseline="0" noProof="0" dirty="0">
                <a:ln>
                  <a:noFill/>
                </a:ln>
                <a:solidFill>
                  <a:srgbClr val="000000"/>
                </a:solidFill>
                <a:effectLst/>
                <a:uLnTx/>
                <a:uFillTx/>
                <a:latin typeface="Arial" panose="020B0604020202020204"/>
                <a:ea typeface="+mn-ea"/>
                <a:cs typeface="+mn-cs"/>
              </a:rPr>
              <a:t>(low on both arms)</a:t>
            </a:r>
          </a:p>
        </p:txBody>
      </p:sp>
      <p:sp>
        <p:nvSpPr>
          <p:cNvPr id="51" name="Footer Placeholder 3">
            <a:extLst>
              <a:ext uri="{FF2B5EF4-FFF2-40B4-BE49-F238E27FC236}">
                <a16:creationId xmlns:a16="http://schemas.microsoft.com/office/drawing/2014/main" id="{4F697DEC-DE6B-4BF1-A45A-A1ED5CFCE15F}"/>
              </a:ext>
            </a:extLst>
          </p:cNvPr>
          <p:cNvSpPr>
            <a:spLocks noGrp="1"/>
          </p:cNvSpPr>
          <p:nvPr>
            <p:ph type="ftr" sz="quarter" idx="11"/>
          </p:nvPr>
        </p:nvSpPr>
        <p:spPr>
          <a:xfrm>
            <a:off x="530925" y="4767263"/>
            <a:ext cx="5584125" cy="155868"/>
          </a:xfr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algn="l">
              <a:spcAft>
                <a:spcPts val="300"/>
              </a:spcAft>
              <a:defRPr/>
            </a:pPr>
            <a:r>
              <a:rPr lang="en-GB" dirty="0">
                <a:solidFill>
                  <a:srgbClr val="000000"/>
                </a:solidFill>
              </a:rPr>
              <a:t>*20 mg of ofatumumab was administered in an injection volume of 0.4 mL.</a:t>
            </a:r>
          </a:p>
          <a:p>
            <a:pPr lvl="0" algn="l">
              <a:defRPr/>
            </a:pPr>
            <a:endParaRPr lang="en-GB" dirty="0"/>
          </a:p>
          <a:p>
            <a:pPr lvl="0" algn="l">
              <a:spcAft>
                <a:spcPts val="300"/>
              </a:spcAft>
              <a:defRPr/>
            </a:pPr>
            <a:r>
              <a:rPr lang="en-GB" dirty="0"/>
              <a:t>Hauser SL, et al. Presented at </a:t>
            </a:r>
            <a:r>
              <a:rPr lang="en-GB" i="1" dirty="0"/>
              <a:t>ECTRIMS</a:t>
            </a:r>
            <a:r>
              <a:rPr lang="en-GB" dirty="0"/>
              <a:t> 2019. OP336</a:t>
            </a:r>
            <a:r>
              <a:rPr lang="en-GB" dirty="0">
                <a:solidFill>
                  <a:srgbClr val="FF0000"/>
                </a:solidFill>
              </a:rPr>
              <a:t>.</a:t>
            </a:r>
            <a:endParaRPr kumimoji="0" lang="en-GB" sz="700" b="0" i="0" u="none" strike="noStrike" kern="1200" cap="none" spc="0" normalizeH="0" baseline="0" noProof="0" dirty="0">
              <a:ln>
                <a:noFill/>
              </a:ln>
              <a:solidFill>
                <a:srgbClr val="FF0000"/>
              </a:solidFill>
              <a:effectLst/>
              <a:uLnTx/>
              <a:uFillTx/>
              <a:latin typeface="Arial" panose="020B0604020202020204"/>
            </a:endParaRPr>
          </a:p>
        </p:txBody>
      </p:sp>
      <p:sp>
        <p:nvSpPr>
          <p:cNvPr id="32" name="Content Placeholder 2">
            <a:extLst>
              <a:ext uri="{FF2B5EF4-FFF2-40B4-BE49-F238E27FC236}">
                <a16:creationId xmlns:a16="http://schemas.microsoft.com/office/drawing/2014/main" id="{A5321AA5-56D7-4165-90B0-5F920EA606DF}"/>
              </a:ext>
            </a:extLst>
          </p:cNvPr>
          <p:cNvSpPr txBox="1">
            <a:spLocks/>
          </p:cNvSpPr>
          <p:nvPr/>
        </p:nvSpPr>
        <p:spPr>
          <a:xfrm>
            <a:off x="472023" y="267463"/>
            <a:ext cx="3109377" cy="1706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defPPr>
              <a:defRPr lang="en-US"/>
            </a:defPPr>
            <a:lvl1pPr algn="ctr" defTabSz="450056">
              <a:defRPr sz="1100" b="1">
                <a:solidFill>
                  <a:schemeClr val="accent2"/>
                </a:solidFill>
              </a:defRPr>
            </a:lvl1pPr>
          </a:lstStyle>
          <a:p>
            <a:pPr marL="0" marR="0" lvl="0" indent="0" algn="l" defTabSz="450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002060"/>
                </a:solidFill>
                <a:effectLst/>
                <a:uLnTx/>
                <a:uFillTx/>
                <a:latin typeface="Arial Black" panose="020B0A04020102020204" pitchFamily="34" charset="0"/>
                <a:ea typeface="+mn-ea"/>
                <a:cs typeface="+mn-cs"/>
              </a:rPr>
              <a:t>Summary</a:t>
            </a:r>
            <a:endParaRPr kumimoji="0" lang="en-GB" sz="2000" b="1" i="0" u="none" strike="noStrike" kern="1200" cap="none" spc="0" normalizeH="0" baseline="30000" noProof="0" dirty="0">
              <a:ln>
                <a:noFill/>
              </a:ln>
              <a:solidFill>
                <a:srgbClr val="002060"/>
              </a:solidFill>
              <a:effectLst/>
              <a:uLnTx/>
              <a:uFillTx/>
              <a:latin typeface="Arial Black" panose="020B0A04020102020204" pitchFamily="34" charset="0"/>
              <a:ea typeface="+mn-ea"/>
              <a:cs typeface="+mn-cs"/>
            </a:endParaRPr>
          </a:p>
        </p:txBody>
      </p:sp>
      <p:sp>
        <p:nvSpPr>
          <p:cNvPr id="52" name="Oval 61">
            <a:extLst>
              <a:ext uri="{FF2B5EF4-FFF2-40B4-BE49-F238E27FC236}">
                <a16:creationId xmlns:a16="http://schemas.microsoft.com/office/drawing/2014/main" id="{FF6C088D-96C2-4C4A-98D3-262AB10CA1B9}"/>
              </a:ext>
            </a:extLst>
          </p:cNvPr>
          <p:cNvSpPr>
            <a:spLocks noChangeArrowheads="1"/>
          </p:cNvSpPr>
          <p:nvPr/>
        </p:nvSpPr>
        <p:spPr bwMode="auto">
          <a:xfrm>
            <a:off x="5987051" y="2673858"/>
            <a:ext cx="640080" cy="640080"/>
          </a:xfrm>
          <a:prstGeom prst="ellipse">
            <a:avLst/>
          </a:prstGeom>
          <a:solidFill>
            <a:srgbClr val="F9D09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Oval 59">
            <a:extLst>
              <a:ext uri="{FF2B5EF4-FFF2-40B4-BE49-F238E27FC236}">
                <a16:creationId xmlns:a16="http://schemas.microsoft.com/office/drawing/2014/main" id="{C3C8CEAD-1C76-49B5-8917-F31AB112FA79}"/>
              </a:ext>
            </a:extLst>
          </p:cNvPr>
          <p:cNvSpPr>
            <a:spLocks noChangeArrowheads="1"/>
          </p:cNvSpPr>
          <p:nvPr/>
        </p:nvSpPr>
        <p:spPr bwMode="auto">
          <a:xfrm>
            <a:off x="5435808" y="1610248"/>
            <a:ext cx="640080" cy="640080"/>
          </a:xfrm>
          <a:prstGeom prst="ellipse">
            <a:avLst/>
          </a:prstGeom>
          <a:solidFill>
            <a:srgbClr val="80B09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Oval 62">
            <a:extLst>
              <a:ext uri="{FF2B5EF4-FFF2-40B4-BE49-F238E27FC236}">
                <a16:creationId xmlns:a16="http://schemas.microsoft.com/office/drawing/2014/main" id="{F7AD36B3-DEE2-435F-BF3C-8F0C18A45EE7}"/>
              </a:ext>
            </a:extLst>
          </p:cNvPr>
          <p:cNvSpPr>
            <a:spLocks noChangeArrowheads="1"/>
          </p:cNvSpPr>
          <p:nvPr/>
        </p:nvSpPr>
        <p:spPr bwMode="auto">
          <a:xfrm rot="21540000">
            <a:off x="3130339" y="1612521"/>
            <a:ext cx="640080" cy="64008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Oval 35">
            <a:extLst>
              <a:ext uri="{FF2B5EF4-FFF2-40B4-BE49-F238E27FC236}">
                <a16:creationId xmlns:a16="http://schemas.microsoft.com/office/drawing/2014/main" id="{2DEE5DEF-C134-4C32-80D9-5BF40BBCE356}"/>
              </a:ext>
            </a:extLst>
          </p:cNvPr>
          <p:cNvSpPr>
            <a:spLocks noChangeArrowheads="1"/>
          </p:cNvSpPr>
          <p:nvPr/>
        </p:nvSpPr>
        <p:spPr bwMode="auto">
          <a:xfrm>
            <a:off x="2344678" y="2705364"/>
            <a:ext cx="640080" cy="6400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7" name="Graphic 401" descr="Social network">
            <a:extLst>
              <a:ext uri="{FF2B5EF4-FFF2-40B4-BE49-F238E27FC236}">
                <a16:creationId xmlns:a16="http://schemas.microsoft.com/office/drawing/2014/main" id="{75BB4C1D-C20F-4B12-9C77-05BAAC3C5D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87051" y="2685139"/>
            <a:ext cx="667103" cy="560731"/>
          </a:xfrm>
          <a:prstGeom prst="rect">
            <a:avLst/>
          </a:prstGeom>
        </p:spPr>
      </p:pic>
      <p:pic>
        <p:nvPicPr>
          <p:cNvPr id="58" name="Picture 57"/>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233403" y="1735923"/>
            <a:ext cx="420641" cy="373482"/>
          </a:xfrm>
          <a:prstGeom prst="rect">
            <a:avLst/>
          </a:prstGeom>
        </p:spPr>
      </p:pic>
      <p:sp>
        <p:nvSpPr>
          <p:cNvPr id="59" name="Freeform 58"/>
          <p:cNvSpPr>
            <a:spLocks noEditPoints="1"/>
          </p:cNvSpPr>
          <p:nvPr/>
        </p:nvSpPr>
        <p:spPr bwMode="auto">
          <a:xfrm>
            <a:off x="2439574" y="2830444"/>
            <a:ext cx="448176" cy="312811"/>
          </a:xfrm>
          <a:custGeom>
            <a:avLst/>
            <a:gdLst>
              <a:gd name="T0" fmla="*/ 59 w 166"/>
              <a:gd name="T1" fmla="*/ 166 h 166"/>
              <a:gd name="T2" fmla="*/ 56 w 166"/>
              <a:gd name="T3" fmla="*/ 102 h 166"/>
              <a:gd name="T4" fmla="*/ 101 w 166"/>
              <a:gd name="T5" fmla="*/ 126 h 166"/>
              <a:gd name="T6" fmla="*/ 100 w 166"/>
              <a:gd name="T7" fmla="*/ 157 h 166"/>
              <a:gd name="T8" fmla="*/ 82 w 166"/>
              <a:gd name="T9" fmla="*/ 156 h 166"/>
              <a:gd name="T10" fmla="*/ 78 w 166"/>
              <a:gd name="T11" fmla="*/ 105 h 166"/>
              <a:gd name="T12" fmla="*/ 69 w 166"/>
              <a:gd name="T13" fmla="*/ 158 h 166"/>
              <a:gd name="T14" fmla="*/ 128 w 166"/>
              <a:gd name="T15" fmla="*/ 18 h 166"/>
              <a:gd name="T16" fmla="*/ 91 w 166"/>
              <a:gd name="T17" fmla="*/ 18 h 166"/>
              <a:gd name="T18" fmla="*/ 58 w 166"/>
              <a:gd name="T19" fmla="*/ 84 h 166"/>
              <a:gd name="T20" fmla="*/ 75 w 166"/>
              <a:gd name="T21" fmla="*/ 38 h 166"/>
              <a:gd name="T22" fmla="*/ 106 w 166"/>
              <a:gd name="T23" fmla="*/ 42 h 166"/>
              <a:gd name="T24" fmla="*/ 120 w 166"/>
              <a:gd name="T25" fmla="*/ 93 h 166"/>
              <a:gd name="T26" fmla="*/ 104 w 166"/>
              <a:gd name="T27" fmla="*/ 96 h 166"/>
              <a:gd name="T28" fmla="*/ 95 w 166"/>
              <a:gd name="T29" fmla="*/ 79 h 166"/>
              <a:gd name="T30" fmla="*/ 58 w 166"/>
              <a:gd name="T31" fmla="*/ 84 h 166"/>
              <a:gd name="T32" fmla="*/ 0 w 166"/>
              <a:gd name="T33" fmla="*/ 101 h 166"/>
              <a:gd name="T34" fmla="*/ 98 w 166"/>
              <a:gd name="T35" fmla="*/ 89 h 166"/>
              <a:gd name="T36" fmla="*/ 99 w 166"/>
              <a:gd name="T37" fmla="*/ 97 h 166"/>
              <a:gd name="T38" fmla="*/ 8 w 166"/>
              <a:gd name="T39" fmla="*/ 101 h 166"/>
              <a:gd name="T40" fmla="*/ 0 w 166"/>
              <a:gd name="T41" fmla="*/ 166 h 166"/>
              <a:gd name="T42" fmla="*/ 23 w 166"/>
              <a:gd name="T43" fmla="*/ 102 h 166"/>
              <a:gd name="T44" fmla="*/ 16 w 166"/>
              <a:gd name="T45" fmla="*/ 153 h 166"/>
              <a:gd name="T46" fmla="*/ 16 w 166"/>
              <a:gd name="T47" fmla="*/ 84 h 166"/>
              <a:gd name="T48" fmla="*/ 55 w 166"/>
              <a:gd name="T49" fmla="*/ 74 h 166"/>
              <a:gd name="T50" fmla="*/ 27 w 166"/>
              <a:gd name="T51" fmla="*/ 82 h 166"/>
              <a:gd name="T52" fmla="*/ 16 w 166"/>
              <a:gd name="T53" fmla="*/ 84 h 166"/>
              <a:gd name="T54" fmla="*/ 139 w 166"/>
              <a:gd name="T55" fmla="*/ 74 h 166"/>
              <a:gd name="T56" fmla="*/ 142 w 166"/>
              <a:gd name="T57" fmla="*/ 84 h 166"/>
              <a:gd name="T58" fmla="*/ 123 w 166"/>
              <a:gd name="T59" fmla="*/ 82 h 166"/>
              <a:gd name="T60" fmla="*/ 151 w 166"/>
              <a:gd name="T61" fmla="*/ 153 h 166"/>
              <a:gd name="T62" fmla="*/ 143 w 166"/>
              <a:gd name="T63" fmla="*/ 102 h 166"/>
              <a:gd name="T64" fmla="*/ 151 w 166"/>
              <a:gd name="T65" fmla="*/ 153 h 166"/>
              <a:gd name="T66" fmla="*/ 154 w 166"/>
              <a:gd name="T67" fmla="*/ 89 h 166"/>
              <a:gd name="T68" fmla="*/ 166 w 166"/>
              <a:gd name="T69" fmla="*/ 166 h 166"/>
              <a:gd name="T70" fmla="*/ 158 w 166"/>
              <a:gd name="T71" fmla="*/ 101 h 166"/>
              <a:gd name="T72" fmla="*/ 125 w 166"/>
              <a:gd name="T73" fmla="*/ 97 h 166"/>
              <a:gd name="T74" fmla="*/ 124 w 166"/>
              <a:gd name="T75" fmla="*/ 8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69" y="158"/>
                </a:moveTo>
                <a:cubicBezTo>
                  <a:pt x="68" y="163"/>
                  <a:pt x="64" y="166"/>
                  <a:pt x="59" y="166"/>
                </a:cubicBezTo>
                <a:cubicBezTo>
                  <a:pt x="54" y="165"/>
                  <a:pt x="50" y="161"/>
                  <a:pt x="51" y="156"/>
                </a:cubicBezTo>
                <a:cubicBezTo>
                  <a:pt x="56" y="102"/>
                  <a:pt x="56" y="102"/>
                  <a:pt x="56" y="102"/>
                </a:cubicBezTo>
                <a:cubicBezTo>
                  <a:pt x="95" y="102"/>
                  <a:pt x="95" y="102"/>
                  <a:pt x="95" y="102"/>
                </a:cubicBezTo>
                <a:cubicBezTo>
                  <a:pt x="101" y="126"/>
                  <a:pt x="101" y="126"/>
                  <a:pt x="101" y="126"/>
                </a:cubicBezTo>
                <a:cubicBezTo>
                  <a:pt x="102" y="127"/>
                  <a:pt x="102" y="128"/>
                  <a:pt x="102" y="129"/>
                </a:cubicBezTo>
                <a:cubicBezTo>
                  <a:pt x="100" y="157"/>
                  <a:pt x="100" y="157"/>
                  <a:pt x="100" y="157"/>
                </a:cubicBezTo>
                <a:cubicBezTo>
                  <a:pt x="100" y="162"/>
                  <a:pt x="95" y="166"/>
                  <a:pt x="90" y="166"/>
                </a:cubicBezTo>
                <a:cubicBezTo>
                  <a:pt x="85" y="165"/>
                  <a:pt x="82" y="161"/>
                  <a:pt x="82" y="156"/>
                </a:cubicBezTo>
                <a:cubicBezTo>
                  <a:pt x="83" y="129"/>
                  <a:pt x="83" y="129"/>
                  <a:pt x="83" y="129"/>
                </a:cubicBezTo>
                <a:cubicBezTo>
                  <a:pt x="78" y="105"/>
                  <a:pt x="78" y="105"/>
                  <a:pt x="78" y="105"/>
                </a:cubicBezTo>
                <a:cubicBezTo>
                  <a:pt x="74" y="105"/>
                  <a:pt x="74" y="105"/>
                  <a:pt x="74" y="105"/>
                </a:cubicBezTo>
                <a:lnTo>
                  <a:pt x="69" y="158"/>
                </a:lnTo>
                <a:close/>
                <a:moveTo>
                  <a:pt x="109" y="0"/>
                </a:moveTo>
                <a:cubicBezTo>
                  <a:pt x="120" y="0"/>
                  <a:pt x="128" y="8"/>
                  <a:pt x="128" y="18"/>
                </a:cubicBezTo>
                <a:cubicBezTo>
                  <a:pt x="128" y="28"/>
                  <a:pt x="120" y="37"/>
                  <a:pt x="109" y="37"/>
                </a:cubicBezTo>
                <a:cubicBezTo>
                  <a:pt x="99" y="37"/>
                  <a:pt x="91" y="28"/>
                  <a:pt x="91" y="18"/>
                </a:cubicBezTo>
                <a:cubicBezTo>
                  <a:pt x="91" y="8"/>
                  <a:pt x="99" y="0"/>
                  <a:pt x="109" y="0"/>
                </a:cubicBezTo>
                <a:close/>
                <a:moveTo>
                  <a:pt x="58" y="84"/>
                </a:moveTo>
                <a:cubicBezTo>
                  <a:pt x="59" y="77"/>
                  <a:pt x="61" y="71"/>
                  <a:pt x="62" y="65"/>
                </a:cubicBezTo>
                <a:cubicBezTo>
                  <a:pt x="65" y="56"/>
                  <a:pt x="69" y="48"/>
                  <a:pt x="75" y="38"/>
                </a:cubicBezTo>
                <a:cubicBezTo>
                  <a:pt x="78" y="34"/>
                  <a:pt x="83" y="32"/>
                  <a:pt x="87" y="34"/>
                </a:cubicBezTo>
                <a:cubicBezTo>
                  <a:pt x="106" y="42"/>
                  <a:pt x="106" y="42"/>
                  <a:pt x="106" y="42"/>
                </a:cubicBezTo>
                <a:cubicBezTo>
                  <a:pt x="108" y="43"/>
                  <a:pt x="110" y="45"/>
                  <a:pt x="111" y="48"/>
                </a:cubicBezTo>
                <a:cubicBezTo>
                  <a:pt x="120" y="93"/>
                  <a:pt x="120" y="93"/>
                  <a:pt x="120" y="93"/>
                </a:cubicBezTo>
                <a:cubicBezTo>
                  <a:pt x="120" y="97"/>
                  <a:pt x="118" y="101"/>
                  <a:pt x="113" y="102"/>
                </a:cubicBezTo>
                <a:cubicBezTo>
                  <a:pt x="109" y="103"/>
                  <a:pt x="105" y="100"/>
                  <a:pt x="104" y="96"/>
                </a:cubicBezTo>
                <a:cubicBezTo>
                  <a:pt x="99" y="67"/>
                  <a:pt x="99" y="67"/>
                  <a:pt x="99" y="67"/>
                </a:cubicBezTo>
                <a:cubicBezTo>
                  <a:pt x="97" y="70"/>
                  <a:pt x="96" y="75"/>
                  <a:pt x="95" y="79"/>
                </a:cubicBezTo>
                <a:cubicBezTo>
                  <a:pt x="94" y="81"/>
                  <a:pt x="94" y="82"/>
                  <a:pt x="94" y="84"/>
                </a:cubicBezTo>
                <a:lnTo>
                  <a:pt x="58" y="84"/>
                </a:lnTo>
                <a:close/>
                <a:moveTo>
                  <a:pt x="0" y="166"/>
                </a:moveTo>
                <a:cubicBezTo>
                  <a:pt x="0" y="101"/>
                  <a:pt x="0" y="101"/>
                  <a:pt x="0" y="101"/>
                </a:cubicBezTo>
                <a:cubicBezTo>
                  <a:pt x="0" y="94"/>
                  <a:pt x="5" y="89"/>
                  <a:pt x="12" y="89"/>
                </a:cubicBezTo>
                <a:cubicBezTo>
                  <a:pt x="98" y="89"/>
                  <a:pt x="98" y="89"/>
                  <a:pt x="98" y="89"/>
                </a:cubicBezTo>
                <a:cubicBezTo>
                  <a:pt x="99" y="97"/>
                  <a:pt x="99" y="97"/>
                  <a:pt x="99" y="97"/>
                </a:cubicBezTo>
                <a:cubicBezTo>
                  <a:pt x="99" y="97"/>
                  <a:pt x="99" y="97"/>
                  <a:pt x="99" y="97"/>
                </a:cubicBezTo>
                <a:cubicBezTo>
                  <a:pt x="12" y="97"/>
                  <a:pt x="12" y="97"/>
                  <a:pt x="12" y="97"/>
                </a:cubicBezTo>
                <a:cubicBezTo>
                  <a:pt x="10" y="97"/>
                  <a:pt x="8" y="99"/>
                  <a:pt x="8" y="101"/>
                </a:cubicBezTo>
                <a:cubicBezTo>
                  <a:pt x="8" y="166"/>
                  <a:pt x="8" y="166"/>
                  <a:pt x="8" y="166"/>
                </a:cubicBezTo>
                <a:lnTo>
                  <a:pt x="0" y="166"/>
                </a:lnTo>
                <a:close/>
                <a:moveTo>
                  <a:pt x="16" y="102"/>
                </a:moveTo>
                <a:cubicBezTo>
                  <a:pt x="23" y="102"/>
                  <a:pt x="23" y="102"/>
                  <a:pt x="23" y="102"/>
                </a:cubicBezTo>
                <a:cubicBezTo>
                  <a:pt x="23" y="153"/>
                  <a:pt x="23" y="153"/>
                  <a:pt x="23" y="153"/>
                </a:cubicBezTo>
                <a:cubicBezTo>
                  <a:pt x="16" y="153"/>
                  <a:pt x="16" y="153"/>
                  <a:pt x="16" y="153"/>
                </a:cubicBezTo>
                <a:lnTo>
                  <a:pt x="16" y="102"/>
                </a:lnTo>
                <a:close/>
                <a:moveTo>
                  <a:pt x="16" y="84"/>
                </a:moveTo>
                <a:cubicBezTo>
                  <a:pt x="17" y="78"/>
                  <a:pt x="22" y="74"/>
                  <a:pt x="27" y="74"/>
                </a:cubicBezTo>
                <a:cubicBezTo>
                  <a:pt x="55" y="74"/>
                  <a:pt x="55" y="74"/>
                  <a:pt x="55" y="74"/>
                </a:cubicBezTo>
                <a:cubicBezTo>
                  <a:pt x="54" y="77"/>
                  <a:pt x="54" y="79"/>
                  <a:pt x="53" y="82"/>
                </a:cubicBezTo>
                <a:cubicBezTo>
                  <a:pt x="27" y="82"/>
                  <a:pt x="27" y="82"/>
                  <a:pt x="27" y="82"/>
                </a:cubicBezTo>
                <a:cubicBezTo>
                  <a:pt x="26" y="82"/>
                  <a:pt x="25" y="83"/>
                  <a:pt x="24" y="84"/>
                </a:cubicBezTo>
                <a:lnTo>
                  <a:pt x="16" y="84"/>
                </a:lnTo>
                <a:close/>
                <a:moveTo>
                  <a:pt x="121" y="74"/>
                </a:moveTo>
                <a:cubicBezTo>
                  <a:pt x="139" y="74"/>
                  <a:pt x="139" y="74"/>
                  <a:pt x="139" y="74"/>
                </a:cubicBezTo>
                <a:cubicBezTo>
                  <a:pt x="145" y="74"/>
                  <a:pt x="149" y="78"/>
                  <a:pt x="150" y="84"/>
                </a:cubicBezTo>
                <a:cubicBezTo>
                  <a:pt x="142" y="84"/>
                  <a:pt x="142" y="84"/>
                  <a:pt x="142" y="84"/>
                </a:cubicBezTo>
                <a:cubicBezTo>
                  <a:pt x="142" y="83"/>
                  <a:pt x="140" y="82"/>
                  <a:pt x="139" y="82"/>
                </a:cubicBezTo>
                <a:cubicBezTo>
                  <a:pt x="123" y="82"/>
                  <a:pt x="123" y="82"/>
                  <a:pt x="123" y="82"/>
                </a:cubicBezTo>
                <a:lnTo>
                  <a:pt x="121" y="74"/>
                </a:lnTo>
                <a:close/>
                <a:moveTo>
                  <a:pt x="151" y="153"/>
                </a:moveTo>
                <a:cubicBezTo>
                  <a:pt x="143" y="153"/>
                  <a:pt x="143" y="153"/>
                  <a:pt x="143" y="153"/>
                </a:cubicBezTo>
                <a:cubicBezTo>
                  <a:pt x="143" y="102"/>
                  <a:pt x="143" y="102"/>
                  <a:pt x="143" y="102"/>
                </a:cubicBezTo>
                <a:cubicBezTo>
                  <a:pt x="151" y="102"/>
                  <a:pt x="151" y="102"/>
                  <a:pt x="151" y="102"/>
                </a:cubicBezTo>
                <a:lnTo>
                  <a:pt x="151" y="153"/>
                </a:lnTo>
                <a:close/>
                <a:moveTo>
                  <a:pt x="124" y="89"/>
                </a:moveTo>
                <a:cubicBezTo>
                  <a:pt x="154" y="89"/>
                  <a:pt x="154" y="89"/>
                  <a:pt x="154" y="89"/>
                </a:cubicBezTo>
                <a:cubicBezTo>
                  <a:pt x="161" y="89"/>
                  <a:pt x="166" y="94"/>
                  <a:pt x="166" y="101"/>
                </a:cubicBezTo>
                <a:cubicBezTo>
                  <a:pt x="166" y="166"/>
                  <a:pt x="166" y="166"/>
                  <a:pt x="166" y="166"/>
                </a:cubicBezTo>
                <a:cubicBezTo>
                  <a:pt x="158" y="166"/>
                  <a:pt x="158" y="166"/>
                  <a:pt x="158" y="166"/>
                </a:cubicBezTo>
                <a:cubicBezTo>
                  <a:pt x="158" y="101"/>
                  <a:pt x="158" y="101"/>
                  <a:pt x="158" y="101"/>
                </a:cubicBezTo>
                <a:cubicBezTo>
                  <a:pt x="158" y="99"/>
                  <a:pt x="157" y="97"/>
                  <a:pt x="154" y="97"/>
                </a:cubicBezTo>
                <a:cubicBezTo>
                  <a:pt x="125" y="97"/>
                  <a:pt x="125" y="97"/>
                  <a:pt x="125" y="97"/>
                </a:cubicBezTo>
                <a:cubicBezTo>
                  <a:pt x="125" y="95"/>
                  <a:pt x="125" y="94"/>
                  <a:pt x="125" y="92"/>
                </a:cubicBezTo>
                <a:lnTo>
                  <a:pt x="124" y="89"/>
                </a:lnTo>
                <a:close/>
              </a:path>
            </a:pathLst>
          </a:custGeom>
          <a:solidFill>
            <a:schemeClr val="accent5">
              <a:lumMod val="20000"/>
              <a:lumOff val="80000"/>
            </a:schemeClr>
          </a:solidFill>
          <a:ln>
            <a:noFill/>
          </a:ln>
        </p:spPr>
        <p:txBody>
          <a:bodyPr vert="horz" wrap="square" lIns="68580" tIns="34290" rIns="68580" bIns="34290" numCol="1" anchor="ctr"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5551069" y="1727781"/>
            <a:ext cx="409558" cy="405015"/>
          </a:xfrm>
          <a:prstGeom prst="rect">
            <a:avLst/>
          </a:prstGeom>
          <a:ln>
            <a:noFill/>
          </a:ln>
        </p:spPr>
      </p:pic>
      <p:sp>
        <p:nvSpPr>
          <p:cNvPr id="61" name="Arc 60">
            <a:extLst>
              <a:ext uri="{FF2B5EF4-FFF2-40B4-BE49-F238E27FC236}">
                <a16:creationId xmlns:a16="http://schemas.microsoft.com/office/drawing/2014/main" id="{0B0F8C78-1A37-4F31-95F1-B436A860C16D}"/>
              </a:ext>
            </a:extLst>
          </p:cNvPr>
          <p:cNvSpPr/>
          <p:nvPr/>
        </p:nvSpPr>
        <p:spPr>
          <a:xfrm rot="5400000">
            <a:off x="3243890" y="2168796"/>
            <a:ext cx="2607128" cy="2606040"/>
          </a:xfrm>
          <a:prstGeom prst="arc">
            <a:avLst>
              <a:gd name="adj1" fmla="val 10800897"/>
              <a:gd name="adj2" fmla="val 13489616"/>
            </a:avLst>
          </a:prstGeom>
          <a:ln w="114300" cap="rnd">
            <a:gradFill>
              <a:gsLst>
                <a:gs pos="0">
                  <a:srgbClr val="80B096">
                    <a:alpha val="50000"/>
                  </a:srgbClr>
                </a:gs>
                <a:gs pos="100000">
                  <a:srgbClr val="418962">
                    <a:alpha val="5000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Arc 61">
            <a:extLst>
              <a:ext uri="{FF2B5EF4-FFF2-40B4-BE49-F238E27FC236}">
                <a16:creationId xmlns:a16="http://schemas.microsoft.com/office/drawing/2014/main" id="{4B384B00-0E81-4940-A2C7-843272B97235}"/>
              </a:ext>
            </a:extLst>
          </p:cNvPr>
          <p:cNvSpPr/>
          <p:nvPr/>
        </p:nvSpPr>
        <p:spPr>
          <a:xfrm rot="2700000">
            <a:off x="3275422" y="2161708"/>
            <a:ext cx="2607128" cy="2606040"/>
          </a:xfrm>
          <a:prstGeom prst="arc">
            <a:avLst>
              <a:gd name="adj1" fmla="val 10800897"/>
              <a:gd name="adj2" fmla="val 13510334"/>
            </a:avLst>
          </a:prstGeom>
          <a:ln w="114300" cap="rnd">
            <a:gradFill>
              <a:gsLst>
                <a:gs pos="0">
                  <a:srgbClr val="418962">
                    <a:alpha val="50000"/>
                  </a:srgbClr>
                </a:gs>
                <a:gs pos="100000">
                  <a:schemeClr val="accent2">
                    <a:alpha val="5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Arc 62">
            <a:extLst>
              <a:ext uri="{FF2B5EF4-FFF2-40B4-BE49-F238E27FC236}">
                <a16:creationId xmlns:a16="http://schemas.microsoft.com/office/drawing/2014/main" id="{19716ED4-673F-48AF-88C0-9D8378B87EC5}"/>
              </a:ext>
            </a:extLst>
          </p:cNvPr>
          <p:cNvSpPr/>
          <p:nvPr/>
        </p:nvSpPr>
        <p:spPr>
          <a:xfrm>
            <a:off x="3219505" y="2213248"/>
            <a:ext cx="2607128" cy="2606040"/>
          </a:xfrm>
          <a:prstGeom prst="arc">
            <a:avLst>
              <a:gd name="adj1" fmla="val 10704707"/>
              <a:gd name="adj2" fmla="val 13628880"/>
            </a:avLst>
          </a:prstGeom>
          <a:ln w="114300" cap="rnd">
            <a:gradFill flip="none" rotWithShape="1">
              <a:gsLst>
                <a:gs pos="0">
                  <a:schemeClr val="accent1">
                    <a:alpha val="50000"/>
                  </a:schemeClr>
                </a:gs>
                <a:gs pos="100000">
                  <a:schemeClr val="accent2">
                    <a:alpha val="50000"/>
                  </a:schemeClr>
                </a:gs>
              </a:gsLst>
              <a:lin ang="81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Arc 63">
            <a:extLst>
              <a:ext uri="{FF2B5EF4-FFF2-40B4-BE49-F238E27FC236}">
                <a16:creationId xmlns:a16="http://schemas.microsoft.com/office/drawing/2014/main" id="{DF5B4D2D-4A74-42EE-9EBD-FF7812297ACA}"/>
              </a:ext>
            </a:extLst>
          </p:cNvPr>
          <p:cNvSpPr/>
          <p:nvPr/>
        </p:nvSpPr>
        <p:spPr>
          <a:xfrm rot="8100000">
            <a:off x="3282770" y="2212704"/>
            <a:ext cx="2607128" cy="2606040"/>
          </a:xfrm>
          <a:prstGeom prst="arc">
            <a:avLst>
              <a:gd name="adj1" fmla="val 10686072"/>
              <a:gd name="adj2" fmla="val 13510334"/>
            </a:avLst>
          </a:prstGeom>
          <a:ln w="114300" cap="rnd">
            <a:gradFill>
              <a:gsLst>
                <a:gs pos="0">
                  <a:srgbClr val="F9D092">
                    <a:alpha val="50000"/>
                  </a:srgbClr>
                </a:gs>
                <a:gs pos="100000">
                  <a:srgbClr val="80B096">
                    <a:alpha val="5000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Oval 64">
            <a:extLst>
              <a:ext uri="{FF2B5EF4-FFF2-40B4-BE49-F238E27FC236}">
                <a16:creationId xmlns:a16="http://schemas.microsoft.com/office/drawing/2014/main" id="{A11006AE-03BB-40AE-B9BF-FE4432826EFA}"/>
              </a:ext>
            </a:extLst>
          </p:cNvPr>
          <p:cNvSpPr>
            <a:spLocks noChangeAspect="1"/>
          </p:cNvSpPr>
          <p:nvPr/>
        </p:nvSpPr>
        <p:spPr>
          <a:xfrm>
            <a:off x="5832729" y="3512720"/>
            <a:ext cx="114300" cy="114300"/>
          </a:xfrm>
          <a:prstGeom prst="ellipse">
            <a:avLst/>
          </a:prstGeom>
          <a:solidFill>
            <a:srgbClr val="F9D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4E387457-E9ED-49BA-99E3-8F2545E87B64}"/>
              </a:ext>
            </a:extLst>
          </p:cNvPr>
          <p:cNvSpPr>
            <a:spLocks noChangeAspect="1"/>
          </p:cNvSpPr>
          <p:nvPr/>
        </p:nvSpPr>
        <p:spPr>
          <a:xfrm>
            <a:off x="5410517" y="2493319"/>
            <a:ext cx="114300" cy="114300"/>
          </a:xfrm>
          <a:prstGeom prst="ellipse">
            <a:avLst/>
          </a:prstGeom>
          <a:solidFill>
            <a:srgbClr val="80B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8A4BB9F5-4097-4FFA-9A90-EA97ADA0ED0A}"/>
              </a:ext>
            </a:extLst>
          </p:cNvPr>
          <p:cNvSpPr>
            <a:spLocks noChangeAspect="1"/>
          </p:cNvSpPr>
          <p:nvPr/>
        </p:nvSpPr>
        <p:spPr>
          <a:xfrm>
            <a:off x="3572750" y="2501202"/>
            <a:ext cx="114300" cy="1143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BCE1C0E1-B495-40A9-9F0E-45E696EA89D2}"/>
              </a:ext>
            </a:extLst>
          </p:cNvPr>
          <p:cNvSpPr>
            <a:spLocks noChangeAspect="1"/>
          </p:cNvSpPr>
          <p:nvPr/>
        </p:nvSpPr>
        <p:spPr>
          <a:xfrm>
            <a:off x="3164217" y="3482340"/>
            <a:ext cx="114300" cy="1143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9" name="Picture 68"/>
          <p:cNvPicPr>
            <a:picLocks noChangeAspect="1"/>
          </p:cNvPicPr>
          <p:nvPr/>
        </p:nvPicPr>
        <p:blipFill>
          <a:blip r:embed="rId6"/>
          <a:stretch>
            <a:fillRect/>
          </a:stretch>
        </p:blipFill>
        <p:spPr>
          <a:xfrm>
            <a:off x="3429000" y="3033573"/>
            <a:ext cx="2243516" cy="528777"/>
          </a:xfrm>
          <a:prstGeom prst="rect">
            <a:avLst/>
          </a:prstGeom>
        </p:spPr>
      </p:pic>
      <p:sp>
        <p:nvSpPr>
          <p:cNvPr id="70" name="Rectangle 69"/>
          <p:cNvSpPr/>
          <p:nvPr/>
        </p:nvSpPr>
        <p:spPr>
          <a:xfrm>
            <a:off x="7748805" y="49448"/>
            <a:ext cx="937995" cy="33299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ASCLEPIOS I and II</a:t>
            </a:r>
            <a:endParaRPr lang="en-GB" sz="1200" b="1" dirty="0">
              <a:ln w="0"/>
              <a:solidFill>
                <a:srgbClr val="D2A000"/>
              </a:solidFill>
              <a:effectLst/>
            </a:endParaRPr>
          </a:p>
        </p:txBody>
      </p:sp>
      <p:sp>
        <p:nvSpPr>
          <p:cNvPr id="71" name="Rectangle 70">
            <a:hlinkClick r:id="rId7" action="ppaction://hlinksldjump"/>
          </p:cNvPr>
          <p:cNvSpPr/>
          <p:nvPr/>
        </p:nvSpPr>
        <p:spPr>
          <a:xfrm>
            <a:off x="19155" y="9334"/>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72" name="Rectangle 71">
            <a:hlinkClick r:id="" action="ppaction://noaction"/>
          </p:cNvPr>
          <p:cNvSpPr/>
          <p:nvPr/>
        </p:nvSpPr>
        <p:spPr>
          <a:xfrm>
            <a:off x="6901122"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73" name="Rectangle 72">
            <a:hlinkClick r:id="rId7" action="ppaction://hlinksldjump"/>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74" name="Rectangle 73">
            <a:hlinkClick r:id="rId8" action="ppaction://hlinksldjump"/>
          </p:cNvPr>
          <p:cNvSpPr/>
          <p:nvPr/>
        </p:nvSpPr>
        <p:spPr>
          <a:xfrm>
            <a:off x="955528" y="1198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Tree>
    <p:extLst>
      <p:ext uri="{BB962C8B-B14F-4D97-AF65-F5344CB8AC3E}">
        <p14:creationId xmlns:p14="http://schemas.microsoft.com/office/powerpoint/2010/main" val="111827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199" y="4227318"/>
            <a:ext cx="9048297" cy="608076"/>
          </a:xfrm>
          <a:prstGeom prst="roundRect">
            <a:avLst>
              <a:gd name="adj" fmla="val 6123"/>
            </a:avLst>
          </a:prstGeom>
          <a:solidFill>
            <a:schemeClr val="accent3">
              <a:lumMod val="40000"/>
              <a:lumOff val="60000"/>
            </a:schemeClr>
          </a:solidFill>
        </p:spPr>
        <p:txBody>
          <a:bodyPr wrap="square">
            <a:spAutoFit/>
          </a:bodyPr>
          <a:lstStyle/>
          <a:p>
            <a:pPr marL="0" indent="0" algn="ctr">
              <a:buNone/>
            </a:pPr>
            <a:r>
              <a:rPr lang="en-US" sz="1200" dirty="0">
                <a:solidFill>
                  <a:srgbClr val="000000"/>
                </a:solidFill>
                <a:latin typeface="Arial" panose="020B0604020202020204"/>
              </a:rPr>
              <a:t>Low-dose SC versus high-dose IV therapy demonstrated similar depletion of B cell subsets, including follicular B cells (primary target) but faster B cell recovery after treatment cessation and relatively spared marginal zone B cells (first line of defense against blood-borne infections)</a:t>
            </a:r>
          </a:p>
        </p:txBody>
      </p:sp>
      <p:sp>
        <p:nvSpPr>
          <p:cNvPr id="144" name="Rectangle 143"/>
          <p:cNvSpPr/>
          <p:nvPr/>
        </p:nvSpPr>
        <p:spPr>
          <a:xfrm>
            <a:off x="925048" y="136351"/>
            <a:ext cx="7832426" cy="247650"/>
          </a:xfrm>
          <a:prstGeom prst="rect">
            <a:avLst/>
          </a:prstGeom>
          <a:noFill/>
          <a:ln w="19050">
            <a:noFill/>
            <a:miter lim="800000"/>
            <a:headEnd/>
            <a:tailEnd/>
          </a:ln>
        </p:spPr>
        <p:txBody>
          <a:bodyPr vert="horz" wrap="square" lIns="48252" tIns="24126" rIns="48252" bIns="24126" numCol="1" anchor="t" anchorCtr="0" compatLnSpc="1">
            <a:prstTxWarp prst="textNoShape">
              <a:avLst/>
            </a:prstTxWarp>
            <a:noAutofit/>
          </a:bodyPr>
          <a:lstStyle/>
          <a:p>
            <a:pPr defTabSz="482529" eaLnBrk="0" fontAlgn="base" hangingPunct="0">
              <a:buClr>
                <a:srgbClr val="FCAF17"/>
              </a:buClr>
              <a:buSzPct val="110000"/>
              <a:buFont typeface="Wingdings" pitchFamily="2" charset="2"/>
              <a:buNone/>
            </a:pPr>
            <a:r>
              <a:rPr lang="en-US" sz="1600" b="1" dirty="0">
                <a:solidFill>
                  <a:srgbClr val="002060"/>
                </a:solidFill>
                <a:latin typeface="Arial Black" panose="020B0A04020102020204" pitchFamily="34" charset="0"/>
              </a:rPr>
              <a:t>Low-dose SC anti-CD20 therapy relatively spared B-cell subsets </a:t>
            </a:r>
          </a:p>
        </p:txBody>
      </p:sp>
      <p:pic>
        <p:nvPicPr>
          <p:cNvPr id="3" name="Picture 2"/>
          <p:cNvPicPr>
            <a:picLocks noChangeAspect="1"/>
          </p:cNvPicPr>
          <p:nvPr/>
        </p:nvPicPr>
        <p:blipFill>
          <a:blip r:embed="rId4"/>
          <a:stretch>
            <a:fillRect/>
          </a:stretch>
        </p:blipFill>
        <p:spPr>
          <a:xfrm>
            <a:off x="963766" y="907145"/>
            <a:ext cx="6934200" cy="3148729"/>
          </a:xfrm>
          <a:prstGeom prst="rect">
            <a:avLst/>
          </a:prstGeom>
        </p:spPr>
      </p:pic>
      <p:sp>
        <p:nvSpPr>
          <p:cNvPr id="10" name="Rectangle 9">
            <a:hlinkClick r:id="" action="ppaction://noaction"/>
          </p:cNvPr>
          <p:cNvSpPr/>
          <p:nvPr/>
        </p:nvSpPr>
        <p:spPr>
          <a:xfrm>
            <a:off x="19155" y="9334"/>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 name="Rectangle 10">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2" name="Rectangle 11">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Rectangle 12">
            <a:hlinkClick r:id="" action="ppaction://noaction"/>
          </p:cNvPr>
          <p:cNvSpPr/>
          <p:nvPr/>
        </p:nvSpPr>
        <p:spPr>
          <a:xfrm>
            <a:off x="955528" y="1198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Footer Placeholder 5">
            <a:extLst>
              <a:ext uri="{FF2B5EF4-FFF2-40B4-BE49-F238E27FC236}">
                <a16:creationId xmlns:a16="http://schemas.microsoft.com/office/drawing/2014/main" id="{3ECE5898-B2E6-44EB-8BC5-99204C079966}"/>
              </a:ext>
            </a:extLst>
          </p:cNvPr>
          <p:cNvSpPr>
            <a:spLocks noGrp="1"/>
          </p:cNvSpPr>
          <p:nvPr>
            <p:ph type="ftr" sz="quarter" idx="11"/>
          </p:nvPr>
        </p:nvSpPr>
        <p:spPr>
          <a:xfrm>
            <a:off x="3276600" y="4797767"/>
            <a:ext cx="5989482" cy="345733"/>
          </a:xfrm>
        </p:spPr>
        <p:txBody>
          <a:bodyPr/>
          <a:lstStyle/>
          <a:p>
            <a:pPr algn="l"/>
            <a:endParaRPr lang="en-US" dirty="0">
              <a:solidFill>
                <a:schemeClr val="bg1">
                  <a:lumMod val="50000"/>
                </a:schemeClr>
              </a:solidFill>
            </a:endParaRPr>
          </a:p>
          <a:p>
            <a:pPr algn="l"/>
            <a:r>
              <a:rPr lang="en-GB" dirty="0">
                <a:solidFill>
                  <a:schemeClr val="bg1">
                    <a:lumMod val="50000"/>
                  </a:schemeClr>
                </a:solidFill>
              </a:rPr>
              <a:t>1</a:t>
            </a:r>
            <a:r>
              <a:rPr lang="en-GB" sz="900" dirty="0">
                <a:solidFill>
                  <a:schemeClr val="bg1">
                    <a:lumMod val="50000"/>
                  </a:schemeClr>
                </a:solidFill>
              </a:rPr>
              <a:t>. Smith P et al. Poster P401 presented at ECTRIMS 2016 2. Huck C et al. J </a:t>
            </a:r>
            <a:r>
              <a:rPr lang="fr-FR" sz="900" dirty="0" err="1">
                <a:solidFill>
                  <a:schemeClr val="bg1">
                    <a:lumMod val="50000"/>
                  </a:schemeClr>
                </a:solidFill>
              </a:rPr>
              <a:t>Neuroimmune</a:t>
            </a:r>
            <a:r>
              <a:rPr lang="fr-FR" sz="900" dirty="0">
                <a:solidFill>
                  <a:schemeClr val="bg1">
                    <a:lumMod val="50000"/>
                  </a:schemeClr>
                </a:solidFill>
              </a:rPr>
              <a:t> </a:t>
            </a:r>
            <a:r>
              <a:rPr lang="fr-FR" sz="900" dirty="0" err="1">
                <a:solidFill>
                  <a:schemeClr val="bg1">
                    <a:lumMod val="50000"/>
                  </a:schemeClr>
                </a:solidFill>
              </a:rPr>
              <a:t>Pharmacol</a:t>
            </a:r>
            <a:r>
              <a:rPr lang="fr-FR" sz="900" dirty="0">
                <a:solidFill>
                  <a:schemeClr val="bg1">
                    <a:lumMod val="50000"/>
                  </a:schemeClr>
                </a:solidFill>
              </a:rPr>
              <a:t> 14:709–719 (2019).</a:t>
            </a:r>
            <a:endParaRPr lang="en-US" dirty="0">
              <a:solidFill>
                <a:schemeClr val="bg1">
                  <a:lumMod val="50000"/>
                </a:schemeClr>
              </a:solidFill>
            </a:endParaRPr>
          </a:p>
        </p:txBody>
      </p:sp>
      <p:sp>
        <p:nvSpPr>
          <p:cNvPr id="15" name="CasellaDiTesto 14">
            <a:extLst>
              <a:ext uri="{FF2B5EF4-FFF2-40B4-BE49-F238E27FC236}">
                <a16:creationId xmlns:a16="http://schemas.microsoft.com/office/drawing/2014/main" id="{AD54DAE9-6EFF-4A42-A557-E5635DD6F50D}"/>
              </a:ext>
            </a:extLst>
          </p:cNvPr>
          <p:cNvSpPr txBox="1"/>
          <p:nvPr/>
        </p:nvSpPr>
        <p:spPr>
          <a:xfrm>
            <a:off x="487341" y="438828"/>
            <a:ext cx="8441959" cy="338554"/>
          </a:xfrm>
          <a:prstGeom prst="rect">
            <a:avLst/>
          </a:prstGeom>
          <a:noFill/>
        </p:spPr>
        <p:txBody>
          <a:bodyPr wrap="square">
            <a:spAutoFit/>
          </a:bodyPr>
          <a:lstStyle/>
          <a:p>
            <a:r>
              <a:rPr lang="en-US" sz="1600" b="1" dirty="0">
                <a:latin typeface="Baskerville" panose="02020502070401020303" pitchFamily="18" charset="0"/>
                <a:ea typeface="Baskerville" panose="02020502070401020303" pitchFamily="18" charset="0"/>
              </a:rPr>
              <a:t>Potent depletion of follicular  B-cells with a relative sparing  of marginal zone B-cells</a:t>
            </a:r>
            <a:endParaRPr lang="en-US" sz="1600" b="1" baseline="30000" dirty="0">
              <a:latin typeface="Baskerville" panose="02020502070401020303" pitchFamily="18" charset="0"/>
              <a:ea typeface="Baskerville" panose="02020502070401020303"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75497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7891" y="895350"/>
            <a:ext cx="7501642" cy="3354627"/>
            <a:chOff x="817891" y="1045923"/>
            <a:chExt cx="7501642" cy="3354627"/>
          </a:xfrm>
        </p:grpSpPr>
        <p:sp>
          <p:nvSpPr>
            <p:cNvPr id="266" name="Freeform 6"/>
            <p:cNvSpPr>
              <a:spLocks/>
            </p:cNvSpPr>
            <p:nvPr/>
          </p:nvSpPr>
          <p:spPr bwMode="auto">
            <a:xfrm>
              <a:off x="5754250" y="1245395"/>
              <a:ext cx="2565283" cy="723207"/>
            </a:xfrm>
            <a:custGeom>
              <a:avLst/>
              <a:gdLst>
                <a:gd name="T0" fmla="*/ 0 w 648"/>
                <a:gd name="T1" fmla="*/ 0 h 182"/>
                <a:gd name="T2" fmla="*/ 557 w 648"/>
                <a:gd name="T3" fmla="*/ 0 h 182"/>
                <a:gd name="T4" fmla="*/ 648 w 648"/>
                <a:gd name="T5" fmla="*/ 91 h 182"/>
                <a:gd name="T6" fmla="*/ 648 w 648"/>
                <a:gd name="T7" fmla="*/ 91 h 182"/>
                <a:gd name="T8" fmla="*/ 557 w 648"/>
                <a:gd name="T9" fmla="*/ 182 h 182"/>
                <a:gd name="T10" fmla="*/ 0 w 648"/>
                <a:gd name="T11" fmla="*/ 182 h 182"/>
              </a:gdLst>
              <a:ahLst/>
              <a:cxnLst>
                <a:cxn ang="0">
                  <a:pos x="T0" y="T1"/>
                </a:cxn>
                <a:cxn ang="0">
                  <a:pos x="T2" y="T3"/>
                </a:cxn>
                <a:cxn ang="0">
                  <a:pos x="T4" y="T5"/>
                </a:cxn>
                <a:cxn ang="0">
                  <a:pos x="T6" y="T7"/>
                </a:cxn>
                <a:cxn ang="0">
                  <a:pos x="T8" y="T9"/>
                </a:cxn>
                <a:cxn ang="0">
                  <a:pos x="T10" y="T11"/>
                </a:cxn>
              </a:cxnLst>
              <a:rect l="0" t="0" r="r" b="b"/>
              <a:pathLst>
                <a:path w="648" h="182">
                  <a:moveTo>
                    <a:pt x="0" y="0"/>
                  </a:moveTo>
                  <a:cubicBezTo>
                    <a:pt x="557" y="0"/>
                    <a:pt x="557" y="0"/>
                    <a:pt x="557" y="0"/>
                  </a:cubicBezTo>
                  <a:cubicBezTo>
                    <a:pt x="607" y="0"/>
                    <a:pt x="648" y="40"/>
                    <a:pt x="648" y="91"/>
                  </a:cubicBezTo>
                  <a:cubicBezTo>
                    <a:pt x="648" y="91"/>
                    <a:pt x="648" y="91"/>
                    <a:pt x="648" y="91"/>
                  </a:cubicBezTo>
                  <a:cubicBezTo>
                    <a:pt x="648" y="141"/>
                    <a:pt x="607" y="182"/>
                    <a:pt x="557" y="182"/>
                  </a:cubicBezTo>
                  <a:cubicBezTo>
                    <a:pt x="0" y="182"/>
                    <a:pt x="0" y="182"/>
                    <a:pt x="0" y="182"/>
                  </a:cubicBezTo>
                </a:path>
              </a:pathLst>
            </a:custGeom>
            <a:solidFill>
              <a:srgbClr val="00B0F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67" name="Freeform 7"/>
            <p:cNvSpPr>
              <a:spLocks/>
            </p:cNvSpPr>
            <p:nvPr/>
          </p:nvSpPr>
          <p:spPr bwMode="auto">
            <a:xfrm>
              <a:off x="5754250" y="2051176"/>
              <a:ext cx="2565283" cy="723207"/>
            </a:xfrm>
            <a:custGeom>
              <a:avLst/>
              <a:gdLst>
                <a:gd name="T0" fmla="*/ 0 w 648"/>
                <a:gd name="T1" fmla="*/ 0 h 182"/>
                <a:gd name="T2" fmla="*/ 557 w 648"/>
                <a:gd name="T3" fmla="*/ 0 h 182"/>
                <a:gd name="T4" fmla="*/ 648 w 648"/>
                <a:gd name="T5" fmla="*/ 91 h 182"/>
                <a:gd name="T6" fmla="*/ 648 w 648"/>
                <a:gd name="T7" fmla="*/ 91 h 182"/>
                <a:gd name="T8" fmla="*/ 557 w 648"/>
                <a:gd name="T9" fmla="*/ 182 h 182"/>
                <a:gd name="T10" fmla="*/ 0 w 648"/>
                <a:gd name="T11" fmla="*/ 182 h 182"/>
              </a:gdLst>
              <a:ahLst/>
              <a:cxnLst>
                <a:cxn ang="0">
                  <a:pos x="T0" y="T1"/>
                </a:cxn>
                <a:cxn ang="0">
                  <a:pos x="T2" y="T3"/>
                </a:cxn>
                <a:cxn ang="0">
                  <a:pos x="T4" y="T5"/>
                </a:cxn>
                <a:cxn ang="0">
                  <a:pos x="T6" y="T7"/>
                </a:cxn>
                <a:cxn ang="0">
                  <a:pos x="T8" y="T9"/>
                </a:cxn>
                <a:cxn ang="0">
                  <a:pos x="T10" y="T11"/>
                </a:cxn>
              </a:cxnLst>
              <a:rect l="0" t="0" r="r" b="b"/>
              <a:pathLst>
                <a:path w="648" h="182">
                  <a:moveTo>
                    <a:pt x="0" y="0"/>
                  </a:moveTo>
                  <a:cubicBezTo>
                    <a:pt x="557" y="0"/>
                    <a:pt x="557" y="0"/>
                    <a:pt x="557" y="0"/>
                  </a:cubicBezTo>
                  <a:cubicBezTo>
                    <a:pt x="607" y="0"/>
                    <a:pt x="648" y="41"/>
                    <a:pt x="648" y="91"/>
                  </a:cubicBezTo>
                  <a:cubicBezTo>
                    <a:pt x="648" y="91"/>
                    <a:pt x="648" y="91"/>
                    <a:pt x="648" y="91"/>
                  </a:cubicBezTo>
                  <a:cubicBezTo>
                    <a:pt x="648" y="141"/>
                    <a:pt x="607" y="182"/>
                    <a:pt x="557" y="182"/>
                  </a:cubicBezTo>
                  <a:cubicBezTo>
                    <a:pt x="0" y="182"/>
                    <a:pt x="0" y="182"/>
                    <a:pt x="0" y="182"/>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68" name="Freeform 8"/>
            <p:cNvSpPr>
              <a:spLocks/>
            </p:cNvSpPr>
            <p:nvPr/>
          </p:nvSpPr>
          <p:spPr bwMode="auto">
            <a:xfrm>
              <a:off x="5754250" y="2867176"/>
              <a:ext cx="2565283" cy="723207"/>
            </a:xfrm>
            <a:custGeom>
              <a:avLst/>
              <a:gdLst>
                <a:gd name="T0" fmla="*/ 0 w 648"/>
                <a:gd name="T1" fmla="*/ 0 h 182"/>
                <a:gd name="T2" fmla="*/ 557 w 648"/>
                <a:gd name="T3" fmla="*/ 0 h 182"/>
                <a:gd name="T4" fmla="*/ 648 w 648"/>
                <a:gd name="T5" fmla="*/ 91 h 182"/>
                <a:gd name="T6" fmla="*/ 648 w 648"/>
                <a:gd name="T7" fmla="*/ 91 h 182"/>
                <a:gd name="T8" fmla="*/ 557 w 648"/>
                <a:gd name="T9" fmla="*/ 182 h 182"/>
                <a:gd name="T10" fmla="*/ 0 w 648"/>
                <a:gd name="T11" fmla="*/ 182 h 182"/>
              </a:gdLst>
              <a:ahLst/>
              <a:cxnLst>
                <a:cxn ang="0">
                  <a:pos x="T0" y="T1"/>
                </a:cxn>
                <a:cxn ang="0">
                  <a:pos x="T2" y="T3"/>
                </a:cxn>
                <a:cxn ang="0">
                  <a:pos x="T4" y="T5"/>
                </a:cxn>
                <a:cxn ang="0">
                  <a:pos x="T6" y="T7"/>
                </a:cxn>
                <a:cxn ang="0">
                  <a:pos x="T8" y="T9"/>
                </a:cxn>
                <a:cxn ang="0">
                  <a:pos x="T10" y="T11"/>
                </a:cxn>
              </a:cxnLst>
              <a:rect l="0" t="0" r="r" b="b"/>
              <a:pathLst>
                <a:path w="648" h="182">
                  <a:moveTo>
                    <a:pt x="0" y="0"/>
                  </a:moveTo>
                  <a:cubicBezTo>
                    <a:pt x="557" y="0"/>
                    <a:pt x="557" y="0"/>
                    <a:pt x="557" y="0"/>
                  </a:cubicBezTo>
                  <a:cubicBezTo>
                    <a:pt x="607" y="0"/>
                    <a:pt x="648" y="41"/>
                    <a:pt x="648" y="91"/>
                  </a:cubicBezTo>
                  <a:cubicBezTo>
                    <a:pt x="648" y="91"/>
                    <a:pt x="648" y="91"/>
                    <a:pt x="648" y="91"/>
                  </a:cubicBezTo>
                  <a:cubicBezTo>
                    <a:pt x="648" y="141"/>
                    <a:pt x="607" y="182"/>
                    <a:pt x="557" y="182"/>
                  </a:cubicBezTo>
                  <a:cubicBezTo>
                    <a:pt x="0" y="182"/>
                    <a:pt x="0" y="182"/>
                    <a:pt x="0" y="182"/>
                  </a:cubicBezTo>
                </a:path>
              </a:pathLst>
            </a:custGeom>
            <a:solidFill>
              <a:srgbClr val="00B0F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69" name="Freeform 9"/>
            <p:cNvSpPr>
              <a:spLocks/>
            </p:cNvSpPr>
            <p:nvPr/>
          </p:nvSpPr>
          <p:spPr bwMode="auto">
            <a:xfrm>
              <a:off x="5754250" y="3677343"/>
              <a:ext cx="2565283" cy="723207"/>
            </a:xfrm>
            <a:custGeom>
              <a:avLst/>
              <a:gdLst>
                <a:gd name="T0" fmla="*/ 0 w 648"/>
                <a:gd name="T1" fmla="*/ 0 h 182"/>
                <a:gd name="T2" fmla="*/ 557 w 648"/>
                <a:gd name="T3" fmla="*/ 0 h 182"/>
                <a:gd name="T4" fmla="*/ 648 w 648"/>
                <a:gd name="T5" fmla="*/ 91 h 182"/>
                <a:gd name="T6" fmla="*/ 648 w 648"/>
                <a:gd name="T7" fmla="*/ 91 h 182"/>
                <a:gd name="T8" fmla="*/ 557 w 648"/>
                <a:gd name="T9" fmla="*/ 182 h 182"/>
                <a:gd name="T10" fmla="*/ 0 w 648"/>
                <a:gd name="T11" fmla="*/ 182 h 182"/>
              </a:gdLst>
              <a:ahLst/>
              <a:cxnLst>
                <a:cxn ang="0">
                  <a:pos x="T0" y="T1"/>
                </a:cxn>
                <a:cxn ang="0">
                  <a:pos x="T2" y="T3"/>
                </a:cxn>
                <a:cxn ang="0">
                  <a:pos x="T4" y="T5"/>
                </a:cxn>
                <a:cxn ang="0">
                  <a:pos x="T6" y="T7"/>
                </a:cxn>
                <a:cxn ang="0">
                  <a:pos x="T8" y="T9"/>
                </a:cxn>
                <a:cxn ang="0">
                  <a:pos x="T10" y="T11"/>
                </a:cxn>
              </a:cxnLst>
              <a:rect l="0" t="0" r="r" b="b"/>
              <a:pathLst>
                <a:path w="648" h="182">
                  <a:moveTo>
                    <a:pt x="0" y="0"/>
                  </a:moveTo>
                  <a:cubicBezTo>
                    <a:pt x="557" y="0"/>
                    <a:pt x="557" y="0"/>
                    <a:pt x="557" y="0"/>
                  </a:cubicBezTo>
                  <a:cubicBezTo>
                    <a:pt x="607" y="0"/>
                    <a:pt x="648" y="41"/>
                    <a:pt x="648" y="91"/>
                  </a:cubicBezTo>
                  <a:cubicBezTo>
                    <a:pt x="648" y="91"/>
                    <a:pt x="648" y="91"/>
                    <a:pt x="648" y="91"/>
                  </a:cubicBezTo>
                  <a:cubicBezTo>
                    <a:pt x="648" y="141"/>
                    <a:pt x="607" y="182"/>
                    <a:pt x="557" y="182"/>
                  </a:cubicBezTo>
                  <a:cubicBezTo>
                    <a:pt x="0" y="182"/>
                    <a:pt x="0" y="182"/>
                    <a:pt x="0" y="182"/>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70" name="Freeform 10"/>
            <p:cNvSpPr>
              <a:spLocks/>
            </p:cNvSpPr>
            <p:nvPr/>
          </p:nvSpPr>
          <p:spPr bwMode="auto">
            <a:xfrm>
              <a:off x="4931040" y="3335305"/>
              <a:ext cx="823210" cy="1065245"/>
            </a:xfrm>
            <a:custGeom>
              <a:avLst/>
              <a:gdLst>
                <a:gd name="T0" fmla="*/ 0 w 568"/>
                <a:gd name="T1" fmla="*/ 0 h 735"/>
                <a:gd name="T2" fmla="*/ 568 w 568"/>
                <a:gd name="T3" fmla="*/ 236 h 735"/>
                <a:gd name="T4" fmla="*/ 568 w 568"/>
                <a:gd name="T5" fmla="*/ 735 h 735"/>
                <a:gd name="T6" fmla="*/ 0 w 568"/>
                <a:gd name="T7" fmla="*/ 261 h 735"/>
                <a:gd name="T8" fmla="*/ 0 w 568"/>
                <a:gd name="T9" fmla="*/ 0 h 735"/>
              </a:gdLst>
              <a:ahLst/>
              <a:cxnLst>
                <a:cxn ang="0">
                  <a:pos x="T0" y="T1"/>
                </a:cxn>
                <a:cxn ang="0">
                  <a:pos x="T2" y="T3"/>
                </a:cxn>
                <a:cxn ang="0">
                  <a:pos x="T4" y="T5"/>
                </a:cxn>
                <a:cxn ang="0">
                  <a:pos x="T6" y="T7"/>
                </a:cxn>
                <a:cxn ang="0">
                  <a:pos x="T8" y="T9"/>
                </a:cxn>
              </a:cxnLst>
              <a:rect l="0" t="0" r="r" b="b"/>
              <a:pathLst>
                <a:path w="568" h="735">
                  <a:moveTo>
                    <a:pt x="0" y="0"/>
                  </a:moveTo>
                  <a:lnTo>
                    <a:pt x="568" y="236"/>
                  </a:lnTo>
                  <a:lnTo>
                    <a:pt x="568" y="735"/>
                  </a:lnTo>
                  <a:lnTo>
                    <a:pt x="0" y="261"/>
                  </a:lnTo>
                  <a:lnTo>
                    <a:pt x="0" y="0"/>
                  </a:lnTo>
                  <a:close/>
                </a:path>
              </a:pathLst>
            </a:custGeom>
            <a:gradFill>
              <a:gsLst>
                <a:gs pos="100000">
                  <a:schemeClr val="accent2">
                    <a:lumMod val="75000"/>
                  </a:schemeClr>
                </a:gs>
                <a:gs pos="0">
                  <a:schemeClr val="accent1"/>
                </a:gs>
              </a:gsLst>
              <a:lin ang="0" scaled="0"/>
            </a:gradFill>
            <a:ln>
              <a:no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p>
          </p:txBody>
        </p:sp>
        <p:sp>
          <p:nvSpPr>
            <p:cNvPr id="271" name="Freeform 11"/>
            <p:cNvSpPr>
              <a:spLocks/>
            </p:cNvSpPr>
            <p:nvPr/>
          </p:nvSpPr>
          <p:spPr bwMode="auto">
            <a:xfrm>
              <a:off x="4931040" y="2867176"/>
              <a:ext cx="823210" cy="723207"/>
            </a:xfrm>
            <a:custGeom>
              <a:avLst/>
              <a:gdLst>
                <a:gd name="T0" fmla="*/ 0 w 568"/>
                <a:gd name="T1" fmla="*/ 0 h 499"/>
                <a:gd name="T2" fmla="*/ 568 w 568"/>
                <a:gd name="T3" fmla="*/ 0 h 499"/>
                <a:gd name="T4" fmla="*/ 568 w 568"/>
                <a:gd name="T5" fmla="*/ 499 h 499"/>
                <a:gd name="T6" fmla="*/ 0 w 568"/>
                <a:gd name="T7" fmla="*/ 263 h 499"/>
                <a:gd name="T8" fmla="*/ 0 w 568"/>
                <a:gd name="T9" fmla="*/ 0 h 499"/>
              </a:gdLst>
              <a:ahLst/>
              <a:cxnLst>
                <a:cxn ang="0">
                  <a:pos x="T0" y="T1"/>
                </a:cxn>
                <a:cxn ang="0">
                  <a:pos x="T2" y="T3"/>
                </a:cxn>
                <a:cxn ang="0">
                  <a:pos x="T4" y="T5"/>
                </a:cxn>
                <a:cxn ang="0">
                  <a:pos x="T6" y="T7"/>
                </a:cxn>
                <a:cxn ang="0">
                  <a:pos x="T8" y="T9"/>
                </a:cxn>
              </a:cxnLst>
              <a:rect l="0" t="0" r="r" b="b"/>
              <a:pathLst>
                <a:path w="568" h="499">
                  <a:moveTo>
                    <a:pt x="0" y="0"/>
                  </a:moveTo>
                  <a:lnTo>
                    <a:pt x="568" y="0"/>
                  </a:lnTo>
                  <a:lnTo>
                    <a:pt x="568" y="499"/>
                  </a:lnTo>
                  <a:lnTo>
                    <a:pt x="0" y="263"/>
                  </a:lnTo>
                  <a:lnTo>
                    <a:pt x="0" y="0"/>
                  </a:lnTo>
                  <a:close/>
                </a:path>
              </a:pathLst>
            </a:custGeom>
            <a:gradFill>
              <a:gsLst>
                <a:gs pos="0">
                  <a:schemeClr val="accent2"/>
                </a:gs>
                <a:gs pos="100000">
                  <a:schemeClr val="accent1">
                    <a:lumMod val="75000"/>
                    <a:lumOff val="25000"/>
                  </a:schemeClr>
                </a:gs>
              </a:gsLst>
              <a:lin ang="0" scaled="0"/>
            </a:gradFill>
            <a:ln>
              <a:no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p>
          </p:txBody>
        </p:sp>
        <p:sp>
          <p:nvSpPr>
            <p:cNvPr id="272" name="Freeform 12"/>
            <p:cNvSpPr>
              <a:spLocks/>
            </p:cNvSpPr>
            <p:nvPr/>
          </p:nvSpPr>
          <p:spPr bwMode="auto">
            <a:xfrm>
              <a:off x="4931040" y="2055561"/>
              <a:ext cx="823210" cy="723207"/>
            </a:xfrm>
            <a:custGeom>
              <a:avLst/>
              <a:gdLst>
                <a:gd name="T0" fmla="*/ 0 w 568"/>
                <a:gd name="T1" fmla="*/ 236 h 499"/>
                <a:gd name="T2" fmla="*/ 568 w 568"/>
                <a:gd name="T3" fmla="*/ 0 h 499"/>
                <a:gd name="T4" fmla="*/ 568 w 568"/>
                <a:gd name="T5" fmla="*/ 499 h 499"/>
                <a:gd name="T6" fmla="*/ 0 w 568"/>
                <a:gd name="T7" fmla="*/ 499 h 499"/>
                <a:gd name="T8" fmla="*/ 0 w 568"/>
                <a:gd name="T9" fmla="*/ 236 h 499"/>
              </a:gdLst>
              <a:ahLst/>
              <a:cxnLst>
                <a:cxn ang="0">
                  <a:pos x="T0" y="T1"/>
                </a:cxn>
                <a:cxn ang="0">
                  <a:pos x="T2" y="T3"/>
                </a:cxn>
                <a:cxn ang="0">
                  <a:pos x="T4" y="T5"/>
                </a:cxn>
                <a:cxn ang="0">
                  <a:pos x="T6" y="T7"/>
                </a:cxn>
                <a:cxn ang="0">
                  <a:pos x="T8" y="T9"/>
                </a:cxn>
              </a:cxnLst>
              <a:rect l="0" t="0" r="r" b="b"/>
              <a:pathLst>
                <a:path w="568" h="499">
                  <a:moveTo>
                    <a:pt x="0" y="236"/>
                  </a:moveTo>
                  <a:lnTo>
                    <a:pt x="568" y="0"/>
                  </a:lnTo>
                  <a:lnTo>
                    <a:pt x="568" y="499"/>
                  </a:lnTo>
                  <a:lnTo>
                    <a:pt x="0" y="499"/>
                  </a:lnTo>
                  <a:lnTo>
                    <a:pt x="0" y="236"/>
                  </a:lnTo>
                  <a:close/>
                </a:path>
              </a:pathLst>
            </a:custGeom>
            <a:gradFill>
              <a:gsLst>
                <a:gs pos="100000">
                  <a:schemeClr val="accent2">
                    <a:lumMod val="75000"/>
                  </a:schemeClr>
                </a:gs>
                <a:gs pos="0">
                  <a:schemeClr val="accent1"/>
                </a:gs>
              </a:gsLst>
              <a:lin ang="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73" name="Freeform 13"/>
            <p:cNvSpPr>
              <a:spLocks/>
            </p:cNvSpPr>
            <p:nvPr/>
          </p:nvSpPr>
          <p:spPr bwMode="auto">
            <a:xfrm>
              <a:off x="4931040" y="1245395"/>
              <a:ext cx="823210" cy="1065245"/>
            </a:xfrm>
            <a:custGeom>
              <a:avLst/>
              <a:gdLst>
                <a:gd name="T0" fmla="*/ 0 w 568"/>
                <a:gd name="T1" fmla="*/ 472 h 735"/>
                <a:gd name="T2" fmla="*/ 568 w 568"/>
                <a:gd name="T3" fmla="*/ 0 h 735"/>
                <a:gd name="T4" fmla="*/ 568 w 568"/>
                <a:gd name="T5" fmla="*/ 499 h 735"/>
                <a:gd name="T6" fmla="*/ 0 w 568"/>
                <a:gd name="T7" fmla="*/ 735 h 735"/>
                <a:gd name="T8" fmla="*/ 0 w 568"/>
                <a:gd name="T9" fmla="*/ 472 h 735"/>
              </a:gdLst>
              <a:ahLst/>
              <a:cxnLst>
                <a:cxn ang="0">
                  <a:pos x="T0" y="T1"/>
                </a:cxn>
                <a:cxn ang="0">
                  <a:pos x="T2" y="T3"/>
                </a:cxn>
                <a:cxn ang="0">
                  <a:pos x="T4" y="T5"/>
                </a:cxn>
                <a:cxn ang="0">
                  <a:pos x="T6" y="T7"/>
                </a:cxn>
                <a:cxn ang="0">
                  <a:pos x="T8" y="T9"/>
                </a:cxn>
              </a:cxnLst>
              <a:rect l="0" t="0" r="r" b="b"/>
              <a:pathLst>
                <a:path w="568" h="735">
                  <a:moveTo>
                    <a:pt x="0" y="472"/>
                  </a:moveTo>
                  <a:lnTo>
                    <a:pt x="568" y="0"/>
                  </a:lnTo>
                  <a:lnTo>
                    <a:pt x="568" y="499"/>
                  </a:lnTo>
                  <a:lnTo>
                    <a:pt x="0" y="735"/>
                  </a:lnTo>
                  <a:lnTo>
                    <a:pt x="0" y="472"/>
                  </a:lnTo>
                  <a:close/>
                </a:path>
              </a:pathLst>
            </a:custGeom>
            <a:gradFill>
              <a:gsLst>
                <a:gs pos="0">
                  <a:schemeClr val="accent2"/>
                </a:gs>
                <a:gs pos="100000">
                  <a:schemeClr val="accent1">
                    <a:lumMod val="75000"/>
                    <a:lumOff val="25000"/>
                  </a:schemeClr>
                </a:gs>
              </a:gsLst>
              <a:lin ang="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74" name="Freeform 14"/>
            <p:cNvSpPr>
              <a:spLocks/>
            </p:cNvSpPr>
            <p:nvPr/>
          </p:nvSpPr>
          <p:spPr bwMode="auto">
            <a:xfrm>
              <a:off x="817891" y="3677343"/>
              <a:ext cx="2565283" cy="723207"/>
            </a:xfrm>
            <a:custGeom>
              <a:avLst/>
              <a:gdLst>
                <a:gd name="T0" fmla="*/ 648 w 648"/>
                <a:gd name="T1" fmla="*/ 182 h 182"/>
                <a:gd name="T2" fmla="*/ 91 w 648"/>
                <a:gd name="T3" fmla="*/ 182 h 182"/>
                <a:gd name="T4" fmla="*/ 0 w 648"/>
                <a:gd name="T5" fmla="*/ 91 h 182"/>
                <a:gd name="T6" fmla="*/ 0 w 648"/>
                <a:gd name="T7" fmla="*/ 91 h 182"/>
                <a:gd name="T8" fmla="*/ 91 w 648"/>
                <a:gd name="T9" fmla="*/ 0 h 182"/>
                <a:gd name="T10" fmla="*/ 648 w 648"/>
                <a:gd name="T11" fmla="*/ 0 h 182"/>
              </a:gdLst>
              <a:ahLst/>
              <a:cxnLst>
                <a:cxn ang="0">
                  <a:pos x="T0" y="T1"/>
                </a:cxn>
                <a:cxn ang="0">
                  <a:pos x="T2" y="T3"/>
                </a:cxn>
                <a:cxn ang="0">
                  <a:pos x="T4" y="T5"/>
                </a:cxn>
                <a:cxn ang="0">
                  <a:pos x="T6" y="T7"/>
                </a:cxn>
                <a:cxn ang="0">
                  <a:pos x="T8" y="T9"/>
                </a:cxn>
                <a:cxn ang="0">
                  <a:pos x="T10" y="T11"/>
                </a:cxn>
              </a:cxnLst>
              <a:rect l="0" t="0" r="r" b="b"/>
              <a:pathLst>
                <a:path w="648" h="182">
                  <a:moveTo>
                    <a:pt x="648" y="182"/>
                  </a:moveTo>
                  <a:cubicBezTo>
                    <a:pt x="91" y="182"/>
                    <a:pt x="91" y="182"/>
                    <a:pt x="91" y="182"/>
                  </a:cubicBezTo>
                  <a:cubicBezTo>
                    <a:pt x="41" y="182"/>
                    <a:pt x="0" y="141"/>
                    <a:pt x="0" y="91"/>
                  </a:cubicBezTo>
                  <a:cubicBezTo>
                    <a:pt x="0" y="91"/>
                    <a:pt x="0" y="91"/>
                    <a:pt x="0" y="91"/>
                  </a:cubicBezTo>
                  <a:cubicBezTo>
                    <a:pt x="0" y="41"/>
                    <a:pt x="41" y="0"/>
                    <a:pt x="91" y="0"/>
                  </a:cubicBezTo>
                  <a:cubicBezTo>
                    <a:pt x="648" y="0"/>
                    <a:pt x="648" y="0"/>
                    <a:pt x="648" y="0"/>
                  </a:cubicBezTo>
                </a:path>
              </a:pathLst>
            </a:custGeom>
            <a:solidFill>
              <a:srgbClr val="00B0F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75" name="Freeform 15"/>
            <p:cNvSpPr>
              <a:spLocks/>
            </p:cNvSpPr>
            <p:nvPr/>
          </p:nvSpPr>
          <p:spPr bwMode="auto">
            <a:xfrm>
              <a:off x="817891" y="2867176"/>
              <a:ext cx="2565283" cy="723207"/>
            </a:xfrm>
            <a:custGeom>
              <a:avLst/>
              <a:gdLst>
                <a:gd name="T0" fmla="*/ 648 w 648"/>
                <a:gd name="T1" fmla="*/ 182 h 182"/>
                <a:gd name="T2" fmla="*/ 91 w 648"/>
                <a:gd name="T3" fmla="*/ 182 h 182"/>
                <a:gd name="T4" fmla="*/ 0 w 648"/>
                <a:gd name="T5" fmla="*/ 91 h 182"/>
                <a:gd name="T6" fmla="*/ 0 w 648"/>
                <a:gd name="T7" fmla="*/ 91 h 182"/>
                <a:gd name="T8" fmla="*/ 91 w 648"/>
                <a:gd name="T9" fmla="*/ 0 h 182"/>
                <a:gd name="T10" fmla="*/ 648 w 648"/>
                <a:gd name="T11" fmla="*/ 0 h 182"/>
              </a:gdLst>
              <a:ahLst/>
              <a:cxnLst>
                <a:cxn ang="0">
                  <a:pos x="T0" y="T1"/>
                </a:cxn>
                <a:cxn ang="0">
                  <a:pos x="T2" y="T3"/>
                </a:cxn>
                <a:cxn ang="0">
                  <a:pos x="T4" y="T5"/>
                </a:cxn>
                <a:cxn ang="0">
                  <a:pos x="T6" y="T7"/>
                </a:cxn>
                <a:cxn ang="0">
                  <a:pos x="T8" y="T9"/>
                </a:cxn>
                <a:cxn ang="0">
                  <a:pos x="T10" y="T11"/>
                </a:cxn>
              </a:cxnLst>
              <a:rect l="0" t="0" r="r" b="b"/>
              <a:pathLst>
                <a:path w="648" h="182">
                  <a:moveTo>
                    <a:pt x="648" y="182"/>
                  </a:moveTo>
                  <a:cubicBezTo>
                    <a:pt x="91" y="182"/>
                    <a:pt x="91" y="182"/>
                    <a:pt x="91" y="182"/>
                  </a:cubicBezTo>
                  <a:cubicBezTo>
                    <a:pt x="41" y="182"/>
                    <a:pt x="0" y="141"/>
                    <a:pt x="0" y="91"/>
                  </a:cubicBezTo>
                  <a:cubicBezTo>
                    <a:pt x="0" y="91"/>
                    <a:pt x="0" y="91"/>
                    <a:pt x="0" y="91"/>
                  </a:cubicBezTo>
                  <a:cubicBezTo>
                    <a:pt x="0" y="41"/>
                    <a:pt x="41" y="0"/>
                    <a:pt x="91" y="0"/>
                  </a:cubicBezTo>
                  <a:cubicBezTo>
                    <a:pt x="648" y="0"/>
                    <a:pt x="648" y="0"/>
                    <a:pt x="648"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76" name="Freeform 16"/>
            <p:cNvSpPr>
              <a:spLocks/>
            </p:cNvSpPr>
            <p:nvPr/>
          </p:nvSpPr>
          <p:spPr bwMode="auto">
            <a:xfrm>
              <a:off x="817891" y="2055561"/>
              <a:ext cx="2565283" cy="723207"/>
            </a:xfrm>
            <a:custGeom>
              <a:avLst/>
              <a:gdLst>
                <a:gd name="T0" fmla="*/ 648 w 648"/>
                <a:gd name="T1" fmla="*/ 182 h 182"/>
                <a:gd name="T2" fmla="*/ 91 w 648"/>
                <a:gd name="T3" fmla="*/ 182 h 182"/>
                <a:gd name="T4" fmla="*/ 0 w 648"/>
                <a:gd name="T5" fmla="*/ 91 h 182"/>
                <a:gd name="T6" fmla="*/ 0 w 648"/>
                <a:gd name="T7" fmla="*/ 91 h 182"/>
                <a:gd name="T8" fmla="*/ 91 w 648"/>
                <a:gd name="T9" fmla="*/ 0 h 182"/>
                <a:gd name="T10" fmla="*/ 648 w 648"/>
                <a:gd name="T11" fmla="*/ 0 h 182"/>
              </a:gdLst>
              <a:ahLst/>
              <a:cxnLst>
                <a:cxn ang="0">
                  <a:pos x="T0" y="T1"/>
                </a:cxn>
                <a:cxn ang="0">
                  <a:pos x="T2" y="T3"/>
                </a:cxn>
                <a:cxn ang="0">
                  <a:pos x="T4" y="T5"/>
                </a:cxn>
                <a:cxn ang="0">
                  <a:pos x="T6" y="T7"/>
                </a:cxn>
                <a:cxn ang="0">
                  <a:pos x="T8" y="T9"/>
                </a:cxn>
                <a:cxn ang="0">
                  <a:pos x="T10" y="T11"/>
                </a:cxn>
              </a:cxnLst>
              <a:rect l="0" t="0" r="r" b="b"/>
              <a:pathLst>
                <a:path w="648" h="182">
                  <a:moveTo>
                    <a:pt x="648" y="182"/>
                  </a:moveTo>
                  <a:cubicBezTo>
                    <a:pt x="91" y="182"/>
                    <a:pt x="91" y="182"/>
                    <a:pt x="91" y="182"/>
                  </a:cubicBezTo>
                  <a:cubicBezTo>
                    <a:pt x="41" y="182"/>
                    <a:pt x="0" y="141"/>
                    <a:pt x="0" y="91"/>
                  </a:cubicBezTo>
                  <a:cubicBezTo>
                    <a:pt x="0" y="91"/>
                    <a:pt x="0" y="91"/>
                    <a:pt x="0" y="91"/>
                  </a:cubicBezTo>
                  <a:cubicBezTo>
                    <a:pt x="0" y="41"/>
                    <a:pt x="41" y="0"/>
                    <a:pt x="91" y="0"/>
                  </a:cubicBezTo>
                  <a:cubicBezTo>
                    <a:pt x="648" y="0"/>
                    <a:pt x="648" y="0"/>
                    <a:pt x="648" y="0"/>
                  </a:cubicBezTo>
                </a:path>
              </a:pathLst>
            </a:custGeom>
            <a:solidFill>
              <a:srgbClr val="00B0F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77" name="Freeform 17"/>
            <p:cNvSpPr>
              <a:spLocks/>
            </p:cNvSpPr>
            <p:nvPr/>
          </p:nvSpPr>
          <p:spPr bwMode="auto">
            <a:xfrm>
              <a:off x="817891" y="1245395"/>
              <a:ext cx="2565283" cy="723207"/>
            </a:xfrm>
            <a:custGeom>
              <a:avLst/>
              <a:gdLst>
                <a:gd name="T0" fmla="*/ 648 w 648"/>
                <a:gd name="T1" fmla="*/ 182 h 182"/>
                <a:gd name="T2" fmla="*/ 91 w 648"/>
                <a:gd name="T3" fmla="*/ 182 h 182"/>
                <a:gd name="T4" fmla="*/ 0 w 648"/>
                <a:gd name="T5" fmla="*/ 91 h 182"/>
                <a:gd name="T6" fmla="*/ 0 w 648"/>
                <a:gd name="T7" fmla="*/ 91 h 182"/>
                <a:gd name="T8" fmla="*/ 91 w 648"/>
                <a:gd name="T9" fmla="*/ 0 h 182"/>
                <a:gd name="T10" fmla="*/ 648 w 648"/>
                <a:gd name="T11" fmla="*/ 0 h 182"/>
              </a:gdLst>
              <a:ahLst/>
              <a:cxnLst>
                <a:cxn ang="0">
                  <a:pos x="T0" y="T1"/>
                </a:cxn>
                <a:cxn ang="0">
                  <a:pos x="T2" y="T3"/>
                </a:cxn>
                <a:cxn ang="0">
                  <a:pos x="T4" y="T5"/>
                </a:cxn>
                <a:cxn ang="0">
                  <a:pos x="T6" y="T7"/>
                </a:cxn>
                <a:cxn ang="0">
                  <a:pos x="T8" y="T9"/>
                </a:cxn>
                <a:cxn ang="0">
                  <a:pos x="T10" y="T11"/>
                </a:cxn>
              </a:cxnLst>
              <a:rect l="0" t="0" r="r" b="b"/>
              <a:pathLst>
                <a:path w="648" h="182">
                  <a:moveTo>
                    <a:pt x="648" y="182"/>
                  </a:moveTo>
                  <a:cubicBezTo>
                    <a:pt x="91" y="182"/>
                    <a:pt x="91" y="182"/>
                    <a:pt x="91" y="182"/>
                  </a:cubicBezTo>
                  <a:cubicBezTo>
                    <a:pt x="41" y="182"/>
                    <a:pt x="0" y="141"/>
                    <a:pt x="0" y="91"/>
                  </a:cubicBezTo>
                  <a:cubicBezTo>
                    <a:pt x="0" y="91"/>
                    <a:pt x="0" y="91"/>
                    <a:pt x="0" y="91"/>
                  </a:cubicBezTo>
                  <a:cubicBezTo>
                    <a:pt x="0" y="40"/>
                    <a:pt x="41" y="0"/>
                    <a:pt x="91" y="0"/>
                  </a:cubicBezTo>
                  <a:cubicBezTo>
                    <a:pt x="648" y="0"/>
                    <a:pt x="648" y="0"/>
                    <a:pt x="648"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en-US" dirty="0"/>
            </a:p>
          </p:txBody>
        </p:sp>
        <p:sp>
          <p:nvSpPr>
            <p:cNvPr id="278" name="Freeform 18"/>
            <p:cNvSpPr>
              <a:spLocks/>
            </p:cNvSpPr>
            <p:nvPr/>
          </p:nvSpPr>
          <p:spPr bwMode="auto">
            <a:xfrm>
              <a:off x="3383174" y="1245395"/>
              <a:ext cx="823210" cy="1065245"/>
            </a:xfrm>
            <a:custGeom>
              <a:avLst/>
              <a:gdLst>
                <a:gd name="T0" fmla="*/ 568 w 568"/>
                <a:gd name="T1" fmla="*/ 735 h 735"/>
                <a:gd name="T2" fmla="*/ 0 w 568"/>
                <a:gd name="T3" fmla="*/ 499 h 735"/>
                <a:gd name="T4" fmla="*/ 0 w 568"/>
                <a:gd name="T5" fmla="*/ 0 h 735"/>
                <a:gd name="T6" fmla="*/ 568 w 568"/>
                <a:gd name="T7" fmla="*/ 472 h 735"/>
                <a:gd name="T8" fmla="*/ 568 w 568"/>
                <a:gd name="T9" fmla="*/ 735 h 735"/>
              </a:gdLst>
              <a:ahLst/>
              <a:cxnLst>
                <a:cxn ang="0">
                  <a:pos x="T0" y="T1"/>
                </a:cxn>
                <a:cxn ang="0">
                  <a:pos x="T2" y="T3"/>
                </a:cxn>
                <a:cxn ang="0">
                  <a:pos x="T4" y="T5"/>
                </a:cxn>
                <a:cxn ang="0">
                  <a:pos x="T6" y="T7"/>
                </a:cxn>
                <a:cxn ang="0">
                  <a:pos x="T8" y="T9"/>
                </a:cxn>
              </a:cxnLst>
              <a:rect l="0" t="0" r="r" b="b"/>
              <a:pathLst>
                <a:path w="568" h="735">
                  <a:moveTo>
                    <a:pt x="568" y="735"/>
                  </a:moveTo>
                  <a:lnTo>
                    <a:pt x="0" y="499"/>
                  </a:lnTo>
                  <a:lnTo>
                    <a:pt x="0" y="0"/>
                  </a:lnTo>
                  <a:lnTo>
                    <a:pt x="568" y="472"/>
                  </a:lnTo>
                  <a:lnTo>
                    <a:pt x="568" y="735"/>
                  </a:lnTo>
                  <a:close/>
                </a:path>
              </a:pathLst>
            </a:custGeom>
            <a:gradFill>
              <a:gsLst>
                <a:gs pos="0">
                  <a:schemeClr val="accent2">
                    <a:lumMod val="75000"/>
                  </a:schemeClr>
                </a:gs>
                <a:gs pos="100000">
                  <a:schemeClr val="accent1"/>
                </a:gs>
              </a:gsLst>
              <a:lin ang="0" scaled="0"/>
            </a:gradFill>
            <a:ln>
              <a:no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p>
          </p:txBody>
        </p:sp>
        <p:sp>
          <p:nvSpPr>
            <p:cNvPr id="279" name="Freeform 19"/>
            <p:cNvSpPr>
              <a:spLocks/>
            </p:cNvSpPr>
            <p:nvPr/>
          </p:nvSpPr>
          <p:spPr bwMode="auto">
            <a:xfrm>
              <a:off x="3383174" y="2055561"/>
              <a:ext cx="823210" cy="723207"/>
            </a:xfrm>
            <a:custGeom>
              <a:avLst/>
              <a:gdLst>
                <a:gd name="T0" fmla="*/ 568 w 568"/>
                <a:gd name="T1" fmla="*/ 499 h 499"/>
                <a:gd name="T2" fmla="*/ 0 w 568"/>
                <a:gd name="T3" fmla="*/ 499 h 499"/>
                <a:gd name="T4" fmla="*/ 0 w 568"/>
                <a:gd name="T5" fmla="*/ 0 h 499"/>
                <a:gd name="T6" fmla="*/ 568 w 568"/>
                <a:gd name="T7" fmla="*/ 236 h 499"/>
                <a:gd name="T8" fmla="*/ 568 w 568"/>
                <a:gd name="T9" fmla="*/ 499 h 499"/>
              </a:gdLst>
              <a:ahLst/>
              <a:cxnLst>
                <a:cxn ang="0">
                  <a:pos x="T0" y="T1"/>
                </a:cxn>
                <a:cxn ang="0">
                  <a:pos x="T2" y="T3"/>
                </a:cxn>
                <a:cxn ang="0">
                  <a:pos x="T4" y="T5"/>
                </a:cxn>
                <a:cxn ang="0">
                  <a:pos x="T6" y="T7"/>
                </a:cxn>
                <a:cxn ang="0">
                  <a:pos x="T8" y="T9"/>
                </a:cxn>
              </a:cxnLst>
              <a:rect l="0" t="0" r="r" b="b"/>
              <a:pathLst>
                <a:path w="568" h="499">
                  <a:moveTo>
                    <a:pt x="568" y="499"/>
                  </a:moveTo>
                  <a:lnTo>
                    <a:pt x="0" y="499"/>
                  </a:lnTo>
                  <a:lnTo>
                    <a:pt x="0" y="0"/>
                  </a:lnTo>
                  <a:lnTo>
                    <a:pt x="568" y="236"/>
                  </a:lnTo>
                  <a:lnTo>
                    <a:pt x="568" y="499"/>
                  </a:lnTo>
                  <a:close/>
                </a:path>
              </a:pathLst>
            </a:custGeom>
            <a:gradFill>
              <a:gsLst>
                <a:gs pos="100000">
                  <a:schemeClr val="accent2"/>
                </a:gs>
                <a:gs pos="0">
                  <a:schemeClr val="accent1">
                    <a:lumMod val="75000"/>
                    <a:lumOff val="25000"/>
                  </a:schemeClr>
                </a:gs>
              </a:gsLst>
              <a:lin ang="0" scaled="0"/>
            </a:gradFill>
            <a:ln>
              <a:no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p>
          </p:txBody>
        </p:sp>
        <p:sp>
          <p:nvSpPr>
            <p:cNvPr id="280" name="Freeform 20"/>
            <p:cNvSpPr>
              <a:spLocks/>
            </p:cNvSpPr>
            <p:nvPr/>
          </p:nvSpPr>
          <p:spPr bwMode="auto">
            <a:xfrm>
              <a:off x="3383174" y="2867176"/>
              <a:ext cx="823210" cy="723207"/>
            </a:xfrm>
            <a:custGeom>
              <a:avLst/>
              <a:gdLst>
                <a:gd name="T0" fmla="*/ 568 w 568"/>
                <a:gd name="T1" fmla="*/ 263 h 499"/>
                <a:gd name="T2" fmla="*/ 0 w 568"/>
                <a:gd name="T3" fmla="*/ 499 h 499"/>
                <a:gd name="T4" fmla="*/ 0 w 568"/>
                <a:gd name="T5" fmla="*/ 0 h 499"/>
                <a:gd name="T6" fmla="*/ 568 w 568"/>
                <a:gd name="T7" fmla="*/ 0 h 499"/>
                <a:gd name="T8" fmla="*/ 568 w 568"/>
                <a:gd name="T9" fmla="*/ 263 h 499"/>
              </a:gdLst>
              <a:ahLst/>
              <a:cxnLst>
                <a:cxn ang="0">
                  <a:pos x="T0" y="T1"/>
                </a:cxn>
                <a:cxn ang="0">
                  <a:pos x="T2" y="T3"/>
                </a:cxn>
                <a:cxn ang="0">
                  <a:pos x="T4" y="T5"/>
                </a:cxn>
                <a:cxn ang="0">
                  <a:pos x="T6" y="T7"/>
                </a:cxn>
                <a:cxn ang="0">
                  <a:pos x="T8" y="T9"/>
                </a:cxn>
              </a:cxnLst>
              <a:rect l="0" t="0" r="r" b="b"/>
              <a:pathLst>
                <a:path w="568" h="499">
                  <a:moveTo>
                    <a:pt x="568" y="263"/>
                  </a:moveTo>
                  <a:lnTo>
                    <a:pt x="0" y="499"/>
                  </a:lnTo>
                  <a:lnTo>
                    <a:pt x="0" y="0"/>
                  </a:lnTo>
                  <a:lnTo>
                    <a:pt x="568" y="0"/>
                  </a:lnTo>
                  <a:lnTo>
                    <a:pt x="568" y="263"/>
                  </a:lnTo>
                  <a:close/>
                </a:path>
              </a:pathLst>
            </a:custGeom>
            <a:gradFill>
              <a:gsLst>
                <a:gs pos="0">
                  <a:schemeClr val="accent2">
                    <a:lumMod val="75000"/>
                  </a:schemeClr>
                </a:gs>
                <a:gs pos="100000">
                  <a:schemeClr val="accent1"/>
                </a:gs>
              </a:gsLst>
              <a:lin ang="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81" name="Freeform 21"/>
            <p:cNvSpPr>
              <a:spLocks/>
            </p:cNvSpPr>
            <p:nvPr/>
          </p:nvSpPr>
          <p:spPr bwMode="auto">
            <a:xfrm>
              <a:off x="3383174" y="3335305"/>
              <a:ext cx="823210" cy="1065245"/>
            </a:xfrm>
            <a:custGeom>
              <a:avLst/>
              <a:gdLst>
                <a:gd name="T0" fmla="*/ 568 w 568"/>
                <a:gd name="T1" fmla="*/ 261 h 735"/>
                <a:gd name="T2" fmla="*/ 0 w 568"/>
                <a:gd name="T3" fmla="*/ 735 h 735"/>
                <a:gd name="T4" fmla="*/ 0 w 568"/>
                <a:gd name="T5" fmla="*/ 236 h 735"/>
                <a:gd name="T6" fmla="*/ 568 w 568"/>
                <a:gd name="T7" fmla="*/ 0 h 735"/>
                <a:gd name="T8" fmla="*/ 568 w 568"/>
                <a:gd name="T9" fmla="*/ 261 h 735"/>
              </a:gdLst>
              <a:ahLst/>
              <a:cxnLst>
                <a:cxn ang="0">
                  <a:pos x="T0" y="T1"/>
                </a:cxn>
                <a:cxn ang="0">
                  <a:pos x="T2" y="T3"/>
                </a:cxn>
                <a:cxn ang="0">
                  <a:pos x="T4" y="T5"/>
                </a:cxn>
                <a:cxn ang="0">
                  <a:pos x="T6" y="T7"/>
                </a:cxn>
                <a:cxn ang="0">
                  <a:pos x="T8" y="T9"/>
                </a:cxn>
              </a:cxnLst>
              <a:rect l="0" t="0" r="r" b="b"/>
              <a:pathLst>
                <a:path w="568" h="735">
                  <a:moveTo>
                    <a:pt x="568" y="261"/>
                  </a:moveTo>
                  <a:lnTo>
                    <a:pt x="0" y="735"/>
                  </a:lnTo>
                  <a:lnTo>
                    <a:pt x="0" y="236"/>
                  </a:lnTo>
                  <a:lnTo>
                    <a:pt x="568" y="0"/>
                  </a:lnTo>
                  <a:lnTo>
                    <a:pt x="568" y="261"/>
                  </a:lnTo>
                  <a:close/>
                </a:path>
              </a:pathLst>
            </a:custGeom>
            <a:gradFill>
              <a:gsLst>
                <a:gs pos="100000">
                  <a:schemeClr val="accent2"/>
                </a:gs>
                <a:gs pos="0">
                  <a:schemeClr val="accent1">
                    <a:lumMod val="75000"/>
                    <a:lumOff val="25000"/>
                  </a:schemeClr>
                </a:gs>
              </a:gsLst>
              <a:lin ang="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82" name="Oval 5"/>
            <p:cNvSpPr>
              <a:spLocks noChangeArrowheads="1"/>
            </p:cNvSpPr>
            <p:nvPr/>
          </p:nvSpPr>
          <p:spPr bwMode="auto">
            <a:xfrm>
              <a:off x="3503974" y="1757221"/>
              <a:ext cx="2125128" cy="2131505"/>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83" name="Oval 5"/>
            <p:cNvSpPr>
              <a:spLocks noChangeArrowheads="1"/>
            </p:cNvSpPr>
            <p:nvPr/>
          </p:nvSpPr>
          <p:spPr bwMode="auto">
            <a:xfrm>
              <a:off x="3688386" y="1942186"/>
              <a:ext cx="1756304" cy="1761574"/>
            </a:xfrm>
            <a:prstGeom prst="ellipse">
              <a:avLst/>
            </a:prstGeom>
            <a:solidFill>
              <a:srgbClr val="143961"/>
            </a:solidFill>
            <a:ln>
              <a:noFill/>
            </a:ln>
            <a:effectLst/>
            <a:scene3d>
              <a:camera prst="orthographicFront">
                <a:rot lat="0" lon="0" rev="0"/>
              </a:camera>
              <a:lightRig rig="contrasting" dir="t">
                <a:rot lat="0" lon="0" rev="7800000"/>
              </a:lightRig>
            </a:scene3d>
            <a:sp3d>
              <a:bevelT w="139700" h="1397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1180" b="1" dirty="0">
                  <a:solidFill>
                    <a:schemeClr val="bg1"/>
                  </a:solidFill>
                </a:rPr>
                <a:t>Ofatumumab</a:t>
              </a:r>
            </a:p>
            <a:p>
              <a:pPr algn="ctr"/>
              <a:r>
                <a:rPr lang="en-US" sz="1180" b="1" dirty="0">
                  <a:solidFill>
                    <a:schemeClr val="bg1"/>
                  </a:solidFill>
                </a:rPr>
                <a:t>SC vs IV</a:t>
              </a:r>
            </a:p>
            <a:p>
              <a:pPr algn="ctr"/>
              <a:r>
                <a:rPr lang="en-US" sz="1180" b="1" dirty="0">
                  <a:solidFill>
                    <a:schemeClr val="bg1"/>
                  </a:solidFill>
                </a:rPr>
                <a:t>administration</a:t>
              </a:r>
            </a:p>
          </p:txBody>
        </p:sp>
        <p:sp>
          <p:nvSpPr>
            <p:cNvPr id="284" name="Rectangle 283"/>
            <p:cNvSpPr/>
            <p:nvPr/>
          </p:nvSpPr>
          <p:spPr>
            <a:xfrm>
              <a:off x="1176245" y="1253385"/>
              <a:ext cx="2202581" cy="707886"/>
            </a:xfrm>
            <a:prstGeom prst="rect">
              <a:avLst/>
            </a:prstGeom>
          </p:spPr>
          <p:txBody>
            <a:bodyPr wrap="square">
              <a:spAutoFit/>
            </a:bodyPr>
            <a:lstStyle/>
            <a:p>
              <a:pPr>
                <a:spcBef>
                  <a:spcPts val="1200"/>
                </a:spcBef>
              </a:pPr>
              <a:r>
                <a:rPr lang="en-US" sz="1000" dirty="0">
                  <a:solidFill>
                    <a:schemeClr val="bg1"/>
                  </a:solidFill>
                </a:rPr>
                <a:t>Following SC injection (</a:t>
              </a:r>
              <a:r>
                <a:rPr lang="en-US" sz="1000" baseline="30000" dirty="0">
                  <a:solidFill>
                    <a:schemeClr val="bg1"/>
                  </a:solidFill>
                </a:rPr>
                <a:t>89</a:t>
              </a:r>
              <a:r>
                <a:rPr lang="en-US" sz="1000" dirty="0">
                  <a:solidFill>
                    <a:schemeClr val="bg1"/>
                  </a:solidFill>
                </a:rPr>
                <a:t>Zr-labeled anti-CD20 antibody), preferential distribution to the blood, liver, subiliac lymph nodes and spleen</a:t>
              </a:r>
              <a:r>
                <a:rPr lang="en-US" sz="1000" baseline="30000" dirty="0">
                  <a:solidFill>
                    <a:schemeClr val="bg1"/>
                  </a:solidFill>
                </a:rPr>
                <a:t>1</a:t>
              </a:r>
              <a:r>
                <a:rPr lang="en-US" sz="1000" dirty="0">
                  <a:solidFill>
                    <a:schemeClr val="bg1"/>
                  </a:solidFill>
                </a:rPr>
                <a:t> </a:t>
              </a:r>
            </a:p>
          </p:txBody>
        </p:sp>
        <p:sp>
          <p:nvSpPr>
            <p:cNvPr id="285" name="Rectangle 284"/>
            <p:cNvSpPr/>
            <p:nvPr/>
          </p:nvSpPr>
          <p:spPr>
            <a:xfrm>
              <a:off x="1176245" y="2151771"/>
              <a:ext cx="2202581" cy="553998"/>
            </a:xfrm>
            <a:prstGeom prst="rect">
              <a:avLst/>
            </a:prstGeom>
          </p:spPr>
          <p:txBody>
            <a:bodyPr wrap="square">
              <a:spAutoFit/>
            </a:bodyPr>
            <a:lstStyle/>
            <a:p>
              <a:r>
                <a:rPr lang="en-US" sz="1000" dirty="0">
                  <a:solidFill>
                    <a:schemeClr val="bg1"/>
                  </a:solidFill>
                  <a:latin typeface="Arial" panose="020B0604020202020204" pitchFamily="34" charset="0"/>
                  <a:ea typeface="Calibri" panose="020F0502020204030204" pitchFamily="34" charset="0"/>
                </a:rPr>
                <a:t>Potent depletion of follicular </a:t>
              </a:r>
              <a:br>
                <a:rPr lang="en-US" sz="1000" dirty="0">
                  <a:solidFill>
                    <a:schemeClr val="bg1"/>
                  </a:solidFill>
                  <a:latin typeface="Arial" panose="020B0604020202020204" pitchFamily="34" charset="0"/>
                  <a:ea typeface="Calibri" panose="020F0502020204030204" pitchFamily="34" charset="0"/>
                </a:rPr>
              </a:br>
              <a:r>
                <a:rPr lang="en-US" sz="1000" dirty="0">
                  <a:solidFill>
                    <a:schemeClr val="bg1"/>
                  </a:solidFill>
                  <a:latin typeface="Arial" panose="020B0604020202020204" pitchFamily="34" charset="0"/>
                  <a:ea typeface="Calibri" panose="020F0502020204030204" pitchFamily="34" charset="0"/>
                </a:rPr>
                <a:t>B-cells with a relative sparing </a:t>
              </a:r>
              <a:br>
                <a:rPr lang="en-US" sz="1000" dirty="0">
                  <a:solidFill>
                    <a:schemeClr val="bg1"/>
                  </a:solidFill>
                  <a:latin typeface="Arial" panose="020B0604020202020204" pitchFamily="34" charset="0"/>
                  <a:ea typeface="Calibri" panose="020F0502020204030204" pitchFamily="34" charset="0"/>
                </a:rPr>
              </a:br>
              <a:r>
                <a:rPr lang="en-US" sz="1000" dirty="0">
                  <a:solidFill>
                    <a:schemeClr val="bg1"/>
                  </a:solidFill>
                  <a:latin typeface="Arial" panose="020B0604020202020204" pitchFamily="34" charset="0"/>
                  <a:ea typeface="Calibri" panose="020F0502020204030204" pitchFamily="34" charset="0"/>
                </a:rPr>
                <a:t>of marginal zone B-cells</a:t>
              </a:r>
              <a:r>
                <a:rPr lang="en-US" sz="1000" baseline="30000" dirty="0">
                  <a:solidFill>
                    <a:schemeClr val="bg1"/>
                  </a:solidFill>
                </a:rPr>
                <a:t>2</a:t>
              </a:r>
              <a:endParaRPr lang="en-US" sz="1000" baseline="30000" dirty="0">
                <a:solidFill>
                  <a:schemeClr val="bg1"/>
                </a:solidFill>
                <a:latin typeface="Arial" panose="020B0604020202020204" pitchFamily="34" charset="0"/>
                <a:cs typeface="Arial" panose="020B0604020202020204" pitchFamily="34" charset="0"/>
              </a:endParaRPr>
            </a:p>
          </p:txBody>
        </p:sp>
        <p:sp>
          <p:nvSpPr>
            <p:cNvPr id="286" name="Rectangle 285"/>
            <p:cNvSpPr/>
            <p:nvPr/>
          </p:nvSpPr>
          <p:spPr>
            <a:xfrm>
              <a:off x="1176245" y="3046139"/>
              <a:ext cx="2202581" cy="400110"/>
            </a:xfrm>
            <a:prstGeom prst="rect">
              <a:avLst/>
            </a:prstGeom>
          </p:spPr>
          <p:txBody>
            <a:bodyPr wrap="square">
              <a:spAutoFit/>
            </a:bodyPr>
            <a:lstStyle/>
            <a:p>
              <a:r>
                <a:rPr lang="en-US" sz="1000" dirty="0">
                  <a:solidFill>
                    <a:schemeClr val="bg1"/>
                  </a:solidFill>
                </a:rPr>
                <a:t>Increase in IgM levels but not </a:t>
              </a:r>
              <a:br>
                <a:rPr lang="en-US" sz="1000" dirty="0">
                  <a:solidFill>
                    <a:schemeClr val="bg1"/>
                  </a:solidFill>
                </a:rPr>
              </a:br>
              <a:r>
                <a:rPr lang="en-US" sz="1000" dirty="0">
                  <a:solidFill>
                    <a:schemeClr val="bg1"/>
                  </a:solidFill>
                </a:rPr>
                <a:t>much change in IgG levels</a:t>
              </a:r>
              <a:r>
                <a:rPr lang="en-US" sz="1000" baseline="30000" dirty="0">
                  <a:solidFill>
                    <a:schemeClr val="bg1"/>
                  </a:solidFill>
                </a:rPr>
                <a:t>2</a:t>
              </a:r>
              <a:endParaRPr lang="en-US" sz="1000" baseline="30000" dirty="0">
                <a:solidFill>
                  <a:schemeClr val="bg1"/>
                </a:solidFill>
                <a:latin typeface="Arial" panose="020B0604020202020204" pitchFamily="34" charset="0"/>
                <a:cs typeface="Arial" panose="020B0604020202020204" pitchFamily="34" charset="0"/>
              </a:endParaRPr>
            </a:p>
          </p:txBody>
        </p:sp>
        <p:sp>
          <p:nvSpPr>
            <p:cNvPr id="287" name="Rectangle 286"/>
            <p:cNvSpPr/>
            <p:nvPr/>
          </p:nvSpPr>
          <p:spPr>
            <a:xfrm>
              <a:off x="1176245" y="3766837"/>
              <a:ext cx="2202581" cy="553998"/>
            </a:xfrm>
            <a:prstGeom prst="rect">
              <a:avLst/>
            </a:prstGeom>
          </p:spPr>
          <p:txBody>
            <a:bodyPr wrap="square">
              <a:spAutoFit/>
            </a:bodyPr>
            <a:lstStyle/>
            <a:p>
              <a:r>
                <a:rPr lang="en-US" sz="1000" dirty="0">
                  <a:solidFill>
                    <a:schemeClr val="bg1"/>
                  </a:solidFill>
                </a:rPr>
                <a:t>Significantly faster repletion in blood, lymph nodes and the spleen </a:t>
              </a:r>
              <a:br>
                <a:rPr lang="en-US" sz="1000" dirty="0">
                  <a:solidFill>
                    <a:schemeClr val="bg1"/>
                  </a:solidFill>
                </a:rPr>
              </a:br>
              <a:r>
                <a:rPr lang="en-US" sz="1000" dirty="0">
                  <a:solidFill>
                    <a:schemeClr val="bg1"/>
                  </a:solidFill>
                </a:rPr>
                <a:t>after treatment cessation</a:t>
              </a:r>
              <a:r>
                <a:rPr lang="en-US" sz="1000" baseline="30000" dirty="0">
                  <a:solidFill>
                    <a:schemeClr val="bg1"/>
                  </a:solidFill>
                </a:rPr>
                <a:t>3</a:t>
              </a:r>
              <a:endParaRPr lang="en-US" sz="1000" baseline="30000" dirty="0">
                <a:solidFill>
                  <a:schemeClr val="bg1"/>
                </a:solidFill>
                <a:latin typeface="Arial" panose="020B0604020202020204" pitchFamily="34" charset="0"/>
                <a:cs typeface="Arial" panose="020B0604020202020204" pitchFamily="34" charset="0"/>
              </a:endParaRPr>
            </a:p>
          </p:txBody>
        </p:sp>
        <p:sp>
          <p:nvSpPr>
            <p:cNvPr id="288" name="Rectangle 287"/>
            <p:cNvSpPr/>
            <p:nvPr/>
          </p:nvSpPr>
          <p:spPr>
            <a:xfrm>
              <a:off x="5749903" y="1354111"/>
              <a:ext cx="2229376" cy="553998"/>
            </a:xfrm>
            <a:prstGeom prst="rect">
              <a:avLst/>
            </a:prstGeom>
          </p:spPr>
          <p:txBody>
            <a:bodyPr wrap="square">
              <a:spAutoFit/>
            </a:bodyPr>
            <a:lstStyle/>
            <a:p>
              <a:pPr>
                <a:spcBef>
                  <a:spcPts val="1200"/>
                </a:spcBef>
              </a:pPr>
              <a:r>
                <a:rPr lang="en-US" sz="1000" dirty="0">
                  <a:solidFill>
                    <a:schemeClr val="bg1"/>
                  </a:solidFill>
                </a:rPr>
                <a:t>Following IV injection (</a:t>
              </a:r>
              <a:r>
                <a:rPr lang="en-US" sz="1000" baseline="30000" dirty="0">
                  <a:solidFill>
                    <a:schemeClr val="bg1"/>
                  </a:solidFill>
                </a:rPr>
                <a:t>89</a:t>
              </a:r>
              <a:r>
                <a:rPr lang="en-US" sz="1000" dirty="0">
                  <a:solidFill>
                    <a:schemeClr val="bg1"/>
                  </a:solidFill>
                </a:rPr>
                <a:t>Zr-labeled anti-CD20 Ab), preferential distribution to the liver and spleen</a:t>
              </a:r>
              <a:r>
                <a:rPr lang="en-US" sz="1000" baseline="30000" dirty="0">
                  <a:solidFill>
                    <a:schemeClr val="bg1"/>
                  </a:solidFill>
                </a:rPr>
                <a:t>1 </a:t>
              </a:r>
            </a:p>
          </p:txBody>
        </p:sp>
        <p:sp>
          <p:nvSpPr>
            <p:cNvPr id="289" name="Rectangle 288"/>
            <p:cNvSpPr/>
            <p:nvPr/>
          </p:nvSpPr>
          <p:spPr>
            <a:xfrm>
              <a:off x="5794728" y="3820940"/>
              <a:ext cx="2270558" cy="398071"/>
            </a:xfrm>
            <a:prstGeom prst="rect">
              <a:avLst/>
            </a:prstGeom>
            <a:noFill/>
          </p:spPr>
          <p:txBody>
            <a:bodyPr wrap="square" anchor="ctr">
              <a:noAutofit/>
            </a:bodyPr>
            <a:lstStyle/>
            <a:p>
              <a:r>
                <a:rPr lang="en-US" sz="1000" dirty="0">
                  <a:solidFill>
                    <a:schemeClr val="bg1"/>
                  </a:solidFill>
                </a:rPr>
                <a:t>Sustained depletion and abnormally low B-cell counts&gt;6 weeks after treatment cessation</a:t>
              </a:r>
              <a:r>
                <a:rPr lang="en-US" sz="1000" baseline="30000" dirty="0">
                  <a:solidFill>
                    <a:schemeClr val="bg1"/>
                  </a:solidFill>
                </a:rPr>
                <a:t>3</a:t>
              </a:r>
              <a:endParaRPr lang="en-US" sz="1000" baseline="30000" dirty="0">
                <a:solidFill>
                  <a:schemeClr val="bg1"/>
                </a:solidFill>
                <a:latin typeface="Arial" panose="020B0604020202020204" pitchFamily="34" charset="0"/>
                <a:cs typeface="Arial" panose="020B0604020202020204" pitchFamily="34" charset="0"/>
              </a:endParaRPr>
            </a:p>
          </p:txBody>
        </p:sp>
        <p:sp>
          <p:nvSpPr>
            <p:cNvPr id="290" name="Rectangle 289"/>
            <p:cNvSpPr/>
            <p:nvPr/>
          </p:nvSpPr>
          <p:spPr>
            <a:xfrm>
              <a:off x="5794728" y="2068364"/>
              <a:ext cx="2358672" cy="688830"/>
            </a:xfrm>
            <a:prstGeom prst="rect">
              <a:avLst/>
            </a:prstGeom>
            <a:noFill/>
          </p:spPr>
          <p:txBody>
            <a:bodyPr wrap="square" anchor="ctr">
              <a:noAutofit/>
            </a:bodyPr>
            <a:lstStyle/>
            <a:p>
              <a:r>
                <a:rPr lang="en-US" sz="1000" dirty="0">
                  <a:solidFill>
                    <a:schemeClr val="bg1"/>
                  </a:solidFill>
                  <a:latin typeface="Arial" panose="020B0604020202020204" pitchFamily="34" charset="0"/>
                  <a:ea typeface="Calibri" panose="020F0502020204030204" pitchFamily="34" charset="0"/>
                </a:rPr>
                <a:t>Reduced sparing of marginal zone B cells compared to SC administration</a:t>
              </a:r>
              <a:r>
                <a:rPr lang="en-US" sz="1000" baseline="30000" dirty="0">
                  <a:solidFill>
                    <a:schemeClr val="bg1"/>
                  </a:solidFill>
                </a:rPr>
                <a:t>2</a:t>
              </a:r>
            </a:p>
          </p:txBody>
        </p:sp>
        <p:sp>
          <p:nvSpPr>
            <p:cNvPr id="291" name="Rectangle 290"/>
            <p:cNvSpPr/>
            <p:nvPr/>
          </p:nvSpPr>
          <p:spPr>
            <a:xfrm>
              <a:off x="5794729" y="2884364"/>
              <a:ext cx="2270557" cy="688830"/>
            </a:xfrm>
            <a:prstGeom prst="rect">
              <a:avLst/>
            </a:prstGeom>
            <a:noFill/>
          </p:spPr>
          <p:txBody>
            <a:bodyPr wrap="square" anchor="ctr">
              <a:noAutofit/>
            </a:bodyPr>
            <a:lstStyle/>
            <a:p>
              <a:r>
                <a:rPr lang="en-US" sz="1000" dirty="0">
                  <a:solidFill>
                    <a:schemeClr val="bg1"/>
                  </a:solidFill>
                </a:rPr>
                <a:t>Decrease in IgM levels and reduced switching to IgG</a:t>
              </a:r>
              <a:r>
                <a:rPr lang="en-US" sz="1000" baseline="30000" dirty="0">
                  <a:solidFill>
                    <a:schemeClr val="bg1"/>
                  </a:solidFill>
                </a:rPr>
                <a:t>2</a:t>
              </a:r>
            </a:p>
          </p:txBody>
        </p:sp>
        <p:sp>
          <p:nvSpPr>
            <p:cNvPr id="2" name="Snip and Round Single Corner Rectangle 1"/>
            <p:cNvSpPr/>
            <p:nvPr/>
          </p:nvSpPr>
          <p:spPr>
            <a:xfrm>
              <a:off x="1158144" y="1047750"/>
              <a:ext cx="2220681" cy="197645"/>
            </a:xfrm>
            <a:prstGeom prst="snipRoundRect">
              <a:avLst>
                <a:gd name="adj1" fmla="val 16667"/>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Subcutaneous</a:t>
              </a:r>
            </a:p>
          </p:txBody>
        </p:sp>
        <p:sp>
          <p:nvSpPr>
            <p:cNvPr id="46" name="Snip and Round Single Corner Rectangle 45"/>
            <p:cNvSpPr/>
            <p:nvPr/>
          </p:nvSpPr>
          <p:spPr>
            <a:xfrm flipH="1">
              <a:off x="5749903" y="1045923"/>
              <a:ext cx="2220681" cy="197645"/>
            </a:xfrm>
            <a:prstGeom prst="snipRoundRect">
              <a:avLst>
                <a:gd name="adj1" fmla="val 16667"/>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Intravenous</a:t>
              </a:r>
            </a:p>
          </p:txBody>
        </p:sp>
      </p:grpSp>
      <p:sp>
        <p:nvSpPr>
          <p:cNvPr id="34" name="Rectangle 33"/>
          <p:cNvSpPr/>
          <p:nvPr/>
        </p:nvSpPr>
        <p:spPr>
          <a:xfrm>
            <a:off x="484932" y="514350"/>
            <a:ext cx="8233490" cy="274320"/>
          </a:xfrm>
          <a:prstGeom prst="rect">
            <a:avLst/>
          </a:prstGeom>
          <a:noFill/>
          <a:ln w="19050">
            <a:noFill/>
            <a:miter lim="800000"/>
            <a:headEnd/>
            <a:tailEnd/>
          </a:ln>
        </p:spPr>
        <p:txBody>
          <a:bodyPr vert="horz" wrap="square" lIns="48252" tIns="24126" rIns="48252" bIns="24126" numCol="1" anchor="t" anchorCtr="0" compatLnSpc="1">
            <a:prstTxWarp prst="textNoShape">
              <a:avLst/>
            </a:prstTxWarp>
            <a:noAutofit/>
          </a:bodyPr>
          <a:lstStyle/>
          <a:p>
            <a:pPr algn="ctr" defTabSz="482529" eaLnBrk="0" fontAlgn="base" hangingPunct="0">
              <a:buClr>
                <a:srgbClr val="FCAF17"/>
              </a:buClr>
              <a:buSzPct val="110000"/>
              <a:buFont typeface="Wingdings" pitchFamily="2" charset="2"/>
              <a:buNone/>
            </a:pPr>
            <a:r>
              <a:rPr lang="en-US" sz="1600" b="1" dirty="0">
                <a:solidFill>
                  <a:srgbClr val="002060"/>
                </a:solidFill>
                <a:latin typeface="Arial Black" panose="020B0A04020102020204" pitchFamily="34" charset="0"/>
              </a:rPr>
              <a:t>SC vs IV Route of Administration</a:t>
            </a:r>
          </a:p>
        </p:txBody>
      </p:sp>
      <p:sp>
        <p:nvSpPr>
          <p:cNvPr id="5" name="Footer Placeholder 4"/>
          <p:cNvSpPr>
            <a:spLocks noGrp="1"/>
          </p:cNvSpPr>
          <p:nvPr>
            <p:ph type="ftr" sz="quarter" idx="11"/>
          </p:nvPr>
        </p:nvSpPr>
        <p:spPr>
          <a:xfrm>
            <a:off x="557482" y="4454307"/>
            <a:ext cx="3086100" cy="273844"/>
          </a:xfrm>
        </p:spPr>
        <p:txBody>
          <a:bodyPr/>
          <a:lstStyle/>
          <a:p>
            <a:pPr algn="l"/>
            <a:endParaRPr lang="da-DK" dirty="0"/>
          </a:p>
          <a:p>
            <a:pPr marL="228600" indent="-228600" algn="l">
              <a:buAutoNum type="arabicPeriod"/>
            </a:pPr>
            <a:r>
              <a:rPr lang="en-US" dirty="0"/>
              <a:t>Migotto MA et al. Presented at </a:t>
            </a:r>
            <a:r>
              <a:rPr lang="en-US" i="1" dirty="0"/>
              <a:t>AAN</a:t>
            </a:r>
            <a:r>
              <a:rPr lang="en-US" dirty="0"/>
              <a:t> 2018, P3.406.</a:t>
            </a:r>
          </a:p>
          <a:p>
            <a:pPr marL="228600" indent="-228600" algn="l">
              <a:buAutoNum type="arabicPeriod"/>
            </a:pPr>
            <a:r>
              <a:rPr lang="en-US" dirty="0"/>
              <a:t>Smith P, et al. Presented at </a:t>
            </a:r>
            <a:r>
              <a:rPr lang="en-US" i="1" dirty="0"/>
              <a:t>AAN</a:t>
            </a:r>
            <a:r>
              <a:rPr lang="en-US" dirty="0"/>
              <a:t> 2017, P2.359.</a:t>
            </a:r>
          </a:p>
          <a:p>
            <a:pPr marL="228600" indent="-228600" algn="l">
              <a:buAutoNum type="arabicPeriod"/>
            </a:pPr>
            <a:r>
              <a:rPr lang="en-US" dirty="0"/>
              <a:t>Smith P, et al. Presented at </a:t>
            </a:r>
            <a:r>
              <a:rPr lang="en-US" i="1" dirty="0"/>
              <a:t>ECTRIMS</a:t>
            </a:r>
            <a:r>
              <a:rPr lang="en-US" dirty="0"/>
              <a:t> 2016, P401.</a:t>
            </a:r>
          </a:p>
        </p:txBody>
      </p:sp>
      <p:sp>
        <p:nvSpPr>
          <p:cNvPr id="33" name="Content Placeholder 2">
            <a:extLst>
              <a:ext uri="{FF2B5EF4-FFF2-40B4-BE49-F238E27FC236}">
                <a16:creationId xmlns:a16="http://schemas.microsoft.com/office/drawing/2014/main" id="{A5321AA5-56D7-4165-90B0-5F920EA606DF}"/>
              </a:ext>
            </a:extLst>
          </p:cNvPr>
          <p:cNvSpPr txBox="1">
            <a:spLocks/>
          </p:cNvSpPr>
          <p:nvPr/>
        </p:nvSpPr>
        <p:spPr>
          <a:xfrm>
            <a:off x="369335" y="209550"/>
            <a:ext cx="2145265" cy="2951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defPPr>
              <a:defRPr lang="en-US"/>
            </a:defPPr>
            <a:lvl1pPr algn="ctr" defTabSz="450056">
              <a:defRPr sz="1100" b="1">
                <a:solidFill>
                  <a:schemeClr val="accent2"/>
                </a:solidFill>
              </a:defRPr>
            </a:lvl1pPr>
          </a:lstStyle>
          <a:p>
            <a:pPr marL="0" marR="0" lvl="0" indent="0" algn="ctr" defTabSz="450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002060"/>
                </a:solidFill>
                <a:effectLst/>
                <a:uLnTx/>
                <a:uFillTx/>
                <a:latin typeface="Arial Black" panose="020B0A04020102020204" pitchFamily="34" charset="0"/>
                <a:ea typeface="+mn-ea"/>
                <a:cs typeface="+mn-cs"/>
              </a:rPr>
              <a:t>Summary</a:t>
            </a:r>
            <a:endParaRPr kumimoji="0" lang="en-GB" sz="2000" b="1" i="0" u="none" strike="noStrike" kern="1200" cap="none" spc="0" normalizeH="0" baseline="30000" noProof="0" dirty="0">
              <a:ln>
                <a:noFill/>
              </a:ln>
              <a:solidFill>
                <a:srgbClr val="002060"/>
              </a:solidFill>
              <a:effectLst/>
              <a:uLnTx/>
              <a:uFillTx/>
              <a:latin typeface="Arial Black" panose="020B0A04020102020204" pitchFamily="34" charset="0"/>
              <a:ea typeface="+mn-ea"/>
              <a:cs typeface="+mn-cs"/>
            </a:endParaRPr>
          </a:p>
        </p:txBody>
      </p:sp>
      <p:sp>
        <p:nvSpPr>
          <p:cNvPr id="35" name="Rectangle 34">
            <a:hlinkClick r:id="" action="ppaction://noaction"/>
          </p:cNvPr>
          <p:cNvSpPr/>
          <p:nvPr/>
        </p:nvSpPr>
        <p:spPr>
          <a:xfrm>
            <a:off x="19155" y="9334"/>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6" name="Rectangle 35">
            <a:hlinkClick r:id="" action="ppaction://noaction"/>
          </p:cNvPr>
          <p:cNvSpPr/>
          <p:nvPr/>
        </p:nvSpPr>
        <p:spPr>
          <a:xfrm>
            <a:off x="6875721" y="-2898"/>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7" name="Rectangle 36">
            <a:hlinkClick r:id="" action="ppaction://noaction"/>
          </p:cNvPr>
          <p:cNvSpPr/>
          <p:nvPr/>
        </p:nvSpPr>
        <p:spPr>
          <a:xfrm>
            <a:off x="8757474" y="-2898"/>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8" name="Rectangle 37">
            <a:hlinkClick r:id="" action="ppaction://noaction"/>
          </p:cNvPr>
          <p:cNvSpPr/>
          <p:nvPr/>
        </p:nvSpPr>
        <p:spPr>
          <a:xfrm>
            <a:off x="955528" y="11983"/>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Tree>
    <p:custDataLst>
      <p:tags r:id="rId1"/>
    </p:custDataLst>
    <p:extLst>
      <p:ext uri="{BB962C8B-B14F-4D97-AF65-F5344CB8AC3E}">
        <p14:creationId xmlns:p14="http://schemas.microsoft.com/office/powerpoint/2010/main" val="374468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457199" y="558517"/>
            <a:ext cx="8254263" cy="3959747"/>
          </a:xfrm>
          <a:prstGeom prst="roundRect">
            <a:avLst>
              <a:gd name="adj" fmla="val 54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lvl="1" algn="ctr"/>
            <a:endParaRPr lang="en-US" dirty="0"/>
          </a:p>
        </p:txBody>
      </p:sp>
      <p:sp>
        <p:nvSpPr>
          <p:cNvPr id="89" name="Rectangle 88"/>
          <p:cNvSpPr/>
          <p:nvPr/>
        </p:nvSpPr>
        <p:spPr>
          <a:xfrm>
            <a:off x="762004" y="4168973"/>
            <a:ext cx="749341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rPr>
              <a:t>*Of the 232 patients randomized, 231 received ≥1 dose of the study drug and were included in the safety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dirty="0">
                <a:ln>
                  <a:noFill/>
                </a:ln>
                <a:solidFill>
                  <a:srgbClr val="000000"/>
                </a:solidFill>
                <a:effectLst/>
                <a:uLnTx/>
                <a:uFillTx/>
                <a:latin typeface="Arial" panose="020B0604020202020204"/>
                <a:ea typeface="+mn-ea"/>
                <a:cs typeface="+mn-cs"/>
              </a:rPr>
              <a:t>†</a:t>
            </a:r>
            <a:r>
              <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rPr>
              <a:t>For patients whose CD19+ B-cell counts remained below the lower limit of normal and who had not started any other DMT.</a:t>
            </a:r>
          </a:p>
        </p:txBody>
      </p:sp>
      <p:grpSp>
        <p:nvGrpSpPr>
          <p:cNvPr id="2" name="Group 1"/>
          <p:cNvGrpSpPr>
            <a:grpSpLocks noChangeAspect="1"/>
          </p:cNvGrpSpPr>
          <p:nvPr/>
        </p:nvGrpSpPr>
        <p:grpSpPr>
          <a:xfrm>
            <a:off x="762000" y="651262"/>
            <a:ext cx="7650809" cy="3540759"/>
            <a:chOff x="838200" y="971550"/>
            <a:chExt cx="7073466" cy="3273568"/>
          </a:xfrm>
        </p:grpSpPr>
        <p:sp>
          <p:nvSpPr>
            <p:cNvPr id="36" name="TextBox 35"/>
            <p:cNvSpPr txBox="1"/>
            <p:nvPr/>
          </p:nvSpPr>
          <p:spPr>
            <a:xfrm>
              <a:off x="1481063" y="3932381"/>
              <a:ext cx="803236" cy="2134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Arial"/>
                  <a:ea typeface="+mn-ea"/>
                  <a:cs typeface="+mn-cs"/>
                </a:rPr>
                <a:t>Week 0</a:t>
              </a:r>
            </a:p>
          </p:txBody>
        </p:sp>
        <p:sp>
          <p:nvSpPr>
            <p:cNvPr id="37" name="TextBox 36"/>
            <p:cNvSpPr txBox="1"/>
            <p:nvPr/>
          </p:nvSpPr>
          <p:spPr>
            <a:xfrm>
              <a:off x="4038819" y="3932391"/>
              <a:ext cx="803236" cy="2134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Arial"/>
                  <a:ea typeface="+mn-ea"/>
                  <a:cs typeface="+mn-cs"/>
                </a:rPr>
                <a:t>Week 12</a:t>
              </a:r>
            </a:p>
          </p:txBody>
        </p:sp>
        <p:sp>
          <p:nvSpPr>
            <p:cNvPr id="39" name="TextBox 38"/>
            <p:cNvSpPr txBox="1"/>
            <p:nvPr/>
          </p:nvSpPr>
          <p:spPr>
            <a:xfrm>
              <a:off x="5456664" y="3932391"/>
              <a:ext cx="803236" cy="2134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Arial"/>
                  <a:ea typeface="+mn-ea"/>
                  <a:cs typeface="+mn-cs"/>
                </a:rPr>
                <a:t>Week 24</a:t>
              </a:r>
            </a:p>
          </p:txBody>
        </p:sp>
        <p:sp>
          <p:nvSpPr>
            <p:cNvPr id="40" name="Flowchart: Delay 39"/>
            <p:cNvSpPr/>
            <p:nvPr/>
          </p:nvSpPr>
          <p:spPr>
            <a:xfrm>
              <a:off x="1021790" y="1554903"/>
              <a:ext cx="939688" cy="2279846"/>
            </a:xfrm>
            <a:prstGeom prst="flowChartDelay">
              <a:avLst/>
            </a:prstGeom>
            <a:solidFill>
              <a:srgbClr val="385B9C"/>
            </a:solidFill>
            <a:ln w="25400" cap="flat" cmpd="sng" algn="ctr">
              <a:solidFill>
                <a:srgbClr val="002060"/>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Patients with RRMS, aged 18−55 years, history of relapses, or new lesions and EDSS score 0−5.5</a:t>
              </a:r>
              <a:br>
                <a:rPr kumimoji="0" lang="en-GB" sz="800" b="1" i="0" u="none" strike="noStrike" kern="0" cap="none" spc="0" normalizeH="0" baseline="0" noProof="0" dirty="0">
                  <a:ln>
                    <a:noFill/>
                  </a:ln>
                  <a:solidFill>
                    <a:srgbClr val="FFFFFF"/>
                  </a:solidFill>
                  <a:effectLst/>
                  <a:uLnTx/>
                  <a:uFillTx/>
                  <a:latin typeface="Arial"/>
                  <a:ea typeface="+mn-ea"/>
                  <a:cs typeface="+mn-cs"/>
                </a:rPr>
              </a:br>
              <a:r>
                <a:rPr kumimoji="0" lang="en-GB" sz="800" b="1" i="0" u="none" strike="noStrike" kern="0" cap="none" spc="0" normalizeH="0" baseline="0" noProof="0" dirty="0">
                  <a:ln>
                    <a:noFill/>
                  </a:ln>
                  <a:solidFill>
                    <a:srgbClr val="FFFFFF"/>
                  </a:solidFill>
                  <a:effectLst/>
                  <a:uLnTx/>
                  <a:uFillTx/>
                  <a:latin typeface="Arial"/>
                  <a:ea typeface="+mn-ea"/>
                  <a:cs typeface="+mn-cs"/>
                </a:rPr>
                <a:t>(N=232)*</a:t>
              </a:r>
              <a:endParaRPr kumimoji="0" lang="en-GB" sz="800" b="1" i="0" u="none" strike="noStrike" kern="0" cap="none" spc="0" normalizeH="0" baseline="30000" noProof="0" dirty="0">
                <a:ln>
                  <a:noFill/>
                </a:ln>
                <a:solidFill>
                  <a:srgbClr val="FFFFFF"/>
                </a:solidFill>
                <a:effectLst/>
                <a:uLnTx/>
                <a:uFillTx/>
                <a:latin typeface="Arial"/>
                <a:ea typeface="+mn-ea"/>
                <a:cs typeface="+mn-cs"/>
              </a:endParaRPr>
            </a:p>
          </p:txBody>
        </p:sp>
        <p:sp>
          <p:nvSpPr>
            <p:cNvPr id="41" name="Plaque 40"/>
            <p:cNvSpPr/>
            <p:nvPr/>
          </p:nvSpPr>
          <p:spPr>
            <a:xfrm>
              <a:off x="7043141" y="1623195"/>
              <a:ext cx="868525" cy="1578942"/>
            </a:xfrm>
            <a:prstGeom prst="plaque">
              <a:avLst>
                <a:gd name="adj" fmla="val 12675"/>
              </a:avLst>
            </a:prstGeom>
            <a:solidFill>
              <a:srgbClr val="B6C6E4">
                <a:alpha val="54902"/>
              </a:srgbClr>
            </a:solidFill>
            <a:ln w="25400" cap="flat" cmpd="sng" algn="ctr">
              <a:solidFill>
                <a:srgbClr val="002060"/>
              </a:solidFill>
              <a:prstDash val="sysDash"/>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a:ea typeface="+mn-ea"/>
                  <a:cs typeface="+mn-cs"/>
                </a:rPr>
                <a:t>Individual follow-up phase</a:t>
              </a:r>
              <a:r>
                <a:rPr kumimoji="0" lang="en-GB" sz="800" b="1" i="0" u="none" strike="noStrike" kern="0" cap="none" spc="0" normalizeH="0" baseline="30000" noProof="0" dirty="0">
                  <a:ln>
                    <a:noFill/>
                  </a:ln>
                  <a:solidFill>
                    <a:srgbClr val="000000"/>
                  </a:solidFill>
                  <a:effectLst/>
                  <a:uLnTx/>
                  <a:uFillTx/>
                  <a:latin typeface="Arial"/>
                  <a:ea typeface="+mn-ea"/>
                  <a:cs typeface="+mn-cs"/>
                </a:rPr>
                <a:t>†</a:t>
              </a:r>
            </a:p>
          </p:txBody>
        </p:sp>
        <p:sp>
          <p:nvSpPr>
            <p:cNvPr id="42" name="Pentagon 41"/>
            <p:cNvSpPr/>
            <p:nvPr/>
          </p:nvSpPr>
          <p:spPr>
            <a:xfrm>
              <a:off x="5906832" y="1006703"/>
              <a:ext cx="1035608" cy="2924979"/>
            </a:xfrm>
            <a:prstGeom prst="homePlate">
              <a:avLst/>
            </a:prstGeom>
            <a:solidFill>
              <a:schemeClr val="bg1">
                <a:lumMod val="50000"/>
                <a:alpha val="54902"/>
              </a:schemeClr>
            </a:solidFill>
            <a:ln w="25400" cap="flat" cmpd="sng" algn="ctr">
              <a:solidFill>
                <a:srgbClr val="002060"/>
              </a:solidFill>
              <a:prstDash val="sysDash"/>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43" name="Rectangle 42"/>
            <p:cNvSpPr/>
            <p:nvPr/>
          </p:nvSpPr>
          <p:spPr>
            <a:xfrm>
              <a:off x="2003552" y="1003637"/>
              <a:ext cx="3903279" cy="2917597"/>
            </a:xfrm>
            <a:prstGeom prst="rect">
              <a:avLst/>
            </a:prstGeom>
            <a:solidFill>
              <a:schemeClr val="bg2">
                <a:lumMod val="20000"/>
                <a:lumOff val="80000"/>
              </a:schemeClr>
            </a:solidFill>
            <a:ln w="25400" cap="flat" cmpd="sng" algn="ctr">
              <a:solidFill>
                <a:srgbClr val="002060"/>
              </a:solidFill>
              <a:prstDash val="sysDash"/>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2299091" y="1011786"/>
              <a:ext cx="3285156" cy="36991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24-week double-blind </a:t>
              </a:r>
              <a:br>
                <a:rPr kumimoji="0" lang="en-GB" sz="1000" b="1" i="0" u="none" strike="noStrike" kern="0" cap="none" spc="0" normalizeH="0" baseline="0" noProof="0" dirty="0">
                  <a:ln>
                    <a:noFill/>
                  </a:ln>
                  <a:solidFill>
                    <a:srgbClr val="000000"/>
                  </a:solidFill>
                  <a:effectLst/>
                  <a:uLnTx/>
                  <a:uFillTx/>
                  <a:latin typeface="Arial"/>
                  <a:ea typeface="+mn-ea"/>
                  <a:cs typeface="+mn-cs"/>
                </a:rPr>
              </a:br>
              <a:r>
                <a:rPr kumimoji="0" lang="en-GB" sz="1000" b="1" i="0" u="none" strike="noStrike" kern="0" cap="none" spc="0" normalizeH="0" baseline="0" noProof="0" dirty="0">
                  <a:ln>
                    <a:noFill/>
                  </a:ln>
                  <a:solidFill>
                    <a:srgbClr val="000000"/>
                  </a:solidFill>
                  <a:effectLst/>
                  <a:uLnTx/>
                  <a:uFillTx/>
                  <a:latin typeface="Arial"/>
                  <a:ea typeface="+mn-ea"/>
                  <a:cs typeface="+mn-cs"/>
                </a:rPr>
                <a:t>treatment phase</a:t>
              </a:r>
            </a:p>
          </p:txBody>
        </p:sp>
        <p:sp>
          <p:nvSpPr>
            <p:cNvPr id="48" name="Rectangle 47"/>
            <p:cNvSpPr/>
            <p:nvPr/>
          </p:nvSpPr>
          <p:spPr>
            <a:xfrm>
              <a:off x="5584247" y="2108055"/>
              <a:ext cx="1588257" cy="51219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24-week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follow-up </a:t>
              </a:r>
              <a:br>
                <a:rPr kumimoji="0" lang="en-GB" sz="1000" b="1" i="0" u="none" strike="noStrike" kern="0" cap="none" spc="0" normalizeH="0" baseline="0" noProof="0" dirty="0">
                  <a:ln>
                    <a:noFill/>
                  </a:ln>
                  <a:solidFill>
                    <a:srgbClr val="000000"/>
                  </a:solidFill>
                  <a:effectLst/>
                  <a:uLnTx/>
                  <a:uFillTx/>
                  <a:latin typeface="Arial"/>
                  <a:ea typeface="+mn-ea"/>
                  <a:cs typeface="+mn-cs"/>
                </a:rPr>
              </a:br>
              <a:r>
                <a:rPr kumimoji="0" lang="en-GB" sz="1000" b="1" i="0" u="none" strike="noStrike" kern="0" cap="none" spc="0" normalizeH="0" baseline="0" noProof="0" dirty="0">
                  <a:ln>
                    <a:noFill/>
                  </a:ln>
                  <a:solidFill>
                    <a:srgbClr val="000000"/>
                  </a:solidFill>
                  <a:effectLst/>
                  <a:uLnTx/>
                  <a:uFillTx/>
                  <a:latin typeface="Arial"/>
                  <a:ea typeface="+mn-ea"/>
                  <a:cs typeface="+mn-cs"/>
                </a:rPr>
                <a:t>phase</a:t>
              </a:r>
            </a:p>
          </p:txBody>
        </p:sp>
        <p:cxnSp>
          <p:nvCxnSpPr>
            <p:cNvPr id="49" name="Straight Arrow Connector 48"/>
            <p:cNvCxnSpPr/>
            <p:nvPr/>
          </p:nvCxnSpPr>
          <p:spPr>
            <a:xfrm>
              <a:off x="1999303" y="3620433"/>
              <a:ext cx="3886200" cy="31496"/>
            </a:xfrm>
            <a:prstGeom prst="straightConnector1">
              <a:avLst/>
            </a:prstGeom>
            <a:noFill/>
            <a:ln w="28575" cap="rnd" cmpd="sng" algn="ctr">
              <a:solidFill>
                <a:srgbClr val="002060"/>
              </a:solidFill>
              <a:prstDash val="solid"/>
              <a:bevel/>
              <a:headEnd type="oval" w="med" len="med"/>
              <a:tailEnd type="oval" w="med" len="med"/>
            </a:ln>
            <a:effectLst/>
          </p:spPr>
        </p:cxnSp>
        <p:cxnSp>
          <p:nvCxnSpPr>
            <p:cNvPr id="50" name="Straight Arrow Connector 49"/>
            <p:cNvCxnSpPr/>
            <p:nvPr/>
          </p:nvCxnSpPr>
          <p:spPr>
            <a:xfrm>
              <a:off x="2004060" y="3165046"/>
              <a:ext cx="3886200" cy="9225"/>
            </a:xfrm>
            <a:prstGeom prst="straightConnector1">
              <a:avLst/>
            </a:prstGeom>
            <a:noFill/>
            <a:ln w="28575" cap="rnd" cmpd="sng" algn="ctr">
              <a:solidFill>
                <a:srgbClr val="385B9C"/>
              </a:solidFill>
              <a:prstDash val="solid"/>
              <a:bevel/>
              <a:headEnd type="oval" w="med" len="med"/>
              <a:tailEnd type="oval" w="med" len="med"/>
            </a:ln>
            <a:effectLst/>
          </p:spPr>
        </p:cxnSp>
        <p:cxnSp>
          <p:nvCxnSpPr>
            <p:cNvPr id="51" name="Straight Arrow Connector 50"/>
            <p:cNvCxnSpPr/>
            <p:nvPr/>
          </p:nvCxnSpPr>
          <p:spPr>
            <a:xfrm flipV="1">
              <a:off x="2006294" y="2623160"/>
              <a:ext cx="3886200" cy="16139"/>
            </a:xfrm>
            <a:prstGeom prst="straightConnector1">
              <a:avLst/>
            </a:prstGeom>
            <a:noFill/>
            <a:ln w="28575" cap="rnd" cmpd="sng" algn="ctr">
              <a:solidFill>
                <a:srgbClr val="7594CD"/>
              </a:solidFill>
              <a:prstDash val="solid"/>
              <a:bevel/>
              <a:headEnd type="oval" w="med" len="med"/>
              <a:tailEnd type="oval" w="med" len="med"/>
            </a:ln>
            <a:effectLst/>
          </p:spPr>
        </p:cxnSp>
        <p:cxnSp>
          <p:nvCxnSpPr>
            <p:cNvPr id="52" name="Straight Arrow Connector 51"/>
            <p:cNvCxnSpPr/>
            <p:nvPr/>
          </p:nvCxnSpPr>
          <p:spPr>
            <a:xfrm>
              <a:off x="2169160" y="2108200"/>
              <a:ext cx="3749040" cy="12575"/>
            </a:xfrm>
            <a:prstGeom prst="straightConnector1">
              <a:avLst/>
            </a:prstGeom>
            <a:noFill/>
            <a:ln w="28575" cap="rnd" cmpd="sng" algn="ctr">
              <a:solidFill>
                <a:srgbClr val="9DB3DB"/>
              </a:solidFill>
              <a:prstDash val="solid"/>
              <a:bevel/>
              <a:headEnd type="oval" w="med" len="med"/>
              <a:tailEnd type="oval" w="med" len="med"/>
            </a:ln>
            <a:effectLst/>
          </p:spPr>
        </p:cxnSp>
        <p:cxnSp>
          <p:nvCxnSpPr>
            <p:cNvPr id="53" name="Straight Arrow Connector 52"/>
            <p:cNvCxnSpPr/>
            <p:nvPr/>
          </p:nvCxnSpPr>
          <p:spPr>
            <a:xfrm flipV="1">
              <a:off x="3981933" y="1673028"/>
              <a:ext cx="1909235" cy="4658"/>
            </a:xfrm>
            <a:prstGeom prst="straightConnector1">
              <a:avLst/>
            </a:prstGeom>
            <a:noFill/>
            <a:ln w="28575" cap="rnd" cmpd="sng" algn="ctr">
              <a:solidFill>
                <a:srgbClr val="9DB3DB"/>
              </a:solidFill>
              <a:prstDash val="solid"/>
              <a:bevel/>
              <a:headEnd type="oval" w="med" len="med"/>
              <a:tailEnd type="oval" w="med" len="med"/>
            </a:ln>
            <a:effectLst/>
          </p:spPr>
        </p:cxnSp>
        <p:cxnSp>
          <p:nvCxnSpPr>
            <p:cNvPr id="54" name="Straight Arrow Connector 53"/>
            <p:cNvCxnSpPr/>
            <p:nvPr/>
          </p:nvCxnSpPr>
          <p:spPr>
            <a:xfrm>
              <a:off x="2014762" y="1675357"/>
              <a:ext cx="1959580" cy="0"/>
            </a:xfrm>
            <a:prstGeom prst="straightConnector1">
              <a:avLst/>
            </a:prstGeom>
            <a:noFill/>
            <a:ln w="28575" cap="rnd" cmpd="sng" algn="ctr">
              <a:solidFill>
                <a:srgbClr val="FFFFFF">
                  <a:lumMod val="65000"/>
                </a:srgbClr>
              </a:solidFill>
              <a:prstDash val="solid"/>
              <a:bevel/>
              <a:headEnd type="oval" w="med" len="med"/>
              <a:tailEnd type="oval" w="med" len="med"/>
            </a:ln>
            <a:effectLst/>
          </p:spPr>
        </p:cxnSp>
        <p:cxnSp>
          <p:nvCxnSpPr>
            <p:cNvPr id="55" name="Straight Connector 54"/>
            <p:cNvCxnSpPr/>
            <p:nvPr/>
          </p:nvCxnSpPr>
          <p:spPr>
            <a:xfrm flipH="1">
              <a:off x="4443139" y="1471792"/>
              <a:ext cx="1861" cy="2429410"/>
            </a:xfrm>
            <a:prstGeom prst="line">
              <a:avLst/>
            </a:prstGeom>
            <a:noFill/>
            <a:ln w="12700" cap="rnd" cmpd="sng" algn="ctr">
              <a:solidFill>
                <a:srgbClr val="002060"/>
              </a:solidFill>
              <a:prstDash val="sysDash"/>
              <a:bevel/>
            </a:ln>
            <a:effectLst/>
          </p:spPr>
        </p:cxnSp>
        <p:sp>
          <p:nvSpPr>
            <p:cNvPr id="56" name="Rounded Rectangle 55"/>
            <p:cNvSpPr/>
            <p:nvPr/>
          </p:nvSpPr>
          <p:spPr>
            <a:xfrm>
              <a:off x="4516791" y="1549936"/>
              <a:ext cx="1280433" cy="204635"/>
            </a:xfrm>
            <a:prstGeom prst="roundRect">
              <a:avLst/>
            </a:prstGeom>
            <a:solidFill>
              <a:srgbClr val="9DB3DB"/>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OMB 3 mg q12w</a:t>
              </a:r>
            </a:p>
          </p:txBody>
        </p:sp>
        <p:sp>
          <p:nvSpPr>
            <p:cNvPr id="57" name="Rounded Rectangle 56"/>
            <p:cNvSpPr/>
            <p:nvPr/>
          </p:nvSpPr>
          <p:spPr>
            <a:xfrm>
              <a:off x="3153804" y="3536882"/>
              <a:ext cx="1239634" cy="204635"/>
            </a:xfrm>
            <a:prstGeom prst="roundRect">
              <a:avLst/>
            </a:prstGeom>
            <a:solidFill>
              <a:srgbClr val="002060"/>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60 mg q4w (n=64)</a:t>
              </a:r>
            </a:p>
          </p:txBody>
        </p:sp>
        <p:sp>
          <p:nvSpPr>
            <p:cNvPr id="58" name="Rounded Rectangle 57"/>
            <p:cNvSpPr/>
            <p:nvPr/>
          </p:nvSpPr>
          <p:spPr>
            <a:xfrm>
              <a:off x="3153804" y="2539699"/>
              <a:ext cx="1239634" cy="204635"/>
            </a:xfrm>
            <a:prstGeom prst="roundRect">
              <a:avLst/>
            </a:prstGeom>
            <a:solidFill>
              <a:srgbClr val="7594CD"/>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30 mg q12w (n=32)</a:t>
              </a:r>
            </a:p>
          </p:txBody>
        </p:sp>
        <p:sp>
          <p:nvSpPr>
            <p:cNvPr id="59" name="Rounded Rectangle 58"/>
            <p:cNvSpPr/>
            <p:nvPr/>
          </p:nvSpPr>
          <p:spPr>
            <a:xfrm>
              <a:off x="3155338" y="1573039"/>
              <a:ext cx="1236567" cy="204635"/>
            </a:xfrm>
            <a:prstGeom prst="roundRect">
              <a:avLst/>
            </a:prstGeom>
            <a:solidFill>
              <a:srgbClr val="A6A6A6"/>
            </a:solidFill>
            <a:ln>
              <a:noFill/>
            </a:ln>
            <a:effectLst/>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Placebo (n=67)</a:t>
              </a:r>
            </a:p>
          </p:txBody>
        </p:sp>
        <p:sp>
          <p:nvSpPr>
            <p:cNvPr id="61" name="Rounded Rectangle 60"/>
            <p:cNvSpPr/>
            <p:nvPr/>
          </p:nvSpPr>
          <p:spPr>
            <a:xfrm>
              <a:off x="3153804" y="3057271"/>
              <a:ext cx="1239634" cy="204635"/>
            </a:xfrm>
            <a:prstGeom prst="roundRect">
              <a:avLst/>
            </a:prstGeom>
            <a:solidFill>
              <a:srgbClr val="385B9C"/>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60 mg q12w (n=34)</a:t>
              </a:r>
            </a:p>
          </p:txBody>
        </p:sp>
        <p:cxnSp>
          <p:nvCxnSpPr>
            <p:cNvPr id="62" name="Straight Connector 61"/>
            <p:cNvCxnSpPr/>
            <p:nvPr/>
          </p:nvCxnSpPr>
          <p:spPr>
            <a:xfrm flipH="1">
              <a:off x="3046139" y="1476584"/>
              <a:ext cx="1861" cy="2429410"/>
            </a:xfrm>
            <a:prstGeom prst="line">
              <a:avLst/>
            </a:prstGeom>
            <a:noFill/>
            <a:ln w="12700" cap="rnd" cmpd="sng" algn="ctr">
              <a:solidFill>
                <a:srgbClr val="002060"/>
              </a:solidFill>
              <a:prstDash val="sysDash"/>
              <a:bevel/>
            </a:ln>
            <a:effectLst/>
          </p:spPr>
        </p:cxnSp>
        <p:sp>
          <p:nvSpPr>
            <p:cNvPr id="64" name="TextBox 63"/>
            <p:cNvSpPr txBox="1"/>
            <p:nvPr/>
          </p:nvSpPr>
          <p:spPr>
            <a:xfrm>
              <a:off x="2572022" y="3929337"/>
              <a:ext cx="803236" cy="2134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Arial"/>
                  <a:ea typeface="+mn-ea"/>
                  <a:cs typeface="+mn-cs"/>
                </a:rPr>
                <a:t>Week 1</a:t>
              </a:r>
            </a:p>
          </p:txBody>
        </p:sp>
        <p:sp>
          <p:nvSpPr>
            <p:cNvPr id="65" name="Rectangle 64"/>
            <p:cNvSpPr/>
            <p:nvPr/>
          </p:nvSpPr>
          <p:spPr>
            <a:xfrm>
              <a:off x="1306510" y="4106058"/>
              <a:ext cx="1243552" cy="13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randomization</a:t>
              </a:r>
            </a:p>
          </p:txBody>
        </p:sp>
        <p:sp>
          <p:nvSpPr>
            <p:cNvPr id="67" name="Rectangle 66"/>
            <p:cNvSpPr/>
            <p:nvPr/>
          </p:nvSpPr>
          <p:spPr>
            <a:xfrm>
              <a:off x="3760646" y="4109835"/>
              <a:ext cx="1450811" cy="11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Primary endpoint</a:t>
              </a:r>
            </a:p>
          </p:txBody>
        </p:sp>
        <p:sp>
          <p:nvSpPr>
            <p:cNvPr id="68" name="Rectangle 67"/>
            <p:cNvSpPr/>
            <p:nvPr/>
          </p:nvSpPr>
          <p:spPr>
            <a:xfrm>
              <a:off x="5273764" y="4128286"/>
              <a:ext cx="1234946" cy="11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Treatment end</a:t>
              </a:r>
            </a:p>
          </p:txBody>
        </p:sp>
        <p:cxnSp>
          <p:nvCxnSpPr>
            <p:cNvPr id="69" name="Straight Connector 68"/>
            <p:cNvCxnSpPr/>
            <p:nvPr/>
          </p:nvCxnSpPr>
          <p:spPr>
            <a:xfrm>
              <a:off x="6942440" y="2469192"/>
              <a:ext cx="0" cy="1460145"/>
            </a:xfrm>
            <a:prstGeom prst="line">
              <a:avLst/>
            </a:prstGeom>
            <a:ln w="254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731453" y="3923731"/>
              <a:ext cx="803236" cy="2134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Arial"/>
                  <a:ea typeface="+mn-ea"/>
                  <a:cs typeface="+mn-cs"/>
                </a:rPr>
                <a:t>Week 48</a:t>
              </a:r>
            </a:p>
          </p:txBody>
        </p:sp>
        <p:sp>
          <p:nvSpPr>
            <p:cNvPr id="71" name="TextBox 70"/>
            <p:cNvSpPr txBox="1"/>
            <p:nvPr/>
          </p:nvSpPr>
          <p:spPr>
            <a:xfrm>
              <a:off x="838200" y="971550"/>
              <a:ext cx="1023326" cy="3130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a:ea typeface="+mn-ea"/>
                  <a:cs typeface="+mn-cs"/>
                </a:rPr>
                <a:t>Screening phase </a:t>
              </a:r>
              <a:br>
                <a:rPr kumimoji="0" lang="en-GB" sz="800" b="1" i="0" u="none" strike="noStrike" kern="0" cap="none" spc="0" normalizeH="0" baseline="0" noProof="0" dirty="0">
                  <a:ln>
                    <a:noFill/>
                  </a:ln>
                  <a:solidFill>
                    <a:srgbClr val="000000"/>
                  </a:solidFill>
                  <a:effectLst/>
                  <a:uLnTx/>
                  <a:uFillTx/>
                  <a:latin typeface="Arial"/>
                  <a:ea typeface="+mn-ea"/>
                  <a:cs typeface="+mn-cs"/>
                </a:rPr>
              </a:br>
              <a:r>
                <a:rPr kumimoji="0" lang="en-GB" sz="800" b="1" i="0" u="none" strike="noStrike" kern="0" cap="none" spc="0" normalizeH="0" baseline="0" noProof="0" dirty="0">
                  <a:ln>
                    <a:noFill/>
                  </a:ln>
                  <a:solidFill>
                    <a:srgbClr val="000000"/>
                  </a:solidFill>
                  <a:effectLst/>
                  <a:uLnTx/>
                  <a:uFillTx/>
                  <a:latin typeface="Arial"/>
                  <a:ea typeface="+mn-ea"/>
                  <a:cs typeface="+mn-cs"/>
                </a:rPr>
                <a:t>(&lt;6 weeks)</a:t>
              </a:r>
            </a:p>
          </p:txBody>
        </p:sp>
        <p:sp>
          <p:nvSpPr>
            <p:cNvPr id="72" name="Rounded Rectangle 71"/>
            <p:cNvSpPr/>
            <p:nvPr/>
          </p:nvSpPr>
          <p:spPr>
            <a:xfrm>
              <a:off x="2128551" y="1573039"/>
              <a:ext cx="822424" cy="204635"/>
            </a:xfrm>
            <a:prstGeom prst="roundRect">
              <a:avLst/>
            </a:prstGeom>
            <a:solidFill>
              <a:srgbClr val="FFFFFF">
                <a:lumMod val="65000"/>
              </a:srgbClr>
            </a:solidFill>
            <a:ln>
              <a:noFill/>
            </a:ln>
            <a:effectLst/>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Placebo</a:t>
              </a:r>
            </a:p>
          </p:txBody>
        </p:sp>
        <p:sp>
          <p:nvSpPr>
            <p:cNvPr id="74" name="Rounded Rectangle 73"/>
            <p:cNvSpPr/>
            <p:nvPr/>
          </p:nvSpPr>
          <p:spPr>
            <a:xfrm>
              <a:off x="2115344" y="2485455"/>
              <a:ext cx="848838" cy="314823"/>
            </a:xfrm>
            <a:prstGeom prst="roundRect">
              <a:avLst/>
            </a:prstGeom>
            <a:solidFill>
              <a:srgbClr val="7594CD"/>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(1:1) Placebo or </a:t>
              </a:r>
              <a:b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3 mg </a:t>
              </a:r>
            </a:p>
          </p:txBody>
        </p:sp>
        <p:sp>
          <p:nvSpPr>
            <p:cNvPr id="75" name="Rounded Rectangle 74"/>
            <p:cNvSpPr/>
            <p:nvPr/>
          </p:nvSpPr>
          <p:spPr>
            <a:xfrm>
              <a:off x="2116573" y="3000049"/>
              <a:ext cx="846381" cy="314823"/>
            </a:xfrm>
            <a:prstGeom prst="roundRect">
              <a:avLst/>
            </a:prstGeom>
            <a:solidFill>
              <a:srgbClr val="385B9C"/>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(1:1) Placebo or </a:t>
              </a:r>
              <a:b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3 mg </a:t>
              </a:r>
            </a:p>
          </p:txBody>
        </p:sp>
        <p:sp>
          <p:nvSpPr>
            <p:cNvPr id="76" name="Rounded Rectangle 75"/>
            <p:cNvSpPr/>
            <p:nvPr/>
          </p:nvSpPr>
          <p:spPr>
            <a:xfrm>
              <a:off x="2128320" y="3410174"/>
              <a:ext cx="822887" cy="425010"/>
            </a:xfrm>
            <a:prstGeom prst="roundRect">
              <a:avLst/>
            </a:prstGeom>
            <a:solidFill>
              <a:srgbClr val="002060"/>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(1:1) Placebo or </a:t>
              </a:r>
              <a:b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3 mg </a:t>
              </a:r>
            </a:p>
          </p:txBody>
        </p:sp>
        <p:sp>
          <p:nvSpPr>
            <p:cNvPr id="90" name="Rounded Rectangle 89"/>
            <p:cNvSpPr/>
            <p:nvPr/>
          </p:nvSpPr>
          <p:spPr>
            <a:xfrm>
              <a:off x="4516791" y="1996356"/>
              <a:ext cx="1280433" cy="204635"/>
            </a:xfrm>
            <a:prstGeom prst="roundRect">
              <a:avLst/>
            </a:prstGeom>
            <a:solidFill>
              <a:srgbClr val="9DB3DB"/>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OMB 3 mg q12w</a:t>
              </a:r>
            </a:p>
          </p:txBody>
        </p:sp>
        <p:sp>
          <p:nvSpPr>
            <p:cNvPr id="91" name="Rounded Rectangle 90"/>
            <p:cNvSpPr/>
            <p:nvPr/>
          </p:nvSpPr>
          <p:spPr>
            <a:xfrm>
              <a:off x="4516791" y="2518309"/>
              <a:ext cx="1280433" cy="204635"/>
            </a:xfrm>
            <a:prstGeom prst="roundRect">
              <a:avLst/>
            </a:prstGeom>
            <a:solidFill>
              <a:srgbClr val="7594CD"/>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OMB 30 mg q12w</a:t>
              </a:r>
            </a:p>
          </p:txBody>
        </p:sp>
        <p:sp>
          <p:nvSpPr>
            <p:cNvPr id="92" name="Rounded Rectangle 91"/>
            <p:cNvSpPr/>
            <p:nvPr/>
          </p:nvSpPr>
          <p:spPr>
            <a:xfrm>
              <a:off x="4516791" y="3047724"/>
              <a:ext cx="1280433" cy="204635"/>
            </a:xfrm>
            <a:prstGeom prst="roundRect">
              <a:avLst/>
            </a:prstGeom>
            <a:solidFill>
              <a:srgbClr val="385B9C"/>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60 mg q12w</a:t>
              </a:r>
            </a:p>
          </p:txBody>
        </p:sp>
        <p:sp>
          <p:nvSpPr>
            <p:cNvPr id="93" name="Rounded Rectangle 92"/>
            <p:cNvSpPr/>
            <p:nvPr/>
          </p:nvSpPr>
          <p:spPr>
            <a:xfrm>
              <a:off x="4516791" y="3521040"/>
              <a:ext cx="1280433" cy="204635"/>
            </a:xfrm>
            <a:prstGeom prst="roundRect">
              <a:avLst/>
            </a:prstGeom>
            <a:solidFill>
              <a:srgbClr val="002060"/>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FFFF"/>
                  </a:solidFill>
                  <a:effectLst/>
                  <a:uLnTx/>
                  <a:uFillTx/>
                  <a:latin typeface="Arial" panose="020B0604020202020204"/>
                  <a:ea typeface="+mn-ea"/>
                  <a:cs typeface="+mn-cs"/>
                </a:rPr>
                <a:t>OMB 60 mg q4w</a:t>
              </a:r>
            </a:p>
          </p:txBody>
        </p:sp>
        <p:sp>
          <p:nvSpPr>
            <p:cNvPr id="60" name="Rounded Rectangle 59"/>
            <p:cNvSpPr/>
            <p:nvPr/>
          </p:nvSpPr>
          <p:spPr>
            <a:xfrm>
              <a:off x="3153804" y="2019650"/>
              <a:ext cx="1239634" cy="204635"/>
            </a:xfrm>
            <a:prstGeom prst="roundRect">
              <a:avLst/>
            </a:prstGeom>
            <a:solidFill>
              <a:srgbClr val="9DB3DB"/>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OMB 3 mg q12w (n=34)</a:t>
              </a:r>
            </a:p>
          </p:txBody>
        </p:sp>
        <p:cxnSp>
          <p:nvCxnSpPr>
            <p:cNvPr id="96" name="Straight Arrow Connector 95"/>
            <p:cNvCxnSpPr/>
            <p:nvPr/>
          </p:nvCxnSpPr>
          <p:spPr>
            <a:xfrm>
              <a:off x="2012357" y="2106584"/>
              <a:ext cx="1036293" cy="0"/>
            </a:xfrm>
            <a:prstGeom prst="straightConnector1">
              <a:avLst/>
            </a:prstGeom>
            <a:noFill/>
            <a:ln w="28575" cap="rnd" cmpd="sng" algn="ctr">
              <a:solidFill>
                <a:srgbClr val="FFFFFF">
                  <a:lumMod val="65000"/>
                </a:srgbClr>
              </a:solidFill>
              <a:prstDash val="solid"/>
              <a:bevel/>
              <a:headEnd type="oval" w="med" len="med"/>
              <a:tailEnd type="oval" w="med" len="med"/>
            </a:ln>
            <a:effectLst/>
          </p:spPr>
        </p:cxnSp>
        <p:sp>
          <p:nvSpPr>
            <p:cNvPr id="97" name="Rounded Rectangle 96"/>
            <p:cNvSpPr/>
            <p:nvPr/>
          </p:nvSpPr>
          <p:spPr>
            <a:xfrm>
              <a:off x="2128551" y="1996204"/>
              <a:ext cx="822424" cy="204635"/>
            </a:xfrm>
            <a:prstGeom prst="roundRect">
              <a:avLst/>
            </a:prstGeom>
            <a:solidFill>
              <a:srgbClr val="FFFFFF">
                <a:lumMod val="65000"/>
              </a:srgbClr>
            </a:solidFill>
            <a:ln>
              <a:noFill/>
            </a:ln>
            <a:effectLst/>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Placebo</a:t>
              </a:r>
            </a:p>
          </p:txBody>
        </p:sp>
      </p:grpSp>
      <p:sp>
        <p:nvSpPr>
          <p:cNvPr id="4" name="Footer Placeholder 3"/>
          <p:cNvSpPr>
            <a:spLocks noGrp="1"/>
          </p:cNvSpPr>
          <p:nvPr>
            <p:ph type="ftr" sz="quarter" idx="11"/>
          </p:nvPr>
        </p:nvSpPr>
        <p:spPr>
          <a:xfrm>
            <a:off x="488942" y="4723065"/>
            <a:ext cx="4845057" cy="314950"/>
          </a:xfr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b="0" i="0" u="none" strike="noStrike" kern="1200" cap="none" spc="0" normalizeH="0" baseline="0" noProof="0" dirty="0">
              <a:ln>
                <a:noFill/>
              </a:ln>
              <a:solidFill>
                <a:schemeClr val="bg1">
                  <a:lumMod val="50000"/>
                </a:schemeClr>
              </a:solidFill>
              <a:effectLst/>
              <a:uLnTx/>
              <a:uFillTx/>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b="0" i="0" u="none" strike="noStrike" kern="1200" cap="none" spc="0" normalizeH="0" baseline="0" noProof="0" dirty="0">
                <a:ln>
                  <a:noFill/>
                </a:ln>
                <a:solidFill>
                  <a:schemeClr val="bg1">
                    <a:lumMod val="50000"/>
                  </a:schemeClr>
                </a:solidFill>
                <a:effectLst/>
                <a:uLnTx/>
                <a:uFillTx/>
                <a:ea typeface="+mn-ea"/>
                <a:cs typeface="+mn-cs"/>
              </a:rPr>
              <a:t>Bar-Or A, et al. </a:t>
            </a:r>
            <a:r>
              <a:rPr kumimoji="0" lang="en-GB" b="0" i="1" u="none" strike="noStrike" kern="1200" cap="none" spc="0" normalizeH="0" baseline="0" noProof="0" dirty="0">
                <a:ln>
                  <a:noFill/>
                </a:ln>
                <a:solidFill>
                  <a:schemeClr val="bg1">
                    <a:lumMod val="50000"/>
                  </a:schemeClr>
                </a:solidFill>
                <a:effectLst/>
                <a:uLnTx/>
                <a:uFillTx/>
                <a:ea typeface="+mn-ea"/>
                <a:cs typeface="+mn-cs"/>
              </a:rPr>
              <a:t>Neurology</a:t>
            </a:r>
            <a:r>
              <a:rPr kumimoji="0" lang="en-GB" b="0" i="0" u="none" strike="noStrike" kern="1200" cap="none" spc="0" normalizeH="0" baseline="0" noProof="0" dirty="0">
                <a:ln>
                  <a:noFill/>
                </a:ln>
                <a:solidFill>
                  <a:schemeClr val="bg1">
                    <a:lumMod val="50000"/>
                  </a:schemeClr>
                </a:solidFill>
                <a:effectLst/>
                <a:uLnTx/>
                <a:uFillTx/>
                <a:ea typeface="+mn-ea"/>
                <a:cs typeface="+mn-cs"/>
              </a:rPr>
              <a:t> 2018;90:e1805–14.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b="0" i="0" u="none" strike="noStrike" kern="1200" cap="none" spc="0" normalizeH="0" baseline="0" noProof="0" dirty="0">
                <a:ln>
                  <a:noFill/>
                </a:ln>
                <a:solidFill>
                  <a:schemeClr val="bg1">
                    <a:lumMod val="50000"/>
                  </a:schemeClr>
                </a:solidFill>
                <a:effectLst/>
                <a:uLnTx/>
                <a:uFillTx/>
                <a:ea typeface="+mn-ea"/>
                <a:cs typeface="+mn-cs"/>
              </a:rPr>
              <a:t>Bar-Or A, et al. </a:t>
            </a:r>
            <a:r>
              <a:rPr kumimoji="0" lang="en-GB" b="0" i="1" u="none" strike="noStrike" kern="1200" cap="none" spc="0" normalizeH="0" baseline="0" noProof="0" dirty="0">
                <a:ln>
                  <a:noFill/>
                </a:ln>
                <a:solidFill>
                  <a:schemeClr val="bg1">
                    <a:lumMod val="50000"/>
                  </a:schemeClr>
                </a:solidFill>
                <a:effectLst/>
                <a:uLnTx/>
                <a:uFillTx/>
                <a:ea typeface="+mn-ea"/>
                <a:cs typeface="+mn-cs"/>
              </a:rPr>
              <a:t>Neurology</a:t>
            </a:r>
            <a:r>
              <a:rPr kumimoji="0" lang="en-GB" b="0" i="0" u="none" strike="noStrike" kern="1200" cap="none" spc="0" normalizeH="0" baseline="0" noProof="0" dirty="0">
                <a:ln>
                  <a:noFill/>
                </a:ln>
                <a:solidFill>
                  <a:schemeClr val="bg1">
                    <a:lumMod val="50000"/>
                  </a:schemeClr>
                </a:solidFill>
                <a:effectLst/>
                <a:uLnTx/>
                <a:uFillTx/>
                <a:ea typeface="+mn-ea"/>
                <a:cs typeface="+mn-cs"/>
              </a:rPr>
              <a:t> 2018;90:e1805–14_supplementary document.</a:t>
            </a:r>
          </a:p>
        </p:txBody>
      </p:sp>
      <p:sp>
        <p:nvSpPr>
          <p:cNvPr id="85" name="Rectangle 84">
            <a:hlinkClick r:id="rId4" action="ppaction://hlinksldjump"/>
          </p:cNvPr>
          <p:cNvSpPr/>
          <p:nvPr/>
        </p:nvSpPr>
        <p:spPr>
          <a:xfrm>
            <a:off x="0" y="18850"/>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86" name="Rectangle 85">
            <a:hlinkClick r:id="rId5" action="ppaction://hlinksldjump"/>
          </p:cNvPr>
          <p:cNvSpPr/>
          <p:nvPr/>
        </p:nvSpPr>
        <p:spPr>
          <a:xfrm>
            <a:off x="968627" y="18850"/>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88" name="Rectangle 87">
            <a:hlinkClick r:id="rId4" action="ppaction://hlinksldjump"/>
          </p:cNvPr>
          <p:cNvSpPr/>
          <p:nvPr/>
        </p:nvSpPr>
        <p:spPr>
          <a:xfrm>
            <a:off x="2868982" y="18850"/>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95" name="Rectangle 94">
            <a:hlinkClick r:id="rId6" action="ppaction://hlinksldjump"/>
          </p:cNvPr>
          <p:cNvSpPr/>
          <p:nvPr/>
        </p:nvSpPr>
        <p:spPr>
          <a:xfrm>
            <a:off x="6897378" y="4175"/>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82" name="Title 1">
            <a:extLst>
              <a:ext uri="{FF2B5EF4-FFF2-40B4-BE49-F238E27FC236}">
                <a16:creationId xmlns:a16="http://schemas.microsoft.com/office/drawing/2014/main" id="{D5875AC0-F5BD-4F26-BF5B-99AB5E2606E6}"/>
              </a:ext>
            </a:extLst>
          </p:cNvPr>
          <p:cNvSpPr txBox="1">
            <a:spLocks/>
          </p:cNvSpPr>
          <p:nvPr/>
        </p:nvSpPr>
        <p:spPr>
          <a:xfrm>
            <a:off x="526468" y="209550"/>
            <a:ext cx="7550732" cy="533400"/>
          </a:xfrm>
          <a:prstGeom prst="rect">
            <a:avLst/>
          </a:prstGeom>
          <a:noFill/>
        </p:spPr>
        <p:txBody>
          <a:bodyPr vert="horz" lIns="0" tIns="0" rIns="0" bIns="0" rtlCol="0" anchor="t"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dirty="0">
                <a:solidFill>
                  <a:srgbClr val="002060"/>
                </a:solidFill>
                <a:latin typeface="Arial Black" panose="020B0A04020102020204" pitchFamily="34" charset="0"/>
              </a:rPr>
              <a:t>Mirror Study:  Study design</a:t>
            </a:r>
          </a:p>
        </p:txBody>
      </p:sp>
    </p:spTree>
    <p:custDataLst>
      <p:tags r:id="rId1"/>
    </p:custDataLst>
    <p:extLst>
      <p:ext uri="{BB962C8B-B14F-4D97-AF65-F5344CB8AC3E}">
        <p14:creationId xmlns:p14="http://schemas.microsoft.com/office/powerpoint/2010/main" val="390292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6553" y="567160"/>
            <a:ext cx="8446447" cy="1695450"/>
            <a:chOff x="914400" y="1524000"/>
            <a:chExt cx="8446447" cy="1695450"/>
          </a:xfrm>
        </p:grpSpPr>
        <p:grpSp>
          <p:nvGrpSpPr>
            <p:cNvPr id="3" name="Group 2"/>
            <p:cNvGrpSpPr/>
            <p:nvPr/>
          </p:nvGrpSpPr>
          <p:grpSpPr>
            <a:xfrm>
              <a:off x="914400" y="1524000"/>
              <a:ext cx="8446447" cy="1695450"/>
              <a:chOff x="883920" y="1524000"/>
              <a:chExt cx="8446447" cy="1695450"/>
            </a:xfrm>
          </p:grpSpPr>
          <p:sp>
            <p:nvSpPr>
              <p:cNvPr id="5" name="Rounded Rectangle 4"/>
              <p:cNvSpPr/>
              <p:nvPr/>
            </p:nvSpPr>
            <p:spPr>
              <a:xfrm>
                <a:off x="975359" y="1647833"/>
                <a:ext cx="8355008" cy="1571617"/>
              </a:xfrm>
              <a:prstGeom prst="roundRect">
                <a:avLst>
                  <a:gd name="adj" fmla="val 36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olta Modern Display 55 Rom" pitchFamily="50" charset="0"/>
                  <a:ea typeface="+mn-ea"/>
                  <a:cs typeface="+mn-cs"/>
                </a:endParaRPr>
              </a:p>
            </p:txBody>
          </p:sp>
          <p:grpSp>
            <p:nvGrpSpPr>
              <p:cNvPr id="6" name="Group 5"/>
              <p:cNvGrpSpPr/>
              <p:nvPr/>
            </p:nvGrpSpPr>
            <p:grpSpPr>
              <a:xfrm>
                <a:off x="883920" y="1524000"/>
                <a:ext cx="3733800" cy="457730"/>
                <a:chOff x="883920" y="1524000"/>
                <a:chExt cx="3733800" cy="457730"/>
              </a:xfrm>
            </p:grpSpPr>
            <p:sp>
              <p:nvSpPr>
                <p:cNvPr id="7" name="Right Triangle 6"/>
                <p:cNvSpPr/>
                <p:nvPr/>
              </p:nvSpPr>
              <p:spPr>
                <a:xfrm flipH="1" flipV="1">
                  <a:off x="883920" y="1851279"/>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ound Single Corner Rectangle 7"/>
                <p:cNvSpPr/>
                <p:nvPr/>
              </p:nvSpPr>
              <p:spPr>
                <a:xfrm>
                  <a:off x="883920" y="1524000"/>
                  <a:ext cx="3733800" cy="328190"/>
                </a:xfrm>
                <a:prstGeom prst="round1Rect">
                  <a:avLst>
                    <a:gd name="adj" fmla="val 213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Black" panose="020B0A04020102020204"/>
                      <a:ea typeface="+mn-ea"/>
                      <a:cs typeface="+mn-cs"/>
                    </a:rPr>
                    <a:t>Study objective</a:t>
                  </a:r>
                </a:p>
              </p:txBody>
            </p:sp>
          </p:grpSp>
        </p:grpSp>
        <p:sp>
          <p:nvSpPr>
            <p:cNvPr id="4" name="Rounded Rectangle 3"/>
            <p:cNvSpPr/>
            <p:nvPr/>
          </p:nvSpPr>
          <p:spPr>
            <a:xfrm>
              <a:off x="1677841" y="1909341"/>
              <a:ext cx="7535324" cy="1157709"/>
            </a:xfrm>
            <a:prstGeom prst="roundRect">
              <a:avLst>
                <a:gd name="adj" fmla="val 81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023761"/>
                  </a:solidFill>
                  <a:effectLst/>
                  <a:uLnTx/>
                  <a:uFillTx/>
                  <a:latin typeface="Arial" panose="020B0604020202020204"/>
                  <a:ea typeface="+mn-ea"/>
                  <a:cs typeface="+mn-cs"/>
                </a:rPr>
                <a:t>To assess dose-response effects of the anti-CD20 monoclonal antibody, ofatumumab, administered subcutaneously, on efficacy and safety outcomes in patients with RRMS, and to determine whether dose-dependent B-cell depletion and repletion kinetics could be demonstrated with anti-CD20 antibody therapy</a:t>
              </a:r>
            </a:p>
          </p:txBody>
        </p:sp>
      </p:grpSp>
      <p:sp>
        <p:nvSpPr>
          <p:cNvPr id="9" name="Freeform 1043"/>
          <p:cNvSpPr>
            <a:spLocks noEditPoints="1"/>
          </p:cNvSpPr>
          <p:nvPr/>
        </p:nvSpPr>
        <p:spPr bwMode="auto">
          <a:xfrm>
            <a:off x="423513" y="1141201"/>
            <a:ext cx="610761" cy="624368"/>
          </a:xfrm>
          <a:custGeom>
            <a:avLst/>
            <a:gdLst/>
            <a:ahLst/>
            <a:cxnLst>
              <a:cxn ang="0">
                <a:pos x="998" y="1352"/>
              </a:cxn>
              <a:cxn ang="0">
                <a:pos x="1137" y="1900"/>
              </a:cxn>
              <a:cxn ang="0">
                <a:pos x="1503" y="2308"/>
              </a:cxn>
              <a:cxn ang="0">
                <a:pos x="1653" y="2376"/>
              </a:cxn>
              <a:cxn ang="0">
                <a:pos x="2004" y="2384"/>
              </a:cxn>
              <a:cxn ang="0">
                <a:pos x="1733" y="2218"/>
              </a:cxn>
              <a:cxn ang="0">
                <a:pos x="1342" y="1869"/>
              </a:cxn>
              <a:cxn ang="0">
                <a:pos x="1192" y="1352"/>
              </a:cxn>
              <a:cxn ang="0">
                <a:pos x="2158" y="619"/>
              </a:cxn>
              <a:cxn ang="0">
                <a:pos x="1739" y="749"/>
              </a:cxn>
              <a:cxn ang="0">
                <a:pos x="1966" y="1331"/>
              </a:cxn>
              <a:cxn ang="0">
                <a:pos x="1453" y="1151"/>
              </a:cxn>
              <a:cxn ang="0">
                <a:pos x="1476" y="1621"/>
              </a:cxn>
              <a:cxn ang="0">
                <a:pos x="1769" y="1972"/>
              </a:cxn>
              <a:cxn ang="0">
                <a:pos x="2228" y="2081"/>
              </a:cxn>
              <a:cxn ang="0">
                <a:pos x="2652" y="1893"/>
              </a:cxn>
              <a:cxn ang="0">
                <a:pos x="2878" y="1490"/>
              </a:cxn>
              <a:cxn ang="0">
                <a:pos x="2813" y="1021"/>
              </a:cxn>
              <a:cxn ang="0">
                <a:pos x="2489" y="697"/>
              </a:cxn>
              <a:cxn ang="0">
                <a:pos x="2071" y="196"/>
              </a:cxn>
              <a:cxn ang="0">
                <a:pos x="1524" y="381"/>
              </a:cxn>
              <a:cxn ang="0">
                <a:pos x="1141" y="795"/>
              </a:cxn>
              <a:cxn ang="0">
                <a:pos x="1591" y="570"/>
              </a:cxn>
              <a:cxn ang="0">
                <a:pos x="2079" y="389"/>
              </a:cxn>
              <a:cxn ang="0">
                <a:pos x="2602" y="494"/>
              </a:cxn>
              <a:cxn ang="0">
                <a:pos x="2979" y="843"/>
              </a:cxn>
              <a:cxn ang="0">
                <a:pos x="3124" y="1352"/>
              </a:cxn>
              <a:cxn ang="0">
                <a:pos x="2980" y="1859"/>
              </a:cxn>
              <a:cxn ang="0">
                <a:pos x="2604" y="2208"/>
              </a:cxn>
              <a:cxn ang="0">
                <a:pos x="2259" y="2359"/>
              </a:cxn>
              <a:cxn ang="0">
                <a:pos x="2646" y="2402"/>
              </a:cxn>
              <a:cxn ang="0">
                <a:pos x="2784" y="2303"/>
              </a:cxn>
              <a:cxn ang="0">
                <a:pos x="3139" y="1970"/>
              </a:cxn>
              <a:cxn ang="0">
                <a:pos x="3315" y="1436"/>
              </a:cxn>
              <a:cxn ang="0">
                <a:pos x="3209" y="863"/>
              </a:cxn>
              <a:cxn ang="0">
                <a:pos x="2856" y="426"/>
              </a:cxn>
              <a:cxn ang="0">
                <a:pos x="2329" y="206"/>
              </a:cxn>
              <a:cxn ang="0">
                <a:pos x="2533" y="52"/>
              </a:cxn>
              <a:cxn ang="0">
                <a:pos x="3083" y="364"/>
              </a:cxn>
              <a:cxn ang="0">
                <a:pos x="3430" y="889"/>
              </a:cxn>
              <a:cxn ang="0">
                <a:pos x="3498" y="1534"/>
              </a:cxn>
              <a:cxn ang="0">
                <a:pos x="3282" y="2104"/>
              </a:cxn>
              <a:cxn ang="0">
                <a:pos x="3189" y="3284"/>
              </a:cxn>
              <a:cxn ang="0">
                <a:pos x="3132" y="3436"/>
              </a:cxn>
              <a:cxn ang="0">
                <a:pos x="2983" y="3422"/>
              </a:cxn>
              <a:cxn ang="0">
                <a:pos x="2439" y="2674"/>
              </a:cxn>
              <a:cxn ang="0">
                <a:pos x="2224" y="3416"/>
              </a:cxn>
              <a:cxn ang="0">
                <a:pos x="2061" y="3432"/>
              </a:cxn>
              <a:cxn ang="0">
                <a:pos x="1924" y="2682"/>
              </a:cxn>
              <a:cxn ang="0">
                <a:pos x="1342" y="3406"/>
              </a:cxn>
              <a:cxn ang="0">
                <a:pos x="1201" y="3447"/>
              </a:cxn>
              <a:cxn ang="0">
                <a:pos x="1114" y="3309"/>
              </a:cxn>
              <a:cxn ang="0">
                <a:pos x="1082" y="2170"/>
              </a:cxn>
              <a:cxn ang="0">
                <a:pos x="832" y="1621"/>
              </a:cxn>
              <a:cxn ang="0">
                <a:pos x="845" y="1024"/>
              </a:cxn>
              <a:cxn ang="0">
                <a:pos x="223" y="428"/>
              </a:cxn>
              <a:cxn ang="0">
                <a:pos x="764" y="551"/>
              </a:cxn>
              <a:cxn ang="0">
                <a:pos x="1320" y="291"/>
              </a:cxn>
              <a:cxn ang="0">
                <a:pos x="1881" y="28"/>
              </a:cxn>
            </a:cxnLst>
            <a:rect l="0" t="0" r="r" b="b"/>
            <a:pathLst>
              <a:path w="3511" h="3453">
                <a:moveTo>
                  <a:pt x="1095" y="888"/>
                </a:moveTo>
                <a:lnTo>
                  <a:pt x="1066" y="960"/>
                </a:lnTo>
                <a:lnTo>
                  <a:pt x="1043" y="1035"/>
                </a:lnTo>
                <a:lnTo>
                  <a:pt x="1024" y="1111"/>
                </a:lnTo>
                <a:lnTo>
                  <a:pt x="1010" y="1189"/>
                </a:lnTo>
                <a:lnTo>
                  <a:pt x="1001" y="1270"/>
                </a:lnTo>
                <a:lnTo>
                  <a:pt x="998" y="1352"/>
                </a:lnTo>
                <a:lnTo>
                  <a:pt x="1001" y="1436"/>
                </a:lnTo>
                <a:lnTo>
                  <a:pt x="1011" y="1518"/>
                </a:lnTo>
                <a:lnTo>
                  <a:pt x="1025" y="1599"/>
                </a:lnTo>
                <a:lnTo>
                  <a:pt x="1045" y="1678"/>
                </a:lnTo>
                <a:lnTo>
                  <a:pt x="1070" y="1754"/>
                </a:lnTo>
                <a:lnTo>
                  <a:pt x="1101" y="1829"/>
                </a:lnTo>
                <a:lnTo>
                  <a:pt x="1137" y="1900"/>
                </a:lnTo>
                <a:lnTo>
                  <a:pt x="1177" y="1968"/>
                </a:lnTo>
                <a:lnTo>
                  <a:pt x="1221" y="2034"/>
                </a:lnTo>
                <a:lnTo>
                  <a:pt x="1270" y="2096"/>
                </a:lnTo>
                <a:lnTo>
                  <a:pt x="1323" y="2154"/>
                </a:lnTo>
                <a:lnTo>
                  <a:pt x="1379" y="2210"/>
                </a:lnTo>
                <a:lnTo>
                  <a:pt x="1439" y="2261"/>
                </a:lnTo>
                <a:lnTo>
                  <a:pt x="1503" y="2308"/>
                </a:lnTo>
                <a:lnTo>
                  <a:pt x="1527" y="2303"/>
                </a:lnTo>
                <a:lnTo>
                  <a:pt x="1553" y="2303"/>
                </a:lnTo>
                <a:lnTo>
                  <a:pt x="1579" y="2310"/>
                </a:lnTo>
                <a:lnTo>
                  <a:pt x="1602" y="2320"/>
                </a:lnTo>
                <a:lnTo>
                  <a:pt x="1623" y="2335"/>
                </a:lnTo>
                <a:lnTo>
                  <a:pt x="1640" y="2353"/>
                </a:lnTo>
                <a:lnTo>
                  <a:pt x="1653" y="2376"/>
                </a:lnTo>
                <a:lnTo>
                  <a:pt x="1663" y="2399"/>
                </a:lnTo>
                <a:lnTo>
                  <a:pt x="1727" y="2427"/>
                </a:lnTo>
                <a:lnTo>
                  <a:pt x="1794" y="2451"/>
                </a:lnTo>
                <a:lnTo>
                  <a:pt x="1862" y="2472"/>
                </a:lnTo>
                <a:lnTo>
                  <a:pt x="1932" y="2488"/>
                </a:lnTo>
                <a:lnTo>
                  <a:pt x="2004" y="2499"/>
                </a:lnTo>
                <a:lnTo>
                  <a:pt x="2004" y="2384"/>
                </a:lnTo>
                <a:lnTo>
                  <a:pt x="2007" y="2357"/>
                </a:lnTo>
                <a:lnTo>
                  <a:pt x="2015" y="2331"/>
                </a:lnTo>
                <a:lnTo>
                  <a:pt x="2029" y="2308"/>
                </a:lnTo>
                <a:lnTo>
                  <a:pt x="1951" y="2295"/>
                </a:lnTo>
                <a:lnTo>
                  <a:pt x="1876" y="2275"/>
                </a:lnTo>
                <a:lnTo>
                  <a:pt x="1803" y="2249"/>
                </a:lnTo>
                <a:lnTo>
                  <a:pt x="1733" y="2218"/>
                </a:lnTo>
                <a:lnTo>
                  <a:pt x="1666" y="2182"/>
                </a:lnTo>
                <a:lnTo>
                  <a:pt x="1602" y="2141"/>
                </a:lnTo>
                <a:lnTo>
                  <a:pt x="1541" y="2095"/>
                </a:lnTo>
                <a:lnTo>
                  <a:pt x="1486" y="2045"/>
                </a:lnTo>
                <a:lnTo>
                  <a:pt x="1433" y="1989"/>
                </a:lnTo>
                <a:lnTo>
                  <a:pt x="1386" y="1931"/>
                </a:lnTo>
                <a:lnTo>
                  <a:pt x="1342" y="1869"/>
                </a:lnTo>
                <a:lnTo>
                  <a:pt x="1304" y="1803"/>
                </a:lnTo>
                <a:lnTo>
                  <a:pt x="1271" y="1734"/>
                </a:lnTo>
                <a:lnTo>
                  <a:pt x="1243" y="1663"/>
                </a:lnTo>
                <a:lnTo>
                  <a:pt x="1221" y="1588"/>
                </a:lnTo>
                <a:lnTo>
                  <a:pt x="1205" y="1512"/>
                </a:lnTo>
                <a:lnTo>
                  <a:pt x="1195" y="1432"/>
                </a:lnTo>
                <a:lnTo>
                  <a:pt x="1192" y="1352"/>
                </a:lnTo>
                <a:lnTo>
                  <a:pt x="1195" y="1273"/>
                </a:lnTo>
                <a:lnTo>
                  <a:pt x="1205" y="1196"/>
                </a:lnTo>
                <a:lnTo>
                  <a:pt x="1220" y="1121"/>
                </a:lnTo>
                <a:lnTo>
                  <a:pt x="1240" y="1049"/>
                </a:lnTo>
                <a:lnTo>
                  <a:pt x="1266" y="978"/>
                </a:lnTo>
                <a:lnTo>
                  <a:pt x="1095" y="888"/>
                </a:lnTo>
                <a:close/>
                <a:moveTo>
                  <a:pt x="2158" y="619"/>
                </a:moveTo>
                <a:lnTo>
                  <a:pt x="2092" y="622"/>
                </a:lnTo>
                <a:lnTo>
                  <a:pt x="2028" y="630"/>
                </a:lnTo>
                <a:lnTo>
                  <a:pt x="1965" y="644"/>
                </a:lnTo>
                <a:lnTo>
                  <a:pt x="1906" y="663"/>
                </a:lnTo>
                <a:lnTo>
                  <a:pt x="1847" y="688"/>
                </a:lnTo>
                <a:lnTo>
                  <a:pt x="1792" y="716"/>
                </a:lnTo>
                <a:lnTo>
                  <a:pt x="1739" y="749"/>
                </a:lnTo>
                <a:lnTo>
                  <a:pt x="1690" y="787"/>
                </a:lnTo>
                <a:lnTo>
                  <a:pt x="1645" y="828"/>
                </a:lnTo>
                <a:lnTo>
                  <a:pt x="1602" y="873"/>
                </a:lnTo>
                <a:lnTo>
                  <a:pt x="1564" y="922"/>
                </a:lnTo>
                <a:lnTo>
                  <a:pt x="1530" y="974"/>
                </a:lnTo>
                <a:lnTo>
                  <a:pt x="1500" y="1028"/>
                </a:lnTo>
                <a:lnTo>
                  <a:pt x="1966" y="1331"/>
                </a:lnTo>
                <a:lnTo>
                  <a:pt x="1971" y="1326"/>
                </a:lnTo>
                <a:lnTo>
                  <a:pt x="2038" y="1171"/>
                </a:lnTo>
                <a:lnTo>
                  <a:pt x="2273" y="1477"/>
                </a:lnTo>
                <a:lnTo>
                  <a:pt x="1867" y="1460"/>
                </a:lnTo>
                <a:lnTo>
                  <a:pt x="1958" y="1343"/>
                </a:lnTo>
                <a:lnTo>
                  <a:pt x="1473" y="1088"/>
                </a:lnTo>
                <a:lnTo>
                  <a:pt x="1453" y="1151"/>
                </a:lnTo>
                <a:lnTo>
                  <a:pt x="1437" y="1216"/>
                </a:lnTo>
                <a:lnTo>
                  <a:pt x="1427" y="1283"/>
                </a:lnTo>
                <a:lnTo>
                  <a:pt x="1424" y="1352"/>
                </a:lnTo>
                <a:lnTo>
                  <a:pt x="1428" y="1422"/>
                </a:lnTo>
                <a:lnTo>
                  <a:pt x="1438" y="1490"/>
                </a:lnTo>
                <a:lnTo>
                  <a:pt x="1454" y="1557"/>
                </a:lnTo>
                <a:lnTo>
                  <a:pt x="1476" y="1621"/>
                </a:lnTo>
                <a:lnTo>
                  <a:pt x="1503" y="1682"/>
                </a:lnTo>
                <a:lnTo>
                  <a:pt x="1536" y="1740"/>
                </a:lnTo>
                <a:lnTo>
                  <a:pt x="1574" y="1795"/>
                </a:lnTo>
                <a:lnTo>
                  <a:pt x="1617" y="1846"/>
                </a:lnTo>
                <a:lnTo>
                  <a:pt x="1664" y="1893"/>
                </a:lnTo>
                <a:lnTo>
                  <a:pt x="1714" y="1935"/>
                </a:lnTo>
                <a:lnTo>
                  <a:pt x="1769" y="1972"/>
                </a:lnTo>
                <a:lnTo>
                  <a:pt x="1827" y="2005"/>
                </a:lnTo>
                <a:lnTo>
                  <a:pt x="1889" y="2033"/>
                </a:lnTo>
                <a:lnTo>
                  <a:pt x="1952" y="2055"/>
                </a:lnTo>
                <a:lnTo>
                  <a:pt x="2018" y="2071"/>
                </a:lnTo>
                <a:lnTo>
                  <a:pt x="2088" y="2081"/>
                </a:lnTo>
                <a:lnTo>
                  <a:pt x="2158" y="2084"/>
                </a:lnTo>
                <a:lnTo>
                  <a:pt x="2228" y="2081"/>
                </a:lnTo>
                <a:lnTo>
                  <a:pt x="2298" y="2071"/>
                </a:lnTo>
                <a:lnTo>
                  <a:pt x="2364" y="2055"/>
                </a:lnTo>
                <a:lnTo>
                  <a:pt x="2427" y="2033"/>
                </a:lnTo>
                <a:lnTo>
                  <a:pt x="2489" y="2005"/>
                </a:lnTo>
                <a:lnTo>
                  <a:pt x="2547" y="1972"/>
                </a:lnTo>
                <a:lnTo>
                  <a:pt x="2602" y="1935"/>
                </a:lnTo>
                <a:lnTo>
                  <a:pt x="2652" y="1893"/>
                </a:lnTo>
                <a:lnTo>
                  <a:pt x="2699" y="1846"/>
                </a:lnTo>
                <a:lnTo>
                  <a:pt x="2742" y="1795"/>
                </a:lnTo>
                <a:lnTo>
                  <a:pt x="2780" y="1740"/>
                </a:lnTo>
                <a:lnTo>
                  <a:pt x="2813" y="1682"/>
                </a:lnTo>
                <a:lnTo>
                  <a:pt x="2840" y="1621"/>
                </a:lnTo>
                <a:lnTo>
                  <a:pt x="2862" y="1557"/>
                </a:lnTo>
                <a:lnTo>
                  <a:pt x="2878" y="1490"/>
                </a:lnTo>
                <a:lnTo>
                  <a:pt x="2888" y="1422"/>
                </a:lnTo>
                <a:lnTo>
                  <a:pt x="2892" y="1352"/>
                </a:lnTo>
                <a:lnTo>
                  <a:pt x="2888" y="1281"/>
                </a:lnTo>
                <a:lnTo>
                  <a:pt x="2878" y="1212"/>
                </a:lnTo>
                <a:lnTo>
                  <a:pt x="2862" y="1145"/>
                </a:lnTo>
                <a:lnTo>
                  <a:pt x="2840" y="1082"/>
                </a:lnTo>
                <a:lnTo>
                  <a:pt x="2813" y="1021"/>
                </a:lnTo>
                <a:lnTo>
                  <a:pt x="2780" y="962"/>
                </a:lnTo>
                <a:lnTo>
                  <a:pt x="2742" y="908"/>
                </a:lnTo>
                <a:lnTo>
                  <a:pt x="2699" y="857"/>
                </a:lnTo>
                <a:lnTo>
                  <a:pt x="2652" y="810"/>
                </a:lnTo>
                <a:lnTo>
                  <a:pt x="2602" y="768"/>
                </a:lnTo>
                <a:lnTo>
                  <a:pt x="2547" y="730"/>
                </a:lnTo>
                <a:lnTo>
                  <a:pt x="2489" y="697"/>
                </a:lnTo>
                <a:lnTo>
                  <a:pt x="2427" y="670"/>
                </a:lnTo>
                <a:lnTo>
                  <a:pt x="2364" y="648"/>
                </a:lnTo>
                <a:lnTo>
                  <a:pt x="2298" y="631"/>
                </a:lnTo>
                <a:lnTo>
                  <a:pt x="2228" y="622"/>
                </a:lnTo>
                <a:lnTo>
                  <a:pt x="2158" y="619"/>
                </a:lnTo>
                <a:close/>
                <a:moveTo>
                  <a:pt x="2158" y="193"/>
                </a:moveTo>
                <a:lnTo>
                  <a:pt x="2071" y="196"/>
                </a:lnTo>
                <a:lnTo>
                  <a:pt x="1985" y="206"/>
                </a:lnTo>
                <a:lnTo>
                  <a:pt x="1902" y="222"/>
                </a:lnTo>
                <a:lnTo>
                  <a:pt x="1821" y="243"/>
                </a:lnTo>
                <a:lnTo>
                  <a:pt x="1743" y="269"/>
                </a:lnTo>
                <a:lnTo>
                  <a:pt x="1667" y="301"/>
                </a:lnTo>
                <a:lnTo>
                  <a:pt x="1595" y="339"/>
                </a:lnTo>
                <a:lnTo>
                  <a:pt x="1524" y="381"/>
                </a:lnTo>
                <a:lnTo>
                  <a:pt x="1457" y="428"/>
                </a:lnTo>
                <a:lnTo>
                  <a:pt x="1394" y="479"/>
                </a:lnTo>
                <a:lnTo>
                  <a:pt x="1335" y="536"/>
                </a:lnTo>
                <a:lnTo>
                  <a:pt x="1280" y="595"/>
                </a:lnTo>
                <a:lnTo>
                  <a:pt x="1229" y="658"/>
                </a:lnTo>
                <a:lnTo>
                  <a:pt x="1182" y="725"/>
                </a:lnTo>
                <a:lnTo>
                  <a:pt x="1141" y="795"/>
                </a:lnTo>
                <a:lnTo>
                  <a:pt x="1304" y="901"/>
                </a:lnTo>
                <a:lnTo>
                  <a:pt x="1340" y="837"/>
                </a:lnTo>
                <a:lnTo>
                  <a:pt x="1383" y="776"/>
                </a:lnTo>
                <a:lnTo>
                  <a:pt x="1428" y="719"/>
                </a:lnTo>
                <a:lnTo>
                  <a:pt x="1478" y="665"/>
                </a:lnTo>
                <a:lnTo>
                  <a:pt x="1533" y="615"/>
                </a:lnTo>
                <a:lnTo>
                  <a:pt x="1591" y="570"/>
                </a:lnTo>
                <a:lnTo>
                  <a:pt x="1652" y="528"/>
                </a:lnTo>
                <a:lnTo>
                  <a:pt x="1717" y="492"/>
                </a:lnTo>
                <a:lnTo>
                  <a:pt x="1784" y="461"/>
                </a:lnTo>
                <a:lnTo>
                  <a:pt x="1854" y="434"/>
                </a:lnTo>
                <a:lnTo>
                  <a:pt x="1928" y="413"/>
                </a:lnTo>
                <a:lnTo>
                  <a:pt x="2002" y="398"/>
                </a:lnTo>
                <a:lnTo>
                  <a:pt x="2079" y="389"/>
                </a:lnTo>
                <a:lnTo>
                  <a:pt x="2158" y="385"/>
                </a:lnTo>
                <a:lnTo>
                  <a:pt x="2237" y="389"/>
                </a:lnTo>
                <a:lnTo>
                  <a:pt x="2315" y="398"/>
                </a:lnTo>
                <a:lnTo>
                  <a:pt x="2390" y="414"/>
                </a:lnTo>
                <a:lnTo>
                  <a:pt x="2464" y="435"/>
                </a:lnTo>
                <a:lnTo>
                  <a:pt x="2534" y="462"/>
                </a:lnTo>
                <a:lnTo>
                  <a:pt x="2602" y="494"/>
                </a:lnTo>
                <a:lnTo>
                  <a:pt x="2667" y="530"/>
                </a:lnTo>
                <a:lnTo>
                  <a:pt x="2729" y="572"/>
                </a:lnTo>
                <a:lnTo>
                  <a:pt x="2786" y="619"/>
                </a:lnTo>
                <a:lnTo>
                  <a:pt x="2841" y="669"/>
                </a:lnTo>
                <a:lnTo>
                  <a:pt x="2892" y="723"/>
                </a:lnTo>
                <a:lnTo>
                  <a:pt x="2938" y="781"/>
                </a:lnTo>
                <a:lnTo>
                  <a:pt x="2979" y="843"/>
                </a:lnTo>
                <a:lnTo>
                  <a:pt x="3017" y="908"/>
                </a:lnTo>
                <a:lnTo>
                  <a:pt x="3048" y="975"/>
                </a:lnTo>
                <a:lnTo>
                  <a:pt x="3075" y="1046"/>
                </a:lnTo>
                <a:lnTo>
                  <a:pt x="3096" y="1120"/>
                </a:lnTo>
                <a:lnTo>
                  <a:pt x="3111" y="1194"/>
                </a:lnTo>
                <a:lnTo>
                  <a:pt x="3121" y="1272"/>
                </a:lnTo>
                <a:lnTo>
                  <a:pt x="3124" y="1352"/>
                </a:lnTo>
                <a:lnTo>
                  <a:pt x="3121" y="1431"/>
                </a:lnTo>
                <a:lnTo>
                  <a:pt x="3111" y="1507"/>
                </a:lnTo>
                <a:lnTo>
                  <a:pt x="3096" y="1583"/>
                </a:lnTo>
                <a:lnTo>
                  <a:pt x="3075" y="1656"/>
                </a:lnTo>
                <a:lnTo>
                  <a:pt x="3048" y="1727"/>
                </a:lnTo>
                <a:lnTo>
                  <a:pt x="3017" y="1795"/>
                </a:lnTo>
                <a:lnTo>
                  <a:pt x="2980" y="1859"/>
                </a:lnTo>
                <a:lnTo>
                  <a:pt x="2939" y="1920"/>
                </a:lnTo>
                <a:lnTo>
                  <a:pt x="2893" y="1979"/>
                </a:lnTo>
                <a:lnTo>
                  <a:pt x="2842" y="2033"/>
                </a:lnTo>
                <a:lnTo>
                  <a:pt x="2789" y="2083"/>
                </a:lnTo>
                <a:lnTo>
                  <a:pt x="2730" y="2129"/>
                </a:lnTo>
                <a:lnTo>
                  <a:pt x="2668" y="2171"/>
                </a:lnTo>
                <a:lnTo>
                  <a:pt x="2604" y="2208"/>
                </a:lnTo>
                <a:lnTo>
                  <a:pt x="2536" y="2240"/>
                </a:lnTo>
                <a:lnTo>
                  <a:pt x="2466" y="2266"/>
                </a:lnTo>
                <a:lnTo>
                  <a:pt x="2392" y="2287"/>
                </a:lnTo>
                <a:lnTo>
                  <a:pt x="2318" y="2303"/>
                </a:lnTo>
                <a:lnTo>
                  <a:pt x="2240" y="2313"/>
                </a:lnTo>
                <a:lnTo>
                  <a:pt x="2252" y="2334"/>
                </a:lnTo>
                <a:lnTo>
                  <a:pt x="2259" y="2359"/>
                </a:lnTo>
                <a:lnTo>
                  <a:pt x="2261" y="2384"/>
                </a:lnTo>
                <a:lnTo>
                  <a:pt x="2261" y="2506"/>
                </a:lnTo>
                <a:lnTo>
                  <a:pt x="2342" y="2495"/>
                </a:lnTo>
                <a:lnTo>
                  <a:pt x="2422" y="2480"/>
                </a:lnTo>
                <a:lnTo>
                  <a:pt x="2499" y="2459"/>
                </a:lnTo>
                <a:lnTo>
                  <a:pt x="2573" y="2433"/>
                </a:lnTo>
                <a:lnTo>
                  <a:pt x="2646" y="2402"/>
                </a:lnTo>
                <a:lnTo>
                  <a:pt x="2654" y="2378"/>
                </a:lnTo>
                <a:lnTo>
                  <a:pt x="2667" y="2356"/>
                </a:lnTo>
                <a:lnTo>
                  <a:pt x="2685" y="2336"/>
                </a:lnTo>
                <a:lnTo>
                  <a:pt x="2705" y="2320"/>
                </a:lnTo>
                <a:lnTo>
                  <a:pt x="2731" y="2310"/>
                </a:lnTo>
                <a:lnTo>
                  <a:pt x="2758" y="2303"/>
                </a:lnTo>
                <a:lnTo>
                  <a:pt x="2784" y="2303"/>
                </a:lnTo>
                <a:lnTo>
                  <a:pt x="2811" y="2309"/>
                </a:lnTo>
                <a:lnTo>
                  <a:pt x="2875" y="2262"/>
                </a:lnTo>
                <a:lnTo>
                  <a:pt x="2934" y="2211"/>
                </a:lnTo>
                <a:lnTo>
                  <a:pt x="2992" y="2157"/>
                </a:lnTo>
                <a:lnTo>
                  <a:pt x="3045" y="2098"/>
                </a:lnTo>
                <a:lnTo>
                  <a:pt x="3094" y="2035"/>
                </a:lnTo>
                <a:lnTo>
                  <a:pt x="3139" y="1970"/>
                </a:lnTo>
                <a:lnTo>
                  <a:pt x="3178" y="1901"/>
                </a:lnTo>
                <a:lnTo>
                  <a:pt x="3215" y="1830"/>
                </a:lnTo>
                <a:lnTo>
                  <a:pt x="3244" y="1755"/>
                </a:lnTo>
                <a:lnTo>
                  <a:pt x="3270" y="1679"/>
                </a:lnTo>
                <a:lnTo>
                  <a:pt x="3290" y="1600"/>
                </a:lnTo>
                <a:lnTo>
                  <a:pt x="3305" y="1519"/>
                </a:lnTo>
                <a:lnTo>
                  <a:pt x="3315" y="1436"/>
                </a:lnTo>
                <a:lnTo>
                  <a:pt x="3318" y="1352"/>
                </a:lnTo>
                <a:lnTo>
                  <a:pt x="3315" y="1265"/>
                </a:lnTo>
                <a:lnTo>
                  <a:pt x="3305" y="1181"/>
                </a:lnTo>
                <a:lnTo>
                  <a:pt x="3289" y="1098"/>
                </a:lnTo>
                <a:lnTo>
                  <a:pt x="3268" y="1017"/>
                </a:lnTo>
                <a:lnTo>
                  <a:pt x="3241" y="939"/>
                </a:lnTo>
                <a:lnTo>
                  <a:pt x="3209" y="863"/>
                </a:lnTo>
                <a:lnTo>
                  <a:pt x="3173" y="790"/>
                </a:lnTo>
                <a:lnTo>
                  <a:pt x="3130" y="721"/>
                </a:lnTo>
                <a:lnTo>
                  <a:pt x="3084" y="654"/>
                </a:lnTo>
                <a:lnTo>
                  <a:pt x="3034" y="591"/>
                </a:lnTo>
                <a:lnTo>
                  <a:pt x="2978" y="532"/>
                </a:lnTo>
                <a:lnTo>
                  <a:pt x="2919" y="477"/>
                </a:lnTo>
                <a:lnTo>
                  <a:pt x="2856" y="426"/>
                </a:lnTo>
                <a:lnTo>
                  <a:pt x="2790" y="379"/>
                </a:lnTo>
                <a:lnTo>
                  <a:pt x="2719" y="338"/>
                </a:lnTo>
                <a:lnTo>
                  <a:pt x="2647" y="300"/>
                </a:lnTo>
                <a:lnTo>
                  <a:pt x="2571" y="268"/>
                </a:lnTo>
                <a:lnTo>
                  <a:pt x="2492" y="242"/>
                </a:lnTo>
                <a:lnTo>
                  <a:pt x="2413" y="220"/>
                </a:lnTo>
                <a:lnTo>
                  <a:pt x="2329" y="206"/>
                </a:lnTo>
                <a:lnTo>
                  <a:pt x="2244" y="196"/>
                </a:lnTo>
                <a:lnTo>
                  <a:pt x="2158" y="193"/>
                </a:lnTo>
                <a:close/>
                <a:moveTo>
                  <a:pt x="2158" y="0"/>
                </a:moveTo>
                <a:lnTo>
                  <a:pt x="2255" y="3"/>
                </a:lnTo>
                <a:lnTo>
                  <a:pt x="2350" y="13"/>
                </a:lnTo>
                <a:lnTo>
                  <a:pt x="2442" y="30"/>
                </a:lnTo>
                <a:lnTo>
                  <a:pt x="2533" y="52"/>
                </a:lnTo>
                <a:lnTo>
                  <a:pt x="2620" y="81"/>
                </a:lnTo>
                <a:lnTo>
                  <a:pt x="2705" y="115"/>
                </a:lnTo>
                <a:lnTo>
                  <a:pt x="2788" y="154"/>
                </a:lnTo>
                <a:lnTo>
                  <a:pt x="2866" y="200"/>
                </a:lnTo>
                <a:lnTo>
                  <a:pt x="2942" y="250"/>
                </a:lnTo>
                <a:lnTo>
                  <a:pt x="3014" y="305"/>
                </a:lnTo>
                <a:lnTo>
                  <a:pt x="3083" y="364"/>
                </a:lnTo>
                <a:lnTo>
                  <a:pt x="3145" y="428"/>
                </a:lnTo>
                <a:lnTo>
                  <a:pt x="3205" y="496"/>
                </a:lnTo>
                <a:lnTo>
                  <a:pt x="3260" y="567"/>
                </a:lnTo>
                <a:lnTo>
                  <a:pt x="3310" y="643"/>
                </a:lnTo>
                <a:lnTo>
                  <a:pt x="3355" y="722"/>
                </a:lnTo>
                <a:lnTo>
                  <a:pt x="3396" y="804"/>
                </a:lnTo>
                <a:lnTo>
                  <a:pt x="3430" y="889"/>
                </a:lnTo>
                <a:lnTo>
                  <a:pt x="3459" y="977"/>
                </a:lnTo>
                <a:lnTo>
                  <a:pt x="3481" y="1068"/>
                </a:lnTo>
                <a:lnTo>
                  <a:pt x="3497" y="1160"/>
                </a:lnTo>
                <a:lnTo>
                  <a:pt x="3508" y="1255"/>
                </a:lnTo>
                <a:lnTo>
                  <a:pt x="3511" y="1352"/>
                </a:lnTo>
                <a:lnTo>
                  <a:pt x="3508" y="1443"/>
                </a:lnTo>
                <a:lnTo>
                  <a:pt x="3498" y="1534"/>
                </a:lnTo>
                <a:lnTo>
                  <a:pt x="3483" y="1622"/>
                </a:lnTo>
                <a:lnTo>
                  <a:pt x="3463" y="1710"/>
                </a:lnTo>
                <a:lnTo>
                  <a:pt x="3437" y="1794"/>
                </a:lnTo>
                <a:lnTo>
                  <a:pt x="3405" y="1876"/>
                </a:lnTo>
                <a:lnTo>
                  <a:pt x="3369" y="1954"/>
                </a:lnTo>
                <a:lnTo>
                  <a:pt x="3328" y="2031"/>
                </a:lnTo>
                <a:lnTo>
                  <a:pt x="3282" y="2104"/>
                </a:lnTo>
                <a:lnTo>
                  <a:pt x="3232" y="2175"/>
                </a:lnTo>
                <a:lnTo>
                  <a:pt x="3176" y="2241"/>
                </a:lnTo>
                <a:lnTo>
                  <a:pt x="3118" y="2303"/>
                </a:lnTo>
                <a:lnTo>
                  <a:pt x="3055" y="2363"/>
                </a:lnTo>
                <a:lnTo>
                  <a:pt x="2989" y="2418"/>
                </a:lnTo>
                <a:lnTo>
                  <a:pt x="2920" y="2468"/>
                </a:lnTo>
                <a:lnTo>
                  <a:pt x="3189" y="3284"/>
                </a:lnTo>
                <a:lnTo>
                  <a:pt x="3194" y="3309"/>
                </a:lnTo>
                <a:lnTo>
                  <a:pt x="3195" y="3335"/>
                </a:lnTo>
                <a:lnTo>
                  <a:pt x="3191" y="3359"/>
                </a:lnTo>
                <a:lnTo>
                  <a:pt x="3182" y="3383"/>
                </a:lnTo>
                <a:lnTo>
                  <a:pt x="3169" y="3403"/>
                </a:lnTo>
                <a:lnTo>
                  <a:pt x="3152" y="3421"/>
                </a:lnTo>
                <a:lnTo>
                  <a:pt x="3132" y="3436"/>
                </a:lnTo>
                <a:lnTo>
                  <a:pt x="3107" y="3447"/>
                </a:lnTo>
                <a:lnTo>
                  <a:pt x="3087" y="3452"/>
                </a:lnTo>
                <a:lnTo>
                  <a:pt x="3067" y="3453"/>
                </a:lnTo>
                <a:lnTo>
                  <a:pt x="3044" y="3451"/>
                </a:lnTo>
                <a:lnTo>
                  <a:pt x="3022" y="3446"/>
                </a:lnTo>
                <a:lnTo>
                  <a:pt x="3002" y="3436"/>
                </a:lnTo>
                <a:lnTo>
                  <a:pt x="2983" y="3422"/>
                </a:lnTo>
                <a:lnTo>
                  <a:pt x="2968" y="3406"/>
                </a:lnTo>
                <a:lnTo>
                  <a:pt x="2954" y="3387"/>
                </a:lnTo>
                <a:lnTo>
                  <a:pt x="2944" y="3365"/>
                </a:lnTo>
                <a:lnTo>
                  <a:pt x="2690" y="2595"/>
                </a:lnTo>
                <a:lnTo>
                  <a:pt x="2609" y="2626"/>
                </a:lnTo>
                <a:lnTo>
                  <a:pt x="2525" y="2653"/>
                </a:lnTo>
                <a:lnTo>
                  <a:pt x="2439" y="2674"/>
                </a:lnTo>
                <a:lnTo>
                  <a:pt x="2352" y="2690"/>
                </a:lnTo>
                <a:lnTo>
                  <a:pt x="2261" y="2699"/>
                </a:lnTo>
                <a:lnTo>
                  <a:pt x="2261" y="3324"/>
                </a:lnTo>
                <a:lnTo>
                  <a:pt x="2259" y="3351"/>
                </a:lnTo>
                <a:lnTo>
                  <a:pt x="2252" y="3374"/>
                </a:lnTo>
                <a:lnTo>
                  <a:pt x="2240" y="3397"/>
                </a:lnTo>
                <a:lnTo>
                  <a:pt x="2224" y="3416"/>
                </a:lnTo>
                <a:lnTo>
                  <a:pt x="2205" y="3432"/>
                </a:lnTo>
                <a:lnTo>
                  <a:pt x="2182" y="3443"/>
                </a:lnTo>
                <a:lnTo>
                  <a:pt x="2159" y="3451"/>
                </a:lnTo>
                <a:lnTo>
                  <a:pt x="2132" y="3453"/>
                </a:lnTo>
                <a:lnTo>
                  <a:pt x="2107" y="3451"/>
                </a:lnTo>
                <a:lnTo>
                  <a:pt x="2082" y="3443"/>
                </a:lnTo>
                <a:lnTo>
                  <a:pt x="2061" y="3432"/>
                </a:lnTo>
                <a:lnTo>
                  <a:pt x="2042" y="3416"/>
                </a:lnTo>
                <a:lnTo>
                  <a:pt x="2026" y="3397"/>
                </a:lnTo>
                <a:lnTo>
                  <a:pt x="2014" y="3374"/>
                </a:lnTo>
                <a:lnTo>
                  <a:pt x="2007" y="3351"/>
                </a:lnTo>
                <a:lnTo>
                  <a:pt x="2004" y="3324"/>
                </a:lnTo>
                <a:lnTo>
                  <a:pt x="2004" y="2694"/>
                </a:lnTo>
                <a:lnTo>
                  <a:pt x="1924" y="2682"/>
                </a:lnTo>
                <a:lnTo>
                  <a:pt x="1845" y="2666"/>
                </a:lnTo>
                <a:lnTo>
                  <a:pt x="1768" y="2646"/>
                </a:lnTo>
                <a:lnTo>
                  <a:pt x="1694" y="2621"/>
                </a:lnTo>
                <a:lnTo>
                  <a:pt x="1620" y="2592"/>
                </a:lnTo>
                <a:lnTo>
                  <a:pt x="1364" y="3365"/>
                </a:lnTo>
                <a:lnTo>
                  <a:pt x="1355" y="3387"/>
                </a:lnTo>
                <a:lnTo>
                  <a:pt x="1342" y="3406"/>
                </a:lnTo>
                <a:lnTo>
                  <a:pt x="1326" y="3422"/>
                </a:lnTo>
                <a:lnTo>
                  <a:pt x="1307" y="3436"/>
                </a:lnTo>
                <a:lnTo>
                  <a:pt x="1287" y="3446"/>
                </a:lnTo>
                <a:lnTo>
                  <a:pt x="1265" y="3451"/>
                </a:lnTo>
                <a:lnTo>
                  <a:pt x="1242" y="3453"/>
                </a:lnTo>
                <a:lnTo>
                  <a:pt x="1222" y="3452"/>
                </a:lnTo>
                <a:lnTo>
                  <a:pt x="1201" y="3447"/>
                </a:lnTo>
                <a:lnTo>
                  <a:pt x="1178" y="3436"/>
                </a:lnTo>
                <a:lnTo>
                  <a:pt x="1157" y="3421"/>
                </a:lnTo>
                <a:lnTo>
                  <a:pt x="1140" y="3403"/>
                </a:lnTo>
                <a:lnTo>
                  <a:pt x="1127" y="3383"/>
                </a:lnTo>
                <a:lnTo>
                  <a:pt x="1118" y="3359"/>
                </a:lnTo>
                <a:lnTo>
                  <a:pt x="1114" y="3335"/>
                </a:lnTo>
                <a:lnTo>
                  <a:pt x="1114" y="3309"/>
                </a:lnTo>
                <a:lnTo>
                  <a:pt x="1119" y="3284"/>
                </a:lnTo>
                <a:lnTo>
                  <a:pt x="1391" y="2465"/>
                </a:lnTo>
                <a:lnTo>
                  <a:pt x="1322" y="2414"/>
                </a:lnTo>
                <a:lnTo>
                  <a:pt x="1256" y="2359"/>
                </a:lnTo>
                <a:lnTo>
                  <a:pt x="1194" y="2300"/>
                </a:lnTo>
                <a:lnTo>
                  <a:pt x="1137" y="2236"/>
                </a:lnTo>
                <a:lnTo>
                  <a:pt x="1082" y="2170"/>
                </a:lnTo>
                <a:lnTo>
                  <a:pt x="1032" y="2100"/>
                </a:lnTo>
                <a:lnTo>
                  <a:pt x="986" y="2028"/>
                </a:lnTo>
                <a:lnTo>
                  <a:pt x="946" y="1951"/>
                </a:lnTo>
                <a:lnTo>
                  <a:pt x="910" y="1872"/>
                </a:lnTo>
                <a:lnTo>
                  <a:pt x="879" y="1791"/>
                </a:lnTo>
                <a:lnTo>
                  <a:pt x="853" y="1707"/>
                </a:lnTo>
                <a:lnTo>
                  <a:pt x="832" y="1621"/>
                </a:lnTo>
                <a:lnTo>
                  <a:pt x="817" y="1533"/>
                </a:lnTo>
                <a:lnTo>
                  <a:pt x="808" y="1443"/>
                </a:lnTo>
                <a:lnTo>
                  <a:pt x="805" y="1352"/>
                </a:lnTo>
                <a:lnTo>
                  <a:pt x="807" y="1268"/>
                </a:lnTo>
                <a:lnTo>
                  <a:pt x="816" y="1185"/>
                </a:lnTo>
                <a:lnTo>
                  <a:pt x="828" y="1104"/>
                </a:lnTo>
                <a:lnTo>
                  <a:pt x="845" y="1024"/>
                </a:lnTo>
                <a:lnTo>
                  <a:pt x="867" y="946"/>
                </a:lnTo>
                <a:lnTo>
                  <a:pt x="894" y="871"/>
                </a:lnTo>
                <a:lnTo>
                  <a:pt x="923" y="797"/>
                </a:lnTo>
                <a:lnTo>
                  <a:pt x="682" y="670"/>
                </a:lnTo>
                <a:lnTo>
                  <a:pt x="396" y="592"/>
                </a:lnTo>
                <a:lnTo>
                  <a:pt x="179" y="503"/>
                </a:lnTo>
                <a:lnTo>
                  <a:pt x="223" y="428"/>
                </a:lnTo>
                <a:lnTo>
                  <a:pt x="0" y="310"/>
                </a:lnTo>
                <a:lnTo>
                  <a:pt x="108" y="126"/>
                </a:lnTo>
                <a:lnTo>
                  <a:pt x="320" y="263"/>
                </a:lnTo>
                <a:lnTo>
                  <a:pt x="363" y="189"/>
                </a:lnTo>
                <a:lnTo>
                  <a:pt x="547" y="334"/>
                </a:lnTo>
                <a:lnTo>
                  <a:pt x="767" y="547"/>
                </a:lnTo>
                <a:lnTo>
                  <a:pt x="764" y="551"/>
                </a:lnTo>
                <a:lnTo>
                  <a:pt x="978" y="690"/>
                </a:lnTo>
                <a:lnTo>
                  <a:pt x="1024" y="614"/>
                </a:lnTo>
                <a:lnTo>
                  <a:pt x="1075" y="542"/>
                </a:lnTo>
                <a:lnTo>
                  <a:pt x="1129" y="474"/>
                </a:lnTo>
                <a:lnTo>
                  <a:pt x="1189" y="409"/>
                </a:lnTo>
                <a:lnTo>
                  <a:pt x="1253" y="347"/>
                </a:lnTo>
                <a:lnTo>
                  <a:pt x="1320" y="291"/>
                </a:lnTo>
                <a:lnTo>
                  <a:pt x="1391" y="239"/>
                </a:lnTo>
                <a:lnTo>
                  <a:pt x="1465" y="191"/>
                </a:lnTo>
                <a:lnTo>
                  <a:pt x="1542" y="147"/>
                </a:lnTo>
                <a:lnTo>
                  <a:pt x="1623" y="110"/>
                </a:lnTo>
                <a:lnTo>
                  <a:pt x="1706" y="77"/>
                </a:lnTo>
                <a:lnTo>
                  <a:pt x="1793" y="50"/>
                </a:lnTo>
                <a:lnTo>
                  <a:pt x="1881" y="28"/>
                </a:lnTo>
                <a:lnTo>
                  <a:pt x="1972" y="13"/>
                </a:lnTo>
                <a:lnTo>
                  <a:pt x="2064" y="3"/>
                </a:lnTo>
                <a:lnTo>
                  <a:pt x="215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0" name="Group 9"/>
          <p:cNvGrpSpPr/>
          <p:nvPr/>
        </p:nvGrpSpPr>
        <p:grpSpPr>
          <a:xfrm>
            <a:off x="331213" y="2495550"/>
            <a:ext cx="8431787" cy="1676400"/>
            <a:chOff x="884305" y="1524000"/>
            <a:chExt cx="16145891" cy="1676400"/>
          </a:xfrm>
        </p:grpSpPr>
        <p:grpSp>
          <p:nvGrpSpPr>
            <p:cNvPr id="11" name="Group 10"/>
            <p:cNvGrpSpPr/>
            <p:nvPr/>
          </p:nvGrpSpPr>
          <p:grpSpPr>
            <a:xfrm>
              <a:off x="884305" y="1524000"/>
              <a:ext cx="16145891" cy="1676400"/>
              <a:chOff x="853825" y="1524000"/>
              <a:chExt cx="16145891" cy="1676400"/>
            </a:xfrm>
          </p:grpSpPr>
          <p:sp>
            <p:nvSpPr>
              <p:cNvPr id="13" name="Rounded Rectangle 12"/>
              <p:cNvSpPr/>
              <p:nvPr/>
            </p:nvSpPr>
            <p:spPr>
              <a:xfrm>
                <a:off x="975361" y="1647833"/>
                <a:ext cx="16024355" cy="1552567"/>
              </a:xfrm>
              <a:prstGeom prst="roundRect">
                <a:avLst>
                  <a:gd name="adj" fmla="val 3657"/>
                </a:avLst>
              </a:prstGeom>
              <a:solidFill>
                <a:schemeClr val="bg1"/>
              </a:solidFill>
              <a:ln w="3175">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olta Modern Display 55 Rom" pitchFamily="50" charset="0"/>
                  <a:ea typeface="+mn-ea"/>
                  <a:cs typeface="+mn-cs"/>
                </a:endParaRPr>
              </a:p>
            </p:txBody>
          </p:sp>
          <p:grpSp>
            <p:nvGrpSpPr>
              <p:cNvPr id="14" name="Group 13"/>
              <p:cNvGrpSpPr/>
              <p:nvPr/>
            </p:nvGrpSpPr>
            <p:grpSpPr>
              <a:xfrm>
                <a:off x="853825" y="1524000"/>
                <a:ext cx="7209107" cy="457730"/>
                <a:chOff x="853825" y="1524000"/>
                <a:chExt cx="7209107" cy="457730"/>
              </a:xfrm>
            </p:grpSpPr>
            <p:sp>
              <p:nvSpPr>
                <p:cNvPr id="15" name="Right Triangle 14"/>
                <p:cNvSpPr/>
                <p:nvPr/>
              </p:nvSpPr>
              <p:spPr>
                <a:xfrm flipH="1" flipV="1">
                  <a:off x="883920" y="1851279"/>
                  <a:ext cx="91440" cy="13045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ound Single Corner Rectangle 15"/>
                <p:cNvSpPr/>
                <p:nvPr/>
              </p:nvSpPr>
              <p:spPr>
                <a:xfrm>
                  <a:off x="853825" y="1524000"/>
                  <a:ext cx="7209107" cy="329184"/>
                </a:xfrm>
                <a:prstGeom prst="round1Rect">
                  <a:avLst>
                    <a:gd name="adj" fmla="val 213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Black" panose="020B0A04020102020204"/>
                      <a:ea typeface="+mn-ea"/>
                      <a:cs typeface="+mn-cs"/>
                    </a:rPr>
                    <a:t>Primary endpoint</a:t>
                  </a:r>
                  <a:endParaRPr kumimoji="0" lang="en-GB" sz="1600" b="0" i="0" u="none" strike="noStrike" kern="1200" cap="none" spc="0" normalizeH="0" baseline="30000" noProof="0" dirty="0">
                    <a:ln>
                      <a:noFill/>
                    </a:ln>
                    <a:solidFill>
                      <a:srgbClr val="FFFFFF"/>
                    </a:solidFill>
                    <a:effectLst/>
                    <a:uLnTx/>
                    <a:uFillTx/>
                    <a:latin typeface="Arial Black" panose="020B0A04020102020204"/>
                    <a:ea typeface="+mn-ea"/>
                    <a:cs typeface="+mn-cs"/>
                  </a:endParaRPr>
                </a:p>
              </p:txBody>
            </p:sp>
          </p:grpSp>
        </p:grpSp>
        <p:sp>
          <p:nvSpPr>
            <p:cNvPr id="12" name="Rounded Rectangle 11"/>
            <p:cNvSpPr/>
            <p:nvPr/>
          </p:nvSpPr>
          <p:spPr>
            <a:xfrm>
              <a:off x="2325008" y="1909341"/>
              <a:ext cx="14422392" cy="1138659"/>
            </a:xfrm>
            <a:prstGeom prst="roundRect">
              <a:avLst>
                <a:gd name="adj" fmla="val 81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023761"/>
                  </a:solidFill>
                  <a:effectLst/>
                  <a:uLnTx/>
                  <a:uFillTx/>
                  <a:latin typeface="Arial" panose="020B0604020202020204"/>
                  <a:ea typeface="+mn-ea"/>
                  <a:cs typeface="+mn-cs"/>
                </a:rPr>
                <a:t>Cumulative number of new Gd+ T1 lesions at Week 12 (based on T1-weighted MRI scans at Weeks 4, 8, and 12) </a:t>
              </a:r>
            </a:p>
          </p:txBody>
        </p:sp>
      </p:grpSp>
      <p:grpSp>
        <p:nvGrpSpPr>
          <p:cNvPr id="17" name="Group 16"/>
          <p:cNvGrpSpPr/>
          <p:nvPr/>
        </p:nvGrpSpPr>
        <p:grpSpPr>
          <a:xfrm>
            <a:off x="457200" y="3112986"/>
            <a:ext cx="574649" cy="525564"/>
            <a:chOff x="8777288" y="-971550"/>
            <a:chExt cx="2601912" cy="2379663"/>
          </a:xfrm>
        </p:grpSpPr>
        <p:sp>
          <p:nvSpPr>
            <p:cNvPr id="18" name="Freeform 581"/>
            <p:cNvSpPr>
              <a:spLocks/>
            </p:cNvSpPr>
            <p:nvPr/>
          </p:nvSpPr>
          <p:spPr bwMode="auto">
            <a:xfrm>
              <a:off x="8777288" y="1216025"/>
              <a:ext cx="2601912" cy="192088"/>
            </a:xfrm>
            <a:custGeom>
              <a:avLst/>
              <a:gdLst/>
              <a:ahLst/>
              <a:cxnLst>
                <a:cxn ang="0">
                  <a:pos x="180" y="0"/>
                </a:cxn>
                <a:cxn ang="0">
                  <a:pos x="4735" y="0"/>
                </a:cxn>
                <a:cxn ang="0">
                  <a:pos x="4771" y="4"/>
                </a:cxn>
                <a:cxn ang="0">
                  <a:pos x="4805" y="15"/>
                </a:cxn>
                <a:cxn ang="0">
                  <a:pos x="4837" y="31"/>
                </a:cxn>
                <a:cxn ang="0">
                  <a:pos x="4863" y="54"/>
                </a:cxn>
                <a:cxn ang="0">
                  <a:pos x="4886" y="80"/>
                </a:cxn>
                <a:cxn ang="0">
                  <a:pos x="4902" y="110"/>
                </a:cxn>
                <a:cxn ang="0">
                  <a:pos x="4913" y="144"/>
                </a:cxn>
                <a:cxn ang="0">
                  <a:pos x="4916" y="182"/>
                </a:cxn>
                <a:cxn ang="0">
                  <a:pos x="4913" y="217"/>
                </a:cxn>
                <a:cxn ang="0">
                  <a:pos x="4902" y="252"/>
                </a:cxn>
                <a:cxn ang="0">
                  <a:pos x="4886" y="282"/>
                </a:cxn>
                <a:cxn ang="0">
                  <a:pos x="4863" y="308"/>
                </a:cxn>
                <a:cxn ang="0">
                  <a:pos x="4837" y="331"/>
                </a:cxn>
                <a:cxn ang="0">
                  <a:pos x="4805" y="349"/>
                </a:cxn>
                <a:cxn ang="0">
                  <a:pos x="4771" y="359"/>
                </a:cxn>
                <a:cxn ang="0">
                  <a:pos x="4735" y="362"/>
                </a:cxn>
                <a:cxn ang="0">
                  <a:pos x="180" y="362"/>
                </a:cxn>
                <a:cxn ang="0">
                  <a:pos x="145" y="359"/>
                </a:cxn>
                <a:cxn ang="0">
                  <a:pos x="110" y="349"/>
                </a:cxn>
                <a:cxn ang="0">
                  <a:pos x="80" y="331"/>
                </a:cxn>
                <a:cxn ang="0">
                  <a:pos x="54" y="308"/>
                </a:cxn>
                <a:cxn ang="0">
                  <a:pos x="31" y="282"/>
                </a:cxn>
                <a:cxn ang="0">
                  <a:pos x="15" y="252"/>
                </a:cxn>
                <a:cxn ang="0">
                  <a:pos x="3" y="217"/>
                </a:cxn>
                <a:cxn ang="0">
                  <a:pos x="0" y="182"/>
                </a:cxn>
                <a:cxn ang="0">
                  <a:pos x="3" y="144"/>
                </a:cxn>
                <a:cxn ang="0">
                  <a:pos x="15" y="110"/>
                </a:cxn>
                <a:cxn ang="0">
                  <a:pos x="31" y="80"/>
                </a:cxn>
                <a:cxn ang="0">
                  <a:pos x="54" y="54"/>
                </a:cxn>
                <a:cxn ang="0">
                  <a:pos x="80" y="31"/>
                </a:cxn>
                <a:cxn ang="0">
                  <a:pos x="110" y="15"/>
                </a:cxn>
                <a:cxn ang="0">
                  <a:pos x="145" y="4"/>
                </a:cxn>
                <a:cxn ang="0">
                  <a:pos x="180" y="0"/>
                </a:cxn>
              </a:cxnLst>
              <a:rect l="0" t="0" r="r" b="b"/>
              <a:pathLst>
                <a:path w="4916" h="362">
                  <a:moveTo>
                    <a:pt x="180" y="0"/>
                  </a:moveTo>
                  <a:lnTo>
                    <a:pt x="4735" y="0"/>
                  </a:lnTo>
                  <a:lnTo>
                    <a:pt x="4771" y="4"/>
                  </a:lnTo>
                  <a:lnTo>
                    <a:pt x="4805" y="15"/>
                  </a:lnTo>
                  <a:lnTo>
                    <a:pt x="4837" y="31"/>
                  </a:lnTo>
                  <a:lnTo>
                    <a:pt x="4863" y="54"/>
                  </a:lnTo>
                  <a:lnTo>
                    <a:pt x="4886" y="80"/>
                  </a:lnTo>
                  <a:lnTo>
                    <a:pt x="4902" y="110"/>
                  </a:lnTo>
                  <a:lnTo>
                    <a:pt x="4913" y="144"/>
                  </a:lnTo>
                  <a:lnTo>
                    <a:pt x="4916" y="182"/>
                  </a:lnTo>
                  <a:lnTo>
                    <a:pt x="4913" y="217"/>
                  </a:lnTo>
                  <a:lnTo>
                    <a:pt x="4902" y="252"/>
                  </a:lnTo>
                  <a:lnTo>
                    <a:pt x="4886" y="282"/>
                  </a:lnTo>
                  <a:lnTo>
                    <a:pt x="4863" y="308"/>
                  </a:lnTo>
                  <a:lnTo>
                    <a:pt x="4837" y="331"/>
                  </a:lnTo>
                  <a:lnTo>
                    <a:pt x="4805" y="349"/>
                  </a:lnTo>
                  <a:lnTo>
                    <a:pt x="4771" y="359"/>
                  </a:lnTo>
                  <a:lnTo>
                    <a:pt x="4735" y="362"/>
                  </a:lnTo>
                  <a:lnTo>
                    <a:pt x="180" y="362"/>
                  </a:lnTo>
                  <a:lnTo>
                    <a:pt x="145" y="359"/>
                  </a:lnTo>
                  <a:lnTo>
                    <a:pt x="110" y="349"/>
                  </a:lnTo>
                  <a:lnTo>
                    <a:pt x="80" y="331"/>
                  </a:lnTo>
                  <a:lnTo>
                    <a:pt x="54" y="308"/>
                  </a:lnTo>
                  <a:lnTo>
                    <a:pt x="31" y="282"/>
                  </a:lnTo>
                  <a:lnTo>
                    <a:pt x="15" y="252"/>
                  </a:lnTo>
                  <a:lnTo>
                    <a:pt x="3" y="217"/>
                  </a:lnTo>
                  <a:lnTo>
                    <a:pt x="0" y="182"/>
                  </a:lnTo>
                  <a:lnTo>
                    <a:pt x="3" y="144"/>
                  </a:lnTo>
                  <a:lnTo>
                    <a:pt x="15" y="110"/>
                  </a:lnTo>
                  <a:lnTo>
                    <a:pt x="31" y="80"/>
                  </a:lnTo>
                  <a:lnTo>
                    <a:pt x="54" y="54"/>
                  </a:lnTo>
                  <a:lnTo>
                    <a:pt x="80" y="31"/>
                  </a:lnTo>
                  <a:lnTo>
                    <a:pt x="110" y="15"/>
                  </a:lnTo>
                  <a:lnTo>
                    <a:pt x="145" y="4"/>
                  </a:lnTo>
                  <a:lnTo>
                    <a:pt x="18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Freeform 582"/>
            <p:cNvSpPr>
              <a:spLocks/>
            </p:cNvSpPr>
            <p:nvPr/>
          </p:nvSpPr>
          <p:spPr bwMode="auto">
            <a:xfrm>
              <a:off x="8970963" y="-257175"/>
              <a:ext cx="576262" cy="1333500"/>
            </a:xfrm>
            <a:custGeom>
              <a:avLst/>
              <a:gdLst/>
              <a:ahLst/>
              <a:cxnLst>
                <a:cxn ang="0">
                  <a:pos x="250" y="0"/>
                </a:cxn>
                <a:cxn ang="0">
                  <a:pos x="839" y="0"/>
                </a:cxn>
                <a:cxn ang="0">
                  <a:pos x="884" y="3"/>
                </a:cxn>
                <a:cxn ang="0">
                  <a:pos x="925" y="10"/>
                </a:cxn>
                <a:cxn ang="0">
                  <a:pos x="964" y="22"/>
                </a:cxn>
                <a:cxn ang="0">
                  <a:pos x="1000" y="39"/>
                </a:cxn>
                <a:cxn ang="0">
                  <a:pos x="1030" y="57"/>
                </a:cxn>
                <a:cxn ang="0">
                  <a:pos x="1055" y="79"/>
                </a:cxn>
                <a:cxn ang="0">
                  <a:pos x="1073" y="104"/>
                </a:cxn>
                <a:cxn ang="0">
                  <a:pos x="1085" y="131"/>
                </a:cxn>
                <a:cxn ang="0">
                  <a:pos x="1089" y="159"/>
                </a:cxn>
                <a:cxn ang="0">
                  <a:pos x="1089" y="2362"/>
                </a:cxn>
                <a:cxn ang="0">
                  <a:pos x="1085" y="2390"/>
                </a:cxn>
                <a:cxn ang="0">
                  <a:pos x="1073" y="2417"/>
                </a:cxn>
                <a:cxn ang="0">
                  <a:pos x="1055" y="2442"/>
                </a:cxn>
                <a:cxn ang="0">
                  <a:pos x="1030" y="2465"/>
                </a:cxn>
                <a:cxn ang="0">
                  <a:pos x="1000" y="2482"/>
                </a:cxn>
                <a:cxn ang="0">
                  <a:pos x="964" y="2499"/>
                </a:cxn>
                <a:cxn ang="0">
                  <a:pos x="925" y="2511"/>
                </a:cxn>
                <a:cxn ang="0">
                  <a:pos x="884" y="2518"/>
                </a:cxn>
                <a:cxn ang="0">
                  <a:pos x="839" y="2521"/>
                </a:cxn>
                <a:cxn ang="0">
                  <a:pos x="250" y="2521"/>
                </a:cxn>
                <a:cxn ang="0">
                  <a:pos x="206" y="2518"/>
                </a:cxn>
                <a:cxn ang="0">
                  <a:pos x="164" y="2511"/>
                </a:cxn>
                <a:cxn ang="0">
                  <a:pos x="125" y="2499"/>
                </a:cxn>
                <a:cxn ang="0">
                  <a:pos x="89" y="2482"/>
                </a:cxn>
                <a:cxn ang="0">
                  <a:pos x="60" y="2465"/>
                </a:cxn>
                <a:cxn ang="0">
                  <a:pos x="34" y="2442"/>
                </a:cxn>
                <a:cxn ang="0">
                  <a:pos x="16" y="2417"/>
                </a:cxn>
                <a:cxn ang="0">
                  <a:pos x="5" y="2390"/>
                </a:cxn>
                <a:cxn ang="0">
                  <a:pos x="0" y="2362"/>
                </a:cxn>
                <a:cxn ang="0">
                  <a:pos x="0" y="159"/>
                </a:cxn>
                <a:cxn ang="0">
                  <a:pos x="5" y="131"/>
                </a:cxn>
                <a:cxn ang="0">
                  <a:pos x="16" y="104"/>
                </a:cxn>
                <a:cxn ang="0">
                  <a:pos x="34" y="79"/>
                </a:cxn>
                <a:cxn ang="0">
                  <a:pos x="60" y="57"/>
                </a:cxn>
                <a:cxn ang="0">
                  <a:pos x="89" y="39"/>
                </a:cxn>
                <a:cxn ang="0">
                  <a:pos x="125" y="22"/>
                </a:cxn>
                <a:cxn ang="0">
                  <a:pos x="164" y="10"/>
                </a:cxn>
                <a:cxn ang="0">
                  <a:pos x="206" y="3"/>
                </a:cxn>
                <a:cxn ang="0">
                  <a:pos x="250" y="0"/>
                </a:cxn>
              </a:cxnLst>
              <a:rect l="0" t="0" r="r" b="b"/>
              <a:pathLst>
                <a:path w="1089" h="2521">
                  <a:moveTo>
                    <a:pt x="250" y="0"/>
                  </a:moveTo>
                  <a:lnTo>
                    <a:pt x="839" y="0"/>
                  </a:lnTo>
                  <a:lnTo>
                    <a:pt x="884" y="3"/>
                  </a:lnTo>
                  <a:lnTo>
                    <a:pt x="925" y="10"/>
                  </a:lnTo>
                  <a:lnTo>
                    <a:pt x="964" y="22"/>
                  </a:lnTo>
                  <a:lnTo>
                    <a:pt x="1000" y="39"/>
                  </a:lnTo>
                  <a:lnTo>
                    <a:pt x="1030" y="57"/>
                  </a:lnTo>
                  <a:lnTo>
                    <a:pt x="1055" y="79"/>
                  </a:lnTo>
                  <a:lnTo>
                    <a:pt x="1073" y="104"/>
                  </a:lnTo>
                  <a:lnTo>
                    <a:pt x="1085" y="131"/>
                  </a:lnTo>
                  <a:lnTo>
                    <a:pt x="1089" y="159"/>
                  </a:lnTo>
                  <a:lnTo>
                    <a:pt x="1089" y="2362"/>
                  </a:lnTo>
                  <a:lnTo>
                    <a:pt x="1085" y="2390"/>
                  </a:lnTo>
                  <a:lnTo>
                    <a:pt x="1073" y="2417"/>
                  </a:lnTo>
                  <a:lnTo>
                    <a:pt x="1055" y="2442"/>
                  </a:lnTo>
                  <a:lnTo>
                    <a:pt x="1030" y="2465"/>
                  </a:lnTo>
                  <a:lnTo>
                    <a:pt x="1000" y="2482"/>
                  </a:lnTo>
                  <a:lnTo>
                    <a:pt x="964" y="2499"/>
                  </a:lnTo>
                  <a:lnTo>
                    <a:pt x="925" y="2511"/>
                  </a:lnTo>
                  <a:lnTo>
                    <a:pt x="884" y="2518"/>
                  </a:lnTo>
                  <a:lnTo>
                    <a:pt x="839" y="2521"/>
                  </a:lnTo>
                  <a:lnTo>
                    <a:pt x="250" y="2521"/>
                  </a:lnTo>
                  <a:lnTo>
                    <a:pt x="206" y="2518"/>
                  </a:lnTo>
                  <a:lnTo>
                    <a:pt x="164" y="2511"/>
                  </a:lnTo>
                  <a:lnTo>
                    <a:pt x="125" y="2499"/>
                  </a:lnTo>
                  <a:lnTo>
                    <a:pt x="89" y="2482"/>
                  </a:lnTo>
                  <a:lnTo>
                    <a:pt x="60" y="2465"/>
                  </a:lnTo>
                  <a:lnTo>
                    <a:pt x="34" y="2442"/>
                  </a:lnTo>
                  <a:lnTo>
                    <a:pt x="16" y="2417"/>
                  </a:lnTo>
                  <a:lnTo>
                    <a:pt x="5" y="2390"/>
                  </a:lnTo>
                  <a:lnTo>
                    <a:pt x="0" y="2362"/>
                  </a:lnTo>
                  <a:lnTo>
                    <a:pt x="0" y="159"/>
                  </a:lnTo>
                  <a:lnTo>
                    <a:pt x="5" y="131"/>
                  </a:lnTo>
                  <a:lnTo>
                    <a:pt x="16" y="104"/>
                  </a:lnTo>
                  <a:lnTo>
                    <a:pt x="34" y="79"/>
                  </a:lnTo>
                  <a:lnTo>
                    <a:pt x="60" y="57"/>
                  </a:lnTo>
                  <a:lnTo>
                    <a:pt x="89" y="39"/>
                  </a:lnTo>
                  <a:lnTo>
                    <a:pt x="125" y="22"/>
                  </a:lnTo>
                  <a:lnTo>
                    <a:pt x="164" y="10"/>
                  </a:lnTo>
                  <a:lnTo>
                    <a:pt x="206" y="3"/>
                  </a:lnTo>
                  <a:lnTo>
                    <a:pt x="25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Freeform 583"/>
            <p:cNvSpPr>
              <a:spLocks/>
            </p:cNvSpPr>
            <p:nvPr/>
          </p:nvSpPr>
          <p:spPr bwMode="auto">
            <a:xfrm>
              <a:off x="9790113" y="-558800"/>
              <a:ext cx="576262" cy="1635125"/>
            </a:xfrm>
            <a:custGeom>
              <a:avLst/>
              <a:gdLst/>
              <a:ahLst/>
              <a:cxnLst>
                <a:cxn ang="0">
                  <a:pos x="252" y="0"/>
                </a:cxn>
                <a:cxn ang="0">
                  <a:pos x="839" y="0"/>
                </a:cxn>
                <a:cxn ang="0">
                  <a:pos x="884" y="3"/>
                </a:cxn>
                <a:cxn ang="0">
                  <a:pos x="925" y="14"/>
                </a:cxn>
                <a:cxn ang="0">
                  <a:pos x="966" y="27"/>
                </a:cxn>
                <a:cxn ang="0">
                  <a:pos x="1000" y="46"/>
                </a:cxn>
                <a:cxn ang="0">
                  <a:pos x="1030" y="70"/>
                </a:cxn>
                <a:cxn ang="0">
                  <a:pos x="1055" y="97"/>
                </a:cxn>
                <a:cxn ang="0">
                  <a:pos x="1073" y="128"/>
                </a:cxn>
                <a:cxn ang="0">
                  <a:pos x="1085" y="161"/>
                </a:cxn>
                <a:cxn ang="0">
                  <a:pos x="1089" y="195"/>
                </a:cxn>
                <a:cxn ang="0">
                  <a:pos x="1089" y="2897"/>
                </a:cxn>
                <a:cxn ang="0">
                  <a:pos x="1085" y="2931"/>
                </a:cxn>
                <a:cxn ang="0">
                  <a:pos x="1073" y="2964"/>
                </a:cxn>
                <a:cxn ang="0">
                  <a:pos x="1055" y="2995"/>
                </a:cxn>
                <a:cxn ang="0">
                  <a:pos x="1030" y="3022"/>
                </a:cxn>
                <a:cxn ang="0">
                  <a:pos x="1000" y="3046"/>
                </a:cxn>
                <a:cxn ang="0">
                  <a:pos x="966" y="3065"/>
                </a:cxn>
                <a:cxn ang="0">
                  <a:pos x="925" y="3079"/>
                </a:cxn>
                <a:cxn ang="0">
                  <a:pos x="884" y="3088"/>
                </a:cxn>
                <a:cxn ang="0">
                  <a:pos x="839" y="3092"/>
                </a:cxn>
                <a:cxn ang="0">
                  <a:pos x="252" y="3092"/>
                </a:cxn>
                <a:cxn ang="0">
                  <a:pos x="206" y="3088"/>
                </a:cxn>
                <a:cxn ang="0">
                  <a:pos x="164" y="3079"/>
                </a:cxn>
                <a:cxn ang="0">
                  <a:pos x="125" y="3065"/>
                </a:cxn>
                <a:cxn ang="0">
                  <a:pos x="90" y="3046"/>
                </a:cxn>
                <a:cxn ang="0">
                  <a:pos x="60" y="3022"/>
                </a:cxn>
                <a:cxn ang="0">
                  <a:pos x="34" y="2995"/>
                </a:cxn>
                <a:cxn ang="0">
                  <a:pos x="17" y="2964"/>
                </a:cxn>
                <a:cxn ang="0">
                  <a:pos x="5" y="2931"/>
                </a:cxn>
                <a:cxn ang="0">
                  <a:pos x="0" y="2897"/>
                </a:cxn>
                <a:cxn ang="0">
                  <a:pos x="0" y="195"/>
                </a:cxn>
                <a:cxn ang="0">
                  <a:pos x="5" y="161"/>
                </a:cxn>
                <a:cxn ang="0">
                  <a:pos x="17" y="128"/>
                </a:cxn>
                <a:cxn ang="0">
                  <a:pos x="34" y="97"/>
                </a:cxn>
                <a:cxn ang="0">
                  <a:pos x="60" y="70"/>
                </a:cxn>
                <a:cxn ang="0">
                  <a:pos x="90" y="46"/>
                </a:cxn>
                <a:cxn ang="0">
                  <a:pos x="125" y="27"/>
                </a:cxn>
                <a:cxn ang="0">
                  <a:pos x="164" y="14"/>
                </a:cxn>
                <a:cxn ang="0">
                  <a:pos x="206" y="3"/>
                </a:cxn>
                <a:cxn ang="0">
                  <a:pos x="252" y="0"/>
                </a:cxn>
              </a:cxnLst>
              <a:rect l="0" t="0" r="r" b="b"/>
              <a:pathLst>
                <a:path w="1089" h="3092">
                  <a:moveTo>
                    <a:pt x="252" y="0"/>
                  </a:moveTo>
                  <a:lnTo>
                    <a:pt x="839" y="0"/>
                  </a:lnTo>
                  <a:lnTo>
                    <a:pt x="884" y="3"/>
                  </a:lnTo>
                  <a:lnTo>
                    <a:pt x="925" y="14"/>
                  </a:lnTo>
                  <a:lnTo>
                    <a:pt x="966" y="27"/>
                  </a:lnTo>
                  <a:lnTo>
                    <a:pt x="1000" y="46"/>
                  </a:lnTo>
                  <a:lnTo>
                    <a:pt x="1030" y="70"/>
                  </a:lnTo>
                  <a:lnTo>
                    <a:pt x="1055" y="97"/>
                  </a:lnTo>
                  <a:lnTo>
                    <a:pt x="1073" y="128"/>
                  </a:lnTo>
                  <a:lnTo>
                    <a:pt x="1085" y="161"/>
                  </a:lnTo>
                  <a:lnTo>
                    <a:pt x="1089" y="195"/>
                  </a:lnTo>
                  <a:lnTo>
                    <a:pt x="1089" y="2897"/>
                  </a:lnTo>
                  <a:lnTo>
                    <a:pt x="1085" y="2931"/>
                  </a:lnTo>
                  <a:lnTo>
                    <a:pt x="1073" y="2964"/>
                  </a:lnTo>
                  <a:lnTo>
                    <a:pt x="1055" y="2995"/>
                  </a:lnTo>
                  <a:lnTo>
                    <a:pt x="1030" y="3022"/>
                  </a:lnTo>
                  <a:lnTo>
                    <a:pt x="1000" y="3046"/>
                  </a:lnTo>
                  <a:lnTo>
                    <a:pt x="966" y="3065"/>
                  </a:lnTo>
                  <a:lnTo>
                    <a:pt x="925" y="3079"/>
                  </a:lnTo>
                  <a:lnTo>
                    <a:pt x="884" y="3088"/>
                  </a:lnTo>
                  <a:lnTo>
                    <a:pt x="839" y="3092"/>
                  </a:lnTo>
                  <a:lnTo>
                    <a:pt x="252" y="3092"/>
                  </a:lnTo>
                  <a:lnTo>
                    <a:pt x="206" y="3088"/>
                  </a:lnTo>
                  <a:lnTo>
                    <a:pt x="164" y="3079"/>
                  </a:lnTo>
                  <a:lnTo>
                    <a:pt x="125" y="3065"/>
                  </a:lnTo>
                  <a:lnTo>
                    <a:pt x="90" y="3046"/>
                  </a:lnTo>
                  <a:lnTo>
                    <a:pt x="60" y="3022"/>
                  </a:lnTo>
                  <a:lnTo>
                    <a:pt x="34" y="2995"/>
                  </a:lnTo>
                  <a:lnTo>
                    <a:pt x="17" y="2964"/>
                  </a:lnTo>
                  <a:lnTo>
                    <a:pt x="5" y="2931"/>
                  </a:lnTo>
                  <a:lnTo>
                    <a:pt x="0" y="2897"/>
                  </a:lnTo>
                  <a:lnTo>
                    <a:pt x="0" y="195"/>
                  </a:lnTo>
                  <a:lnTo>
                    <a:pt x="5" y="161"/>
                  </a:lnTo>
                  <a:lnTo>
                    <a:pt x="17" y="128"/>
                  </a:lnTo>
                  <a:lnTo>
                    <a:pt x="34" y="97"/>
                  </a:lnTo>
                  <a:lnTo>
                    <a:pt x="60" y="70"/>
                  </a:lnTo>
                  <a:lnTo>
                    <a:pt x="90" y="46"/>
                  </a:lnTo>
                  <a:lnTo>
                    <a:pt x="125" y="27"/>
                  </a:lnTo>
                  <a:lnTo>
                    <a:pt x="164" y="14"/>
                  </a:lnTo>
                  <a:lnTo>
                    <a:pt x="206" y="3"/>
                  </a:lnTo>
                  <a:lnTo>
                    <a:pt x="25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Freeform 584"/>
            <p:cNvSpPr>
              <a:spLocks/>
            </p:cNvSpPr>
            <p:nvPr/>
          </p:nvSpPr>
          <p:spPr bwMode="auto">
            <a:xfrm>
              <a:off x="10609263" y="-971550"/>
              <a:ext cx="576262" cy="2047875"/>
            </a:xfrm>
            <a:custGeom>
              <a:avLst/>
              <a:gdLst/>
              <a:ahLst/>
              <a:cxnLst>
                <a:cxn ang="0">
                  <a:pos x="250" y="0"/>
                </a:cxn>
                <a:cxn ang="0">
                  <a:pos x="837" y="0"/>
                </a:cxn>
                <a:cxn ang="0">
                  <a:pos x="882" y="4"/>
                </a:cxn>
                <a:cxn ang="0">
                  <a:pos x="925" y="15"/>
                </a:cxn>
                <a:cxn ang="0">
                  <a:pos x="964" y="34"/>
                </a:cxn>
                <a:cxn ang="0">
                  <a:pos x="998" y="58"/>
                </a:cxn>
                <a:cxn ang="0">
                  <a:pos x="1029" y="88"/>
                </a:cxn>
                <a:cxn ang="0">
                  <a:pos x="1053" y="121"/>
                </a:cxn>
                <a:cxn ang="0">
                  <a:pos x="1073" y="159"/>
                </a:cxn>
                <a:cxn ang="0">
                  <a:pos x="1083" y="201"/>
                </a:cxn>
                <a:cxn ang="0">
                  <a:pos x="1087" y="244"/>
                </a:cxn>
                <a:cxn ang="0">
                  <a:pos x="1087" y="3627"/>
                </a:cxn>
                <a:cxn ang="0">
                  <a:pos x="1083" y="3670"/>
                </a:cxn>
                <a:cxn ang="0">
                  <a:pos x="1073" y="3712"/>
                </a:cxn>
                <a:cxn ang="0">
                  <a:pos x="1053" y="3749"/>
                </a:cxn>
                <a:cxn ang="0">
                  <a:pos x="1029" y="3783"/>
                </a:cxn>
                <a:cxn ang="0">
                  <a:pos x="998" y="3813"/>
                </a:cxn>
                <a:cxn ang="0">
                  <a:pos x="964" y="3837"/>
                </a:cxn>
                <a:cxn ang="0">
                  <a:pos x="925" y="3855"/>
                </a:cxn>
                <a:cxn ang="0">
                  <a:pos x="882" y="3867"/>
                </a:cxn>
                <a:cxn ang="0">
                  <a:pos x="837" y="3871"/>
                </a:cxn>
                <a:cxn ang="0">
                  <a:pos x="250" y="3871"/>
                </a:cxn>
                <a:cxn ang="0">
                  <a:pos x="205" y="3867"/>
                </a:cxn>
                <a:cxn ang="0">
                  <a:pos x="162" y="3855"/>
                </a:cxn>
                <a:cxn ang="0">
                  <a:pos x="123" y="3837"/>
                </a:cxn>
                <a:cxn ang="0">
                  <a:pos x="88" y="3813"/>
                </a:cxn>
                <a:cxn ang="0">
                  <a:pos x="58" y="3783"/>
                </a:cxn>
                <a:cxn ang="0">
                  <a:pos x="34" y="3749"/>
                </a:cxn>
                <a:cxn ang="0">
                  <a:pos x="15" y="3712"/>
                </a:cxn>
                <a:cxn ang="0">
                  <a:pos x="3" y="3670"/>
                </a:cxn>
                <a:cxn ang="0">
                  <a:pos x="0" y="3627"/>
                </a:cxn>
                <a:cxn ang="0">
                  <a:pos x="0" y="244"/>
                </a:cxn>
                <a:cxn ang="0">
                  <a:pos x="3" y="201"/>
                </a:cxn>
                <a:cxn ang="0">
                  <a:pos x="15" y="159"/>
                </a:cxn>
                <a:cxn ang="0">
                  <a:pos x="34" y="121"/>
                </a:cxn>
                <a:cxn ang="0">
                  <a:pos x="58" y="88"/>
                </a:cxn>
                <a:cxn ang="0">
                  <a:pos x="88" y="58"/>
                </a:cxn>
                <a:cxn ang="0">
                  <a:pos x="123" y="34"/>
                </a:cxn>
                <a:cxn ang="0">
                  <a:pos x="162" y="15"/>
                </a:cxn>
                <a:cxn ang="0">
                  <a:pos x="205" y="4"/>
                </a:cxn>
                <a:cxn ang="0">
                  <a:pos x="250" y="0"/>
                </a:cxn>
              </a:cxnLst>
              <a:rect l="0" t="0" r="r" b="b"/>
              <a:pathLst>
                <a:path w="1087" h="3871">
                  <a:moveTo>
                    <a:pt x="250" y="0"/>
                  </a:moveTo>
                  <a:lnTo>
                    <a:pt x="837" y="0"/>
                  </a:lnTo>
                  <a:lnTo>
                    <a:pt x="882" y="4"/>
                  </a:lnTo>
                  <a:lnTo>
                    <a:pt x="925" y="15"/>
                  </a:lnTo>
                  <a:lnTo>
                    <a:pt x="964" y="34"/>
                  </a:lnTo>
                  <a:lnTo>
                    <a:pt x="998" y="58"/>
                  </a:lnTo>
                  <a:lnTo>
                    <a:pt x="1029" y="88"/>
                  </a:lnTo>
                  <a:lnTo>
                    <a:pt x="1053" y="121"/>
                  </a:lnTo>
                  <a:lnTo>
                    <a:pt x="1073" y="159"/>
                  </a:lnTo>
                  <a:lnTo>
                    <a:pt x="1083" y="201"/>
                  </a:lnTo>
                  <a:lnTo>
                    <a:pt x="1087" y="244"/>
                  </a:lnTo>
                  <a:lnTo>
                    <a:pt x="1087" y="3627"/>
                  </a:lnTo>
                  <a:lnTo>
                    <a:pt x="1083" y="3670"/>
                  </a:lnTo>
                  <a:lnTo>
                    <a:pt x="1073" y="3712"/>
                  </a:lnTo>
                  <a:lnTo>
                    <a:pt x="1053" y="3749"/>
                  </a:lnTo>
                  <a:lnTo>
                    <a:pt x="1029" y="3783"/>
                  </a:lnTo>
                  <a:lnTo>
                    <a:pt x="998" y="3813"/>
                  </a:lnTo>
                  <a:lnTo>
                    <a:pt x="964" y="3837"/>
                  </a:lnTo>
                  <a:lnTo>
                    <a:pt x="925" y="3855"/>
                  </a:lnTo>
                  <a:lnTo>
                    <a:pt x="882" y="3867"/>
                  </a:lnTo>
                  <a:lnTo>
                    <a:pt x="837" y="3871"/>
                  </a:lnTo>
                  <a:lnTo>
                    <a:pt x="250" y="3871"/>
                  </a:lnTo>
                  <a:lnTo>
                    <a:pt x="205" y="3867"/>
                  </a:lnTo>
                  <a:lnTo>
                    <a:pt x="162" y="3855"/>
                  </a:lnTo>
                  <a:lnTo>
                    <a:pt x="123" y="3837"/>
                  </a:lnTo>
                  <a:lnTo>
                    <a:pt x="88" y="3813"/>
                  </a:lnTo>
                  <a:lnTo>
                    <a:pt x="58" y="3783"/>
                  </a:lnTo>
                  <a:lnTo>
                    <a:pt x="34" y="3749"/>
                  </a:lnTo>
                  <a:lnTo>
                    <a:pt x="15" y="3712"/>
                  </a:lnTo>
                  <a:lnTo>
                    <a:pt x="3" y="3670"/>
                  </a:lnTo>
                  <a:lnTo>
                    <a:pt x="0" y="3627"/>
                  </a:lnTo>
                  <a:lnTo>
                    <a:pt x="0" y="244"/>
                  </a:lnTo>
                  <a:lnTo>
                    <a:pt x="3" y="201"/>
                  </a:lnTo>
                  <a:lnTo>
                    <a:pt x="15" y="159"/>
                  </a:lnTo>
                  <a:lnTo>
                    <a:pt x="34" y="121"/>
                  </a:lnTo>
                  <a:lnTo>
                    <a:pt x="58" y="88"/>
                  </a:lnTo>
                  <a:lnTo>
                    <a:pt x="88" y="58"/>
                  </a:lnTo>
                  <a:lnTo>
                    <a:pt x="123" y="34"/>
                  </a:lnTo>
                  <a:lnTo>
                    <a:pt x="162" y="15"/>
                  </a:lnTo>
                  <a:lnTo>
                    <a:pt x="205" y="4"/>
                  </a:lnTo>
                  <a:lnTo>
                    <a:pt x="25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Freeform 585"/>
            <p:cNvSpPr>
              <a:spLocks/>
            </p:cNvSpPr>
            <p:nvPr/>
          </p:nvSpPr>
          <p:spPr bwMode="auto">
            <a:xfrm>
              <a:off x="9213850" y="-812800"/>
              <a:ext cx="1728787" cy="1643063"/>
            </a:xfrm>
            <a:custGeom>
              <a:avLst/>
              <a:gdLst/>
              <a:ahLst/>
              <a:cxnLst>
                <a:cxn ang="0">
                  <a:pos x="2894" y="0"/>
                </a:cxn>
                <a:cxn ang="0">
                  <a:pos x="3267" y="1024"/>
                </a:cxn>
                <a:cxn ang="0">
                  <a:pos x="2848" y="1024"/>
                </a:cxn>
                <a:cxn ang="0">
                  <a:pos x="2797" y="1191"/>
                </a:cxn>
                <a:cxn ang="0">
                  <a:pos x="2742" y="1348"/>
                </a:cxn>
                <a:cxn ang="0">
                  <a:pos x="2684" y="1499"/>
                </a:cxn>
                <a:cxn ang="0">
                  <a:pos x="2623" y="1642"/>
                </a:cxn>
                <a:cxn ang="0">
                  <a:pos x="2559" y="1778"/>
                </a:cxn>
                <a:cxn ang="0">
                  <a:pos x="2492" y="1906"/>
                </a:cxn>
                <a:cxn ang="0">
                  <a:pos x="2422" y="2026"/>
                </a:cxn>
                <a:cxn ang="0">
                  <a:pos x="2347" y="2141"/>
                </a:cxn>
                <a:cxn ang="0">
                  <a:pos x="2271" y="2248"/>
                </a:cxn>
                <a:cxn ang="0">
                  <a:pos x="2192" y="2348"/>
                </a:cxn>
                <a:cxn ang="0">
                  <a:pos x="2112" y="2442"/>
                </a:cxn>
                <a:cxn ang="0">
                  <a:pos x="2028" y="2529"/>
                </a:cxn>
                <a:cxn ang="0">
                  <a:pos x="1942" y="2609"/>
                </a:cxn>
                <a:cxn ang="0">
                  <a:pos x="1854" y="2682"/>
                </a:cxn>
                <a:cxn ang="0">
                  <a:pos x="1763" y="2751"/>
                </a:cxn>
                <a:cxn ang="0">
                  <a:pos x="1671" y="2812"/>
                </a:cxn>
                <a:cxn ang="0">
                  <a:pos x="1577" y="2867"/>
                </a:cxn>
                <a:cxn ang="0">
                  <a:pos x="1480" y="2916"/>
                </a:cxn>
                <a:cxn ang="0">
                  <a:pos x="1383" y="2959"/>
                </a:cxn>
                <a:cxn ang="0">
                  <a:pos x="1283" y="2997"/>
                </a:cxn>
                <a:cxn ang="0">
                  <a:pos x="1184" y="3028"/>
                </a:cxn>
                <a:cxn ang="0">
                  <a:pos x="1081" y="3055"/>
                </a:cxn>
                <a:cxn ang="0">
                  <a:pos x="978" y="3075"/>
                </a:cxn>
                <a:cxn ang="0">
                  <a:pos x="874" y="3090"/>
                </a:cxn>
                <a:cxn ang="0">
                  <a:pos x="769" y="3101"/>
                </a:cxn>
                <a:cxn ang="0">
                  <a:pos x="664" y="3105"/>
                </a:cxn>
                <a:cxn ang="0">
                  <a:pos x="0" y="3105"/>
                </a:cxn>
                <a:cxn ang="0">
                  <a:pos x="99" y="3101"/>
                </a:cxn>
                <a:cxn ang="0">
                  <a:pos x="199" y="3092"/>
                </a:cxn>
                <a:cxn ang="0">
                  <a:pos x="297" y="3077"/>
                </a:cxn>
                <a:cxn ang="0">
                  <a:pos x="397" y="3058"/>
                </a:cxn>
                <a:cxn ang="0">
                  <a:pos x="494" y="3034"/>
                </a:cxn>
                <a:cxn ang="0">
                  <a:pos x="592" y="3004"/>
                </a:cxn>
                <a:cxn ang="0">
                  <a:pos x="689" y="2970"/>
                </a:cxn>
                <a:cxn ang="0">
                  <a:pos x="784" y="2929"/>
                </a:cxn>
                <a:cxn ang="0">
                  <a:pos x="878" y="2883"/>
                </a:cxn>
                <a:cxn ang="0">
                  <a:pos x="972" y="2833"/>
                </a:cxn>
                <a:cxn ang="0">
                  <a:pos x="1063" y="2776"/>
                </a:cxn>
                <a:cxn ang="0">
                  <a:pos x="1154" y="2713"/>
                </a:cxn>
                <a:cxn ang="0">
                  <a:pos x="1242" y="2645"/>
                </a:cxn>
                <a:cxn ang="0">
                  <a:pos x="1328" y="2570"/>
                </a:cxn>
                <a:cxn ang="0">
                  <a:pos x="1413" y="2491"/>
                </a:cxn>
                <a:cxn ang="0">
                  <a:pos x="1495" y="2405"/>
                </a:cxn>
                <a:cxn ang="0">
                  <a:pos x="1575" y="2313"/>
                </a:cxn>
                <a:cxn ang="0">
                  <a:pos x="1651" y="2213"/>
                </a:cxn>
                <a:cxn ang="0">
                  <a:pos x="1727" y="2108"/>
                </a:cxn>
                <a:cxn ang="0">
                  <a:pos x="1799" y="1997"/>
                </a:cxn>
                <a:cxn ang="0">
                  <a:pos x="1867" y="1877"/>
                </a:cxn>
                <a:cxn ang="0">
                  <a:pos x="1933" y="1754"/>
                </a:cxn>
                <a:cxn ang="0">
                  <a:pos x="1996" y="1621"/>
                </a:cxn>
                <a:cxn ang="0">
                  <a:pos x="2054" y="1483"/>
                </a:cxn>
                <a:cxn ang="0">
                  <a:pos x="2109" y="1337"/>
                </a:cxn>
                <a:cxn ang="0">
                  <a:pos x="2161" y="1185"/>
                </a:cxn>
                <a:cxn ang="0">
                  <a:pos x="2209" y="1024"/>
                </a:cxn>
                <a:cxn ang="0">
                  <a:pos x="1757" y="1024"/>
                </a:cxn>
                <a:cxn ang="0">
                  <a:pos x="2894" y="0"/>
                </a:cxn>
              </a:cxnLst>
              <a:rect l="0" t="0" r="r" b="b"/>
              <a:pathLst>
                <a:path w="3267" h="3105">
                  <a:moveTo>
                    <a:pt x="2894" y="0"/>
                  </a:moveTo>
                  <a:lnTo>
                    <a:pt x="3267" y="1024"/>
                  </a:lnTo>
                  <a:lnTo>
                    <a:pt x="2848" y="1024"/>
                  </a:lnTo>
                  <a:lnTo>
                    <a:pt x="2797" y="1191"/>
                  </a:lnTo>
                  <a:lnTo>
                    <a:pt x="2742" y="1348"/>
                  </a:lnTo>
                  <a:lnTo>
                    <a:pt x="2684" y="1499"/>
                  </a:lnTo>
                  <a:lnTo>
                    <a:pt x="2623" y="1642"/>
                  </a:lnTo>
                  <a:lnTo>
                    <a:pt x="2559" y="1778"/>
                  </a:lnTo>
                  <a:lnTo>
                    <a:pt x="2492" y="1906"/>
                  </a:lnTo>
                  <a:lnTo>
                    <a:pt x="2422" y="2026"/>
                  </a:lnTo>
                  <a:lnTo>
                    <a:pt x="2347" y="2141"/>
                  </a:lnTo>
                  <a:lnTo>
                    <a:pt x="2271" y="2248"/>
                  </a:lnTo>
                  <a:lnTo>
                    <a:pt x="2192" y="2348"/>
                  </a:lnTo>
                  <a:lnTo>
                    <a:pt x="2112" y="2442"/>
                  </a:lnTo>
                  <a:lnTo>
                    <a:pt x="2028" y="2529"/>
                  </a:lnTo>
                  <a:lnTo>
                    <a:pt x="1942" y="2609"/>
                  </a:lnTo>
                  <a:lnTo>
                    <a:pt x="1854" y="2682"/>
                  </a:lnTo>
                  <a:lnTo>
                    <a:pt x="1763" y="2751"/>
                  </a:lnTo>
                  <a:lnTo>
                    <a:pt x="1671" y="2812"/>
                  </a:lnTo>
                  <a:lnTo>
                    <a:pt x="1577" y="2867"/>
                  </a:lnTo>
                  <a:lnTo>
                    <a:pt x="1480" y="2916"/>
                  </a:lnTo>
                  <a:lnTo>
                    <a:pt x="1383" y="2959"/>
                  </a:lnTo>
                  <a:lnTo>
                    <a:pt x="1283" y="2997"/>
                  </a:lnTo>
                  <a:lnTo>
                    <a:pt x="1184" y="3028"/>
                  </a:lnTo>
                  <a:lnTo>
                    <a:pt x="1081" y="3055"/>
                  </a:lnTo>
                  <a:lnTo>
                    <a:pt x="978" y="3075"/>
                  </a:lnTo>
                  <a:lnTo>
                    <a:pt x="874" y="3090"/>
                  </a:lnTo>
                  <a:lnTo>
                    <a:pt x="769" y="3101"/>
                  </a:lnTo>
                  <a:lnTo>
                    <a:pt x="664" y="3105"/>
                  </a:lnTo>
                  <a:lnTo>
                    <a:pt x="0" y="3105"/>
                  </a:lnTo>
                  <a:lnTo>
                    <a:pt x="99" y="3101"/>
                  </a:lnTo>
                  <a:lnTo>
                    <a:pt x="199" y="3092"/>
                  </a:lnTo>
                  <a:lnTo>
                    <a:pt x="297" y="3077"/>
                  </a:lnTo>
                  <a:lnTo>
                    <a:pt x="397" y="3058"/>
                  </a:lnTo>
                  <a:lnTo>
                    <a:pt x="494" y="3034"/>
                  </a:lnTo>
                  <a:lnTo>
                    <a:pt x="592" y="3004"/>
                  </a:lnTo>
                  <a:lnTo>
                    <a:pt x="689" y="2970"/>
                  </a:lnTo>
                  <a:lnTo>
                    <a:pt x="784" y="2929"/>
                  </a:lnTo>
                  <a:lnTo>
                    <a:pt x="878" y="2883"/>
                  </a:lnTo>
                  <a:lnTo>
                    <a:pt x="972" y="2833"/>
                  </a:lnTo>
                  <a:lnTo>
                    <a:pt x="1063" y="2776"/>
                  </a:lnTo>
                  <a:lnTo>
                    <a:pt x="1154" y="2713"/>
                  </a:lnTo>
                  <a:lnTo>
                    <a:pt x="1242" y="2645"/>
                  </a:lnTo>
                  <a:lnTo>
                    <a:pt x="1328" y="2570"/>
                  </a:lnTo>
                  <a:lnTo>
                    <a:pt x="1413" y="2491"/>
                  </a:lnTo>
                  <a:lnTo>
                    <a:pt x="1495" y="2405"/>
                  </a:lnTo>
                  <a:lnTo>
                    <a:pt x="1575" y="2313"/>
                  </a:lnTo>
                  <a:lnTo>
                    <a:pt x="1651" y="2213"/>
                  </a:lnTo>
                  <a:lnTo>
                    <a:pt x="1727" y="2108"/>
                  </a:lnTo>
                  <a:lnTo>
                    <a:pt x="1799" y="1997"/>
                  </a:lnTo>
                  <a:lnTo>
                    <a:pt x="1867" y="1877"/>
                  </a:lnTo>
                  <a:lnTo>
                    <a:pt x="1933" y="1754"/>
                  </a:lnTo>
                  <a:lnTo>
                    <a:pt x="1996" y="1621"/>
                  </a:lnTo>
                  <a:lnTo>
                    <a:pt x="2054" y="1483"/>
                  </a:lnTo>
                  <a:lnTo>
                    <a:pt x="2109" y="1337"/>
                  </a:lnTo>
                  <a:lnTo>
                    <a:pt x="2161" y="1185"/>
                  </a:lnTo>
                  <a:lnTo>
                    <a:pt x="2209" y="1024"/>
                  </a:lnTo>
                  <a:lnTo>
                    <a:pt x="1757" y="1024"/>
                  </a:lnTo>
                  <a:lnTo>
                    <a:pt x="2894"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41" name="Footer Placeholder 41"/>
          <p:cNvSpPr>
            <a:spLocks noGrp="1"/>
          </p:cNvSpPr>
          <p:nvPr>
            <p:ph type="ftr" sz="quarter" idx="11"/>
          </p:nvPr>
        </p:nvSpPr>
        <p:spPr>
          <a:xfrm>
            <a:off x="382765" y="4629150"/>
            <a:ext cx="3086100"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lumMod val="50000"/>
                  </a:schemeClr>
                </a:solidFill>
                <a:effectLst/>
                <a:uLnTx/>
                <a:uFillTx/>
                <a:ea typeface="+mn-ea"/>
                <a:cs typeface="+mn-cs"/>
              </a:rPr>
              <a:t>Bar-Or A, et al. </a:t>
            </a:r>
            <a:r>
              <a:rPr kumimoji="0" lang="en-GB" b="0" i="1" u="none" strike="noStrike" kern="1200" cap="none" spc="0" normalizeH="0" baseline="0" noProof="0" dirty="0">
                <a:ln>
                  <a:noFill/>
                </a:ln>
                <a:solidFill>
                  <a:schemeClr val="bg1">
                    <a:lumMod val="50000"/>
                  </a:schemeClr>
                </a:solidFill>
                <a:effectLst/>
                <a:uLnTx/>
                <a:uFillTx/>
                <a:ea typeface="+mn-ea"/>
                <a:cs typeface="+mn-cs"/>
              </a:rPr>
              <a:t>Neurology</a:t>
            </a:r>
            <a:r>
              <a:rPr kumimoji="0" lang="en-GB" b="0" i="0" u="none" strike="noStrike" kern="1200" cap="none" spc="0" normalizeH="0" baseline="0" noProof="0" dirty="0">
                <a:ln>
                  <a:noFill/>
                </a:ln>
                <a:solidFill>
                  <a:schemeClr val="bg1">
                    <a:lumMod val="50000"/>
                  </a:schemeClr>
                </a:solidFill>
                <a:effectLst/>
                <a:uLnTx/>
                <a:uFillTx/>
                <a:ea typeface="+mn-ea"/>
                <a:cs typeface="+mn-cs"/>
              </a:rPr>
              <a:t> 2018;90:e1805–14.</a:t>
            </a:r>
          </a:p>
        </p:txBody>
      </p:sp>
      <p:sp>
        <p:nvSpPr>
          <p:cNvPr id="27" name="Rectangle 26">
            <a:hlinkClick r:id="rId2" action="ppaction://hlinksldjump"/>
          </p:cNvPr>
          <p:cNvSpPr/>
          <p:nvPr/>
        </p:nvSpPr>
        <p:spPr>
          <a:xfrm>
            <a:off x="0" y="18850"/>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9" name="Rectangle 28">
            <a:hlinkClick r:id="rId3" action="ppaction://hlinksldjump"/>
          </p:cNvPr>
          <p:cNvSpPr/>
          <p:nvPr/>
        </p:nvSpPr>
        <p:spPr>
          <a:xfrm>
            <a:off x="968627" y="18850"/>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0" name="Rectangle 29">
            <a:hlinkClick r:id="rId4" action="ppaction://hlinksldjump"/>
          </p:cNvPr>
          <p:cNvSpPr/>
          <p:nvPr/>
        </p:nvSpPr>
        <p:spPr>
          <a:xfrm>
            <a:off x="1925815" y="18850"/>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1" name="Rectangle 30">
            <a:hlinkClick r:id="rId2" action="ppaction://hlinksldjump"/>
          </p:cNvPr>
          <p:cNvSpPr/>
          <p:nvPr/>
        </p:nvSpPr>
        <p:spPr>
          <a:xfrm>
            <a:off x="2868982" y="18850"/>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2" name="Rectangle 31">
            <a:hlinkClick r:id="rId5" action="ppaction://hlinksldjump"/>
          </p:cNvPr>
          <p:cNvSpPr/>
          <p:nvPr/>
        </p:nvSpPr>
        <p:spPr>
          <a:xfrm>
            <a:off x="6897378" y="4175"/>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3" name="Rectangle 32">
            <a:hlinkClick r:id="rId2" action="ppaction://hlinksldjump"/>
          </p:cNvPr>
          <p:cNvSpPr/>
          <p:nvPr/>
        </p:nvSpPr>
        <p:spPr>
          <a:xfrm>
            <a:off x="8779131" y="4175"/>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2" name="Rounded Rectangle 41"/>
          <p:cNvSpPr/>
          <p:nvPr/>
        </p:nvSpPr>
        <p:spPr>
          <a:xfrm>
            <a:off x="7748805" y="49448"/>
            <a:ext cx="769317"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MIRROR study</a:t>
            </a:r>
            <a:endParaRPr lang="en-GB" sz="1200" b="1" dirty="0">
              <a:ln w="0"/>
              <a:solidFill>
                <a:srgbClr val="D2A000"/>
              </a:solidFill>
              <a:effectLst/>
            </a:endParaRPr>
          </a:p>
        </p:txBody>
      </p:sp>
    </p:spTree>
    <p:extLst>
      <p:ext uri="{BB962C8B-B14F-4D97-AF65-F5344CB8AC3E}">
        <p14:creationId xmlns:p14="http://schemas.microsoft.com/office/powerpoint/2010/main" val="111378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bwMode="gray">
          <a:xfrm>
            <a:off x="671236" y="3557720"/>
            <a:ext cx="4092314" cy="851297"/>
          </a:xfrm>
          <a:prstGeom prst="roundRect">
            <a:avLst/>
          </a:prstGeom>
          <a:solidFill>
            <a:schemeClr val="accent3">
              <a:lumMod val="40000"/>
              <a:lumOff val="60000"/>
            </a:schemeClr>
          </a:solidFill>
        </p:spPr>
        <p:txBody>
          <a:bodyPr wrap="square" anchor="ctr">
            <a:spAutoFit/>
          </a:bodyPr>
          <a:lstStyle>
            <a:defPPr>
              <a:defRPr lang="en-US"/>
            </a:defPPr>
            <a:lvl1pPr marL="171450" indent="-171450">
              <a:spcAft>
                <a:spcPts val="300"/>
              </a:spcAft>
              <a:buFont typeface="Arial" panose="020B0604020202020204" pitchFamily="34" charset="0"/>
              <a:buChar char="•"/>
              <a:defRPr sz="1100" b="1">
                <a:solidFill>
                  <a:schemeClr val="accent1"/>
                </a:solidFill>
              </a:defRPr>
            </a:lvl1pPr>
          </a:lstStyle>
          <a:p>
            <a:pPr lvl="0">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Ofatumumab significantly reduced (65%) the mean rate of cumulative new Gd+ T1 lesions versus placebo at all doses tested between Weeks 0 and 12 (rate ratio: 0.35, 95% CI: 0.221</a:t>
            </a:r>
            <a:r>
              <a:rPr lang="en-GB" b="0" dirty="0">
                <a:solidFill>
                  <a:schemeClr val="tx1"/>
                </a:solidFill>
                <a:latin typeface="Arial" panose="020B0604020202020204" pitchFamily="34" charset="0"/>
                <a:cs typeface="Arial" panose="020B0604020202020204" pitchFamily="34" charset="0"/>
              </a:rPr>
              <a:t>–</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0.548; p&lt;0.001)</a:t>
            </a:r>
          </a:p>
        </p:txBody>
      </p:sp>
      <p:sp>
        <p:nvSpPr>
          <p:cNvPr id="22" name="Round Same Side Corner Rectangle 21"/>
          <p:cNvSpPr/>
          <p:nvPr/>
        </p:nvSpPr>
        <p:spPr>
          <a:xfrm>
            <a:off x="1199230" y="438150"/>
            <a:ext cx="3134078" cy="333861"/>
          </a:xfrm>
          <a:prstGeom prst="round2SameRect">
            <a:avLst>
              <a:gd name="adj1" fmla="val 26350"/>
              <a:gd name="adj2" fmla="val 0"/>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p>
            <a:pPr marL="0" marR="0" lvl="0" indent="0" algn="ctr" defTabSz="450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Cumulative number of </a:t>
            </a:r>
            <a:b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b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new Gd+ T1 lesions</a:t>
            </a:r>
          </a:p>
        </p:txBody>
      </p:sp>
      <p:grpSp>
        <p:nvGrpSpPr>
          <p:cNvPr id="23" name="Group 22"/>
          <p:cNvGrpSpPr>
            <a:grpSpLocks/>
          </p:cNvGrpSpPr>
          <p:nvPr/>
        </p:nvGrpSpPr>
        <p:grpSpPr>
          <a:xfrm>
            <a:off x="4786758" y="1406563"/>
            <a:ext cx="3777166" cy="2126103"/>
            <a:chOff x="4968070" y="1973270"/>
            <a:chExt cx="3579508" cy="2298149"/>
          </a:xfrm>
        </p:grpSpPr>
        <p:sp>
          <p:nvSpPr>
            <p:cNvPr id="270" name="Freeform 269"/>
            <p:cNvSpPr>
              <a:spLocks/>
            </p:cNvSpPr>
            <p:nvPr/>
          </p:nvSpPr>
          <p:spPr bwMode="auto">
            <a:xfrm>
              <a:off x="5486370" y="2043120"/>
              <a:ext cx="3025758" cy="1747843"/>
            </a:xfrm>
            <a:custGeom>
              <a:avLst/>
              <a:gdLst>
                <a:gd name="T0" fmla="*/ 1906 w 1906"/>
                <a:gd name="T1" fmla="*/ 1101 h 1101"/>
                <a:gd name="T2" fmla="*/ 0 w 1906"/>
                <a:gd name="T3" fmla="*/ 1101 h 1101"/>
                <a:gd name="T4" fmla="*/ 0 w 1906"/>
                <a:gd name="T5" fmla="*/ 0 h 1101"/>
              </a:gdLst>
              <a:ahLst/>
              <a:cxnLst>
                <a:cxn ang="0">
                  <a:pos x="T0" y="T1"/>
                </a:cxn>
                <a:cxn ang="0">
                  <a:pos x="T2" y="T3"/>
                </a:cxn>
                <a:cxn ang="0">
                  <a:pos x="T4" y="T5"/>
                </a:cxn>
              </a:cxnLst>
              <a:rect l="0" t="0" r="r" b="b"/>
              <a:pathLst>
                <a:path w="1906" h="1101">
                  <a:moveTo>
                    <a:pt x="1906" y="1101"/>
                  </a:moveTo>
                  <a:lnTo>
                    <a:pt x="0" y="110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1" name="Line 6"/>
            <p:cNvSpPr>
              <a:spLocks noChangeShapeType="1"/>
            </p:cNvSpPr>
            <p:nvPr/>
          </p:nvSpPr>
          <p:spPr bwMode="auto">
            <a:xfrm flipH="1">
              <a:off x="5430808" y="2043120"/>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2" name="Line 7"/>
            <p:cNvSpPr>
              <a:spLocks noChangeShapeType="1"/>
            </p:cNvSpPr>
            <p:nvPr/>
          </p:nvSpPr>
          <p:spPr bwMode="auto">
            <a:xfrm flipH="1">
              <a:off x="5430808" y="2219333"/>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3" name="Line 8"/>
            <p:cNvSpPr>
              <a:spLocks noChangeShapeType="1"/>
            </p:cNvSpPr>
            <p:nvPr/>
          </p:nvSpPr>
          <p:spPr bwMode="auto">
            <a:xfrm flipH="1">
              <a:off x="5430808" y="2392371"/>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4" name="Line 9"/>
            <p:cNvSpPr>
              <a:spLocks noChangeShapeType="1"/>
            </p:cNvSpPr>
            <p:nvPr/>
          </p:nvSpPr>
          <p:spPr bwMode="auto">
            <a:xfrm flipH="1">
              <a:off x="5430808" y="2568583"/>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5" name="Line 10"/>
            <p:cNvSpPr>
              <a:spLocks noChangeShapeType="1"/>
            </p:cNvSpPr>
            <p:nvPr/>
          </p:nvSpPr>
          <p:spPr bwMode="auto">
            <a:xfrm flipH="1">
              <a:off x="5430808" y="2743208"/>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6" name="Line 11"/>
            <p:cNvSpPr>
              <a:spLocks noChangeShapeType="1"/>
            </p:cNvSpPr>
            <p:nvPr/>
          </p:nvSpPr>
          <p:spPr bwMode="auto">
            <a:xfrm flipH="1">
              <a:off x="5430808" y="2916247"/>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7" name="Line 12"/>
            <p:cNvSpPr>
              <a:spLocks noChangeShapeType="1"/>
            </p:cNvSpPr>
            <p:nvPr/>
          </p:nvSpPr>
          <p:spPr bwMode="auto">
            <a:xfrm flipH="1">
              <a:off x="5430808" y="3092460"/>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8" name="Line 13"/>
            <p:cNvSpPr>
              <a:spLocks noChangeShapeType="1"/>
            </p:cNvSpPr>
            <p:nvPr/>
          </p:nvSpPr>
          <p:spPr bwMode="auto">
            <a:xfrm flipH="1">
              <a:off x="5430808" y="3265498"/>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9" name="Line 14"/>
            <p:cNvSpPr>
              <a:spLocks noChangeShapeType="1"/>
            </p:cNvSpPr>
            <p:nvPr/>
          </p:nvSpPr>
          <p:spPr bwMode="auto">
            <a:xfrm flipH="1">
              <a:off x="5430808" y="3441711"/>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0" name="Line 15"/>
            <p:cNvSpPr>
              <a:spLocks noChangeShapeType="1"/>
            </p:cNvSpPr>
            <p:nvPr/>
          </p:nvSpPr>
          <p:spPr bwMode="auto">
            <a:xfrm flipH="1">
              <a:off x="5430808" y="3614749"/>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1" name="Line 16"/>
            <p:cNvSpPr>
              <a:spLocks noChangeShapeType="1"/>
            </p:cNvSpPr>
            <p:nvPr/>
          </p:nvSpPr>
          <p:spPr bwMode="auto">
            <a:xfrm flipH="1">
              <a:off x="5430808" y="3790962"/>
              <a:ext cx="55561"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2" name="Line 17"/>
            <p:cNvSpPr>
              <a:spLocks noChangeShapeType="1"/>
            </p:cNvSpPr>
            <p:nvPr/>
          </p:nvSpPr>
          <p:spPr bwMode="auto">
            <a:xfrm>
              <a:off x="5714969"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3" name="Line 18"/>
            <p:cNvSpPr>
              <a:spLocks noChangeShapeType="1"/>
            </p:cNvSpPr>
            <p:nvPr/>
          </p:nvSpPr>
          <p:spPr bwMode="auto">
            <a:xfrm>
              <a:off x="5945155"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4" name="Line 19"/>
            <p:cNvSpPr>
              <a:spLocks noChangeShapeType="1"/>
            </p:cNvSpPr>
            <p:nvPr/>
          </p:nvSpPr>
          <p:spPr bwMode="auto">
            <a:xfrm>
              <a:off x="6180104"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5" name="Line 20"/>
            <p:cNvSpPr>
              <a:spLocks noChangeShapeType="1"/>
            </p:cNvSpPr>
            <p:nvPr/>
          </p:nvSpPr>
          <p:spPr bwMode="auto">
            <a:xfrm>
              <a:off x="6415053"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6" name="Line 21"/>
            <p:cNvSpPr>
              <a:spLocks noChangeShapeType="1"/>
            </p:cNvSpPr>
            <p:nvPr/>
          </p:nvSpPr>
          <p:spPr bwMode="auto">
            <a:xfrm>
              <a:off x="6646826"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7" name="Line 22"/>
            <p:cNvSpPr>
              <a:spLocks noChangeShapeType="1"/>
            </p:cNvSpPr>
            <p:nvPr/>
          </p:nvSpPr>
          <p:spPr bwMode="auto">
            <a:xfrm>
              <a:off x="6881775"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8" name="Line 23"/>
            <p:cNvSpPr>
              <a:spLocks noChangeShapeType="1"/>
            </p:cNvSpPr>
            <p:nvPr/>
          </p:nvSpPr>
          <p:spPr bwMode="auto">
            <a:xfrm>
              <a:off x="7113548"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9" name="Line 24"/>
            <p:cNvSpPr>
              <a:spLocks noChangeShapeType="1"/>
            </p:cNvSpPr>
            <p:nvPr/>
          </p:nvSpPr>
          <p:spPr bwMode="auto">
            <a:xfrm>
              <a:off x="7819981"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0" name="Line 25"/>
            <p:cNvSpPr>
              <a:spLocks noChangeShapeType="1"/>
            </p:cNvSpPr>
            <p:nvPr/>
          </p:nvSpPr>
          <p:spPr bwMode="auto">
            <a:xfrm>
              <a:off x="8515303" y="3790962"/>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1" name="Rectangle 26"/>
            <p:cNvSpPr>
              <a:spLocks noChangeArrowheads="1"/>
            </p:cNvSpPr>
            <p:nvPr/>
          </p:nvSpPr>
          <p:spPr bwMode="auto">
            <a:xfrm>
              <a:off x="5916580" y="3854462"/>
              <a:ext cx="47094"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92" name="Rectangle 27"/>
            <p:cNvSpPr>
              <a:spLocks noChangeArrowheads="1"/>
            </p:cNvSpPr>
            <p:nvPr/>
          </p:nvSpPr>
          <p:spPr bwMode="auto">
            <a:xfrm>
              <a:off x="5283549" y="3721112"/>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a:t>
              </a:r>
            </a:p>
          </p:txBody>
        </p:sp>
        <p:sp>
          <p:nvSpPr>
            <p:cNvPr id="293" name="Rectangle 28"/>
            <p:cNvSpPr>
              <a:spLocks noChangeArrowheads="1"/>
            </p:cNvSpPr>
            <p:nvPr/>
          </p:nvSpPr>
          <p:spPr bwMode="auto">
            <a:xfrm>
              <a:off x="5283549" y="3544898"/>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sp>
          <p:nvSpPr>
            <p:cNvPr id="294" name="Rectangle 29"/>
            <p:cNvSpPr>
              <a:spLocks noChangeArrowheads="1"/>
            </p:cNvSpPr>
            <p:nvPr/>
          </p:nvSpPr>
          <p:spPr bwMode="auto">
            <a:xfrm>
              <a:off x="5283549" y="3371860"/>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295" name="Rectangle 30"/>
            <p:cNvSpPr>
              <a:spLocks noChangeArrowheads="1"/>
            </p:cNvSpPr>
            <p:nvPr/>
          </p:nvSpPr>
          <p:spPr bwMode="auto">
            <a:xfrm>
              <a:off x="5283549" y="3195648"/>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
          <p:nvSpPr>
            <p:cNvPr id="296" name="Rectangle 31"/>
            <p:cNvSpPr>
              <a:spLocks noChangeArrowheads="1"/>
            </p:cNvSpPr>
            <p:nvPr/>
          </p:nvSpPr>
          <p:spPr bwMode="auto">
            <a:xfrm>
              <a:off x="5283549" y="3024198"/>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297" name="Rectangle 32"/>
            <p:cNvSpPr>
              <a:spLocks noChangeArrowheads="1"/>
            </p:cNvSpPr>
            <p:nvPr/>
          </p:nvSpPr>
          <p:spPr bwMode="auto">
            <a:xfrm>
              <a:off x="5283549" y="2847983"/>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298" name="Rectangle 33"/>
            <p:cNvSpPr>
              <a:spLocks noChangeArrowheads="1"/>
            </p:cNvSpPr>
            <p:nvPr/>
          </p:nvSpPr>
          <p:spPr bwMode="auto">
            <a:xfrm>
              <a:off x="6137152" y="2811472"/>
              <a:ext cx="736773" cy="23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mg dose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patients on placebo</a:t>
              </a:r>
            </a:p>
          </p:txBody>
        </p:sp>
        <p:sp>
          <p:nvSpPr>
            <p:cNvPr id="300" name="Rectangle 36"/>
            <p:cNvSpPr>
              <a:spLocks noChangeArrowheads="1"/>
            </p:cNvSpPr>
            <p:nvPr/>
          </p:nvSpPr>
          <p:spPr bwMode="auto">
            <a:xfrm>
              <a:off x="5551162" y="4111638"/>
              <a:ext cx="410162"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q12w dose</a:t>
              </a:r>
            </a:p>
          </p:txBody>
        </p:sp>
        <p:sp>
          <p:nvSpPr>
            <p:cNvPr id="301" name="Rectangle 37"/>
            <p:cNvSpPr>
              <a:spLocks noChangeArrowheads="1"/>
            </p:cNvSpPr>
            <p:nvPr/>
          </p:nvSpPr>
          <p:spPr bwMode="auto">
            <a:xfrm>
              <a:off x="6243308" y="4111637"/>
              <a:ext cx="410162"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q12w dose</a:t>
              </a:r>
            </a:p>
          </p:txBody>
        </p:sp>
        <p:sp>
          <p:nvSpPr>
            <p:cNvPr id="302" name="Rectangle 38"/>
            <p:cNvSpPr>
              <a:spLocks noChangeArrowheads="1"/>
            </p:cNvSpPr>
            <p:nvPr/>
          </p:nvSpPr>
          <p:spPr bwMode="auto">
            <a:xfrm rot="16200000">
              <a:off x="4532000" y="2806485"/>
              <a:ext cx="1105475" cy="2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number of new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T1 Gd+ lesions</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3" name="Rectangle 40"/>
            <p:cNvSpPr>
              <a:spLocks noChangeArrowheads="1"/>
            </p:cNvSpPr>
            <p:nvPr/>
          </p:nvSpPr>
          <p:spPr bwMode="auto">
            <a:xfrm>
              <a:off x="6978612" y="4005274"/>
              <a:ext cx="62"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4" name="Rectangle 41"/>
            <p:cNvSpPr>
              <a:spLocks noChangeArrowheads="1"/>
            </p:cNvSpPr>
            <p:nvPr/>
          </p:nvSpPr>
          <p:spPr bwMode="auto">
            <a:xfrm>
              <a:off x="7060047" y="4005274"/>
              <a:ext cx="550432" cy="26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(weeks)</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5" name="Rectangle 42"/>
            <p:cNvSpPr>
              <a:spLocks noChangeArrowheads="1"/>
            </p:cNvSpPr>
            <p:nvPr/>
          </p:nvSpPr>
          <p:spPr bwMode="auto">
            <a:xfrm>
              <a:off x="5283551" y="2674945"/>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306" name="Rectangle 43"/>
            <p:cNvSpPr>
              <a:spLocks noChangeArrowheads="1"/>
            </p:cNvSpPr>
            <p:nvPr/>
          </p:nvSpPr>
          <p:spPr bwMode="auto">
            <a:xfrm>
              <a:off x="5283551" y="2498733"/>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a:t>
              </a:r>
            </a:p>
          </p:txBody>
        </p:sp>
        <p:sp>
          <p:nvSpPr>
            <p:cNvPr id="307" name="Rectangle 44"/>
            <p:cNvSpPr>
              <a:spLocks noChangeArrowheads="1"/>
            </p:cNvSpPr>
            <p:nvPr/>
          </p:nvSpPr>
          <p:spPr bwMode="auto">
            <a:xfrm>
              <a:off x="5283551" y="2322521"/>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308" name="Rectangle 45"/>
            <p:cNvSpPr>
              <a:spLocks noChangeArrowheads="1"/>
            </p:cNvSpPr>
            <p:nvPr/>
          </p:nvSpPr>
          <p:spPr bwMode="auto">
            <a:xfrm>
              <a:off x="5283551" y="2149483"/>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a:t>
              </a:r>
            </a:p>
          </p:txBody>
        </p:sp>
        <p:sp>
          <p:nvSpPr>
            <p:cNvPr id="309" name="Rectangle 46"/>
            <p:cNvSpPr>
              <a:spLocks noChangeArrowheads="1"/>
            </p:cNvSpPr>
            <p:nvPr/>
          </p:nvSpPr>
          <p:spPr bwMode="auto">
            <a:xfrm>
              <a:off x="5283551" y="1973270"/>
              <a:ext cx="118491"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310" name="Rectangle 47"/>
            <p:cNvSpPr>
              <a:spLocks noChangeArrowheads="1"/>
            </p:cNvSpPr>
            <p:nvPr/>
          </p:nvSpPr>
          <p:spPr bwMode="auto">
            <a:xfrm>
              <a:off x="6151530" y="3854463"/>
              <a:ext cx="47094"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11" name="Rectangle 48"/>
            <p:cNvSpPr>
              <a:spLocks noChangeArrowheads="1"/>
            </p:cNvSpPr>
            <p:nvPr/>
          </p:nvSpPr>
          <p:spPr bwMode="auto">
            <a:xfrm>
              <a:off x="6353142" y="3854463"/>
              <a:ext cx="94185"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312" name="Rectangle 49"/>
            <p:cNvSpPr>
              <a:spLocks noChangeArrowheads="1"/>
            </p:cNvSpPr>
            <p:nvPr/>
          </p:nvSpPr>
          <p:spPr bwMode="auto">
            <a:xfrm>
              <a:off x="6588090" y="3854463"/>
              <a:ext cx="94185"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
          <p:nvSpPr>
            <p:cNvPr id="313" name="Rectangle 50"/>
            <p:cNvSpPr>
              <a:spLocks noChangeArrowheads="1"/>
            </p:cNvSpPr>
            <p:nvPr/>
          </p:nvSpPr>
          <p:spPr bwMode="auto">
            <a:xfrm>
              <a:off x="6823038" y="3854463"/>
              <a:ext cx="94185"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314" name="Rectangle 51"/>
            <p:cNvSpPr>
              <a:spLocks noChangeArrowheads="1"/>
            </p:cNvSpPr>
            <p:nvPr/>
          </p:nvSpPr>
          <p:spPr bwMode="auto">
            <a:xfrm>
              <a:off x="7054812" y="3854463"/>
              <a:ext cx="94185"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315" name="Rectangle 52"/>
            <p:cNvSpPr>
              <a:spLocks noChangeArrowheads="1"/>
            </p:cNvSpPr>
            <p:nvPr/>
          </p:nvSpPr>
          <p:spPr bwMode="auto">
            <a:xfrm>
              <a:off x="7758071" y="3841764"/>
              <a:ext cx="94185"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
          <p:nvSpPr>
            <p:cNvPr id="316" name="Rectangle 53"/>
            <p:cNvSpPr>
              <a:spLocks noChangeArrowheads="1"/>
            </p:cNvSpPr>
            <p:nvPr/>
          </p:nvSpPr>
          <p:spPr bwMode="auto">
            <a:xfrm>
              <a:off x="8453393" y="3835413"/>
              <a:ext cx="94185"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
          <p:nvSpPr>
            <p:cNvPr id="317" name="Rectangle 54"/>
            <p:cNvSpPr>
              <a:spLocks noChangeArrowheads="1"/>
            </p:cNvSpPr>
            <p:nvPr/>
          </p:nvSpPr>
          <p:spPr bwMode="auto">
            <a:xfrm>
              <a:off x="5453034" y="3854463"/>
              <a:ext cx="381299" cy="1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Screening</a:t>
              </a:r>
            </a:p>
          </p:txBody>
        </p:sp>
        <p:sp>
          <p:nvSpPr>
            <p:cNvPr id="318" name="Line 55"/>
            <p:cNvSpPr>
              <a:spLocks noChangeShapeType="1"/>
            </p:cNvSpPr>
            <p:nvPr/>
          </p:nvSpPr>
          <p:spPr bwMode="auto">
            <a:xfrm>
              <a:off x="6411878" y="3098811"/>
              <a:ext cx="0" cy="8255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9" name="Freeform 56"/>
            <p:cNvSpPr>
              <a:spLocks/>
            </p:cNvSpPr>
            <p:nvPr/>
          </p:nvSpPr>
          <p:spPr bwMode="auto">
            <a:xfrm>
              <a:off x="6376953" y="3160724"/>
              <a:ext cx="74611" cy="65088"/>
            </a:xfrm>
            <a:custGeom>
              <a:avLst/>
              <a:gdLst>
                <a:gd name="T0" fmla="*/ 22 w 47"/>
                <a:gd name="T1" fmla="*/ 41 h 41"/>
                <a:gd name="T2" fmla="*/ 22 w 47"/>
                <a:gd name="T3" fmla="*/ 41 h 41"/>
                <a:gd name="T4" fmla="*/ 12 w 47"/>
                <a:gd name="T5" fmla="*/ 19 h 41"/>
                <a:gd name="T6" fmla="*/ 6 w 47"/>
                <a:gd name="T7" fmla="*/ 9 h 41"/>
                <a:gd name="T8" fmla="*/ 0 w 47"/>
                <a:gd name="T9" fmla="*/ 0 h 41"/>
                <a:gd name="T10" fmla="*/ 22 w 47"/>
                <a:gd name="T11" fmla="*/ 9 h 41"/>
                <a:gd name="T12" fmla="*/ 47 w 47"/>
                <a:gd name="T13" fmla="*/ 0 h 41"/>
                <a:gd name="T14" fmla="*/ 47 w 47"/>
                <a:gd name="T15" fmla="*/ 0 h 41"/>
                <a:gd name="T16" fmla="*/ 39 w 47"/>
                <a:gd name="T17" fmla="*/ 9 h 41"/>
                <a:gd name="T18" fmla="*/ 32 w 47"/>
                <a:gd name="T19" fmla="*/ 19 h 41"/>
                <a:gd name="T20" fmla="*/ 22 w 47"/>
                <a:gd name="T21" fmla="*/ 41 h 41"/>
                <a:gd name="T22" fmla="*/ 22 w 47"/>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1">
                  <a:moveTo>
                    <a:pt x="22" y="41"/>
                  </a:moveTo>
                  <a:lnTo>
                    <a:pt x="22" y="41"/>
                  </a:lnTo>
                  <a:lnTo>
                    <a:pt x="12" y="19"/>
                  </a:lnTo>
                  <a:lnTo>
                    <a:pt x="6" y="9"/>
                  </a:lnTo>
                  <a:lnTo>
                    <a:pt x="0" y="0"/>
                  </a:lnTo>
                  <a:lnTo>
                    <a:pt x="22" y="9"/>
                  </a:lnTo>
                  <a:lnTo>
                    <a:pt x="47" y="0"/>
                  </a:lnTo>
                  <a:lnTo>
                    <a:pt x="47" y="0"/>
                  </a:lnTo>
                  <a:lnTo>
                    <a:pt x="39" y="9"/>
                  </a:lnTo>
                  <a:lnTo>
                    <a:pt x="32" y="19"/>
                  </a:lnTo>
                  <a:lnTo>
                    <a:pt x="22" y="41"/>
                  </a:lnTo>
                  <a:lnTo>
                    <a:pt x="2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0" name="Line 57"/>
            <p:cNvSpPr>
              <a:spLocks noChangeShapeType="1"/>
            </p:cNvSpPr>
            <p:nvPr/>
          </p:nvSpPr>
          <p:spPr bwMode="auto">
            <a:xfrm>
              <a:off x="5711793" y="4032263"/>
              <a:ext cx="0" cy="8096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1" name="Freeform 58"/>
            <p:cNvSpPr>
              <a:spLocks/>
            </p:cNvSpPr>
            <p:nvPr/>
          </p:nvSpPr>
          <p:spPr bwMode="auto">
            <a:xfrm>
              <a:off x="5672106" y="3983052"/>
              <a:ext cx="74611" cy="68263"/>
            </a:xfrm>
            <a:custGeom>
              <a:avLst/>
              <a:gdLst>
                <a:gd name="T0" fmla="*/ 25 w 47"/>
                <a:gd name="T1" fmla="*/ 0 h 43"/>
                <a:gd name="T2" fmla="*/ 25 w 47"/>
                <a:gd name="T3" fmla="*/ 0 h 43"/>
                <a:gd name="T4" fmla="*/ 14 w 47"/>
                <a:gd name="T5" fmla="*/ 22 h 43"/>
                <a:gd name="T6" fmla="*/ 8 w 47"/>
                <a:gd name="T7" fmla="*/ 33 h 43"/>
                <a:gd name="T8" fmla="*/ 0 w 47"/>
                <a:gd name="T9" fmla="*/ 43 h 43"/>
                <a:gd name="T10" fmla="*/ 25 w 47"/>
                <a:gd name="T11" fmla="*/ 35 h 43"/>
                <a:gd name="T12" fmla="*/ 47 w 47"/>
                <a:gd name="T13" fmla="*/ 43 h 43"/>
                <a:gd name="T14" fmla="*/ 47 w 47"/>
                <a:gd name="T15" fmla="*/ 43 h 43"/>
                <a:gd name="T16" fmla="*/ 41 w 47"/>
                <a:gd name="T17" fmla="*/ 33 h 43"/>
                <a:gd name="T18" fmla="*/ 35 w 47"/>
                <a:gd name="T19" fmla="*/ 22 h 43"/>
                <a:gd name="T20" fmla="*/ 25 w 47"/>
                <a:gd name="T21" fmla="*/ 0 h 43"/>
                <a:gd name="T22" fmla="*/ 25 w 47"/>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3">
                  <a:moveTo>
                    <a:pt x="25" y="0"/>
                  </a:moveTo>
                  <a:lnTo>
                    <a:pt x="25" y="0"/>
                  </a:lnTo>
                  <a:lnTo>
                    <a:pt x="14" y="22"/>
                  </a:lnTo>
                  <a:lnTo>
                    <a:pt x="8" y="33"/>
                  </a:lnTo>
                  <a:lnTo>
                    <a:pt x="0" y="43"/>
                  </a:lnTo>
                  <a:lnTo>
                    <a:pt x="25" y="35"/>
                  </a:lnTo>
                  <a:lnTo>
                    <a:pt x="47" y="43"/>
                  </a:lnTo>
                  <a:lnTo>
                    <a:pt x="47" y="43"/>
                  </a:lnTo>
                  <a:lnTo>
                    <a:pt x="41" y="33"/>
                  </a:lnTo>
                  <a:lnTo>
                    <a:pt x="35" y="22"/>
                  </a:lnTo>
                  <a:lnTo>
                    <a:pt x="25"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2" name="Line 59"/>
            <p:cNvSpPr>
              <a:spLocks noChangeShapeType="1"/>
            </p:cNvSpPr>
            <p:nvPr/>
          </p:nvSpPr>
          <p:spPr bwMode="auto">
            <a:xfrm>
              <a:off x="6418227" y="4032263"/>
              <a:ext cx="0" cy="8096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3" name="Freeform 60"/>
            <p:cNvSpPr>
              <a:spLocks/>
            </p:cNvSpPr>
            <p:nvPr/>
          </p:nvSpPr>
          <p:spPr bwMode="auto">
            <a:xfrm>
              <a:off x="6383302" y="3983052"/>
              <a:ext cx="74611" cy="68263"/>
            </a:xfrm>
            <a:custGeom>
              <a:avLst/>
              <a:gdLst>
                <a:gd name="T0" fmla="*/ 22 w 47"/>
                <a:gd name="T1" fmla="*/ 0 h 43"/>
                <a:gd name="T2" fmla="*/ 22 w 47"/>
                <a:gd name="T3" fmla="*/ 0 h 43"/>
                <a:gd name="T4" fmla="*/ 12 w 47"/>
                <a:gd name="T5" fmla="*/ 22 h 43"/>
                <a:gd name="T6" fmla="*/ 6 w 47"/>
                <a:gd name="T7" fmla="*/ 33 h 43"/>
                <a:gd name="T8" fmla="*/ 0 w 47"/>
                <a:gd name="T9" fmla="*/ 43 h 43"/>
                <a:gd name="T10" fmla="*/ 22 w 47"/>
                <a:gd name="T11" fmla="*/ 35 h 43"/>
                <a:gd name="T12" fmla="*/ 47 w 47"/>
                <a:gd name="T13" fmla="*/ 43 h 43"/>
                <a:gd name="T14" fmla="*/ 47 w 47"/>
                <a:gd name="T15" fmla="*/ 43 h 43"/>
                <a:gd name="T16" fmla="*/ 39 w 47"/>
                <a:gd name="T17" fmla="*/ 33 h 43"/>
                <a:gd name="T18" fmla="*/ 32 w 47"/>
                <a:gd name="T19" fmla="*/ 22 h 43"/>
                <a:gd name="T20" fmla="*/ 22 w 47"/>
                <a:gd name="T21" fmla="*/ 0 h 43"/>
                <a:gd name="T22" fmla="*/ 22 w 47"/>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3">
                  <a:moveTo>
                    <a:pt x="22" y="0"/>
                  </a:moveTo>
                  <a:lnTo>
                    <a:pt x="22" y="0"/>
                  </a:lnTo>
                  <a:lnTo>
                    <a:pt x="12" y="22"/>
                  </a:lnTo>
                  <a:lnTo>
                    <a:pt x="6" y="33"/>
                  </a:lnTo>
                  <a:lnTo>
                    <a:pt x="0" y="43"/>
                  </a:lnTo>
                  <a:lnTo>
                    <a:pt x="22" y="35"/>
                  </a:lnTo>
                  <a:lnTo>
                    <a:pt x="47" y="43"/>
                  </a:lnTo>
                  <a:lnTo>
                    <a:pt x="47" y="43"/>
                  </a:lnTo>
                  <a:lnTo>
                    <a:pt x="39" y="33"/>
                  </a:lnTo>
                  <a:lnTo>
                    <a:pt x="32" y="22"/>
                  </a:lnTo>
                  <a:lnTo>
                    <a:pt x="22"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9" name="Freeform 76"/>
            <p:cNvSpPr>
              <a:spLocks/>
            </p:cNvSpPr>
            <p:nvPr/>
          </p:nvSpPr>
          <p:spPr bwMode="auto">
            <a:xfrm>
              <a:off x="5703856" y="2773373"/>
              <a:ext cx="2801921" cy="909641"/>
            </a:xfrm>
            <a:custGeom>
              <a:avLst/>
              <a:gdLst>
                <a:gd name="T0" fmla="*/ 0 w 1765"/>
                <a:gd name="T1" fmla="*/ 0 h 573"/>
                <a:gd name="T2" fmla="*/ 154 w 1765"/>
                <a:gd name="T3" fmla="*/ 228 h 573"/>
                <a:gd name="T4" fmla="*/ 300 w 1765"/>
                <a:gd name="T5" fmla="*/ 374 h 573"/>
                <a:gd name="T6" fmla="*/ 446 w 1765"/>
                <a:gd name="T7" fmla="*/ 349 h 573"/>
                <a:gd name="T8" fmla="*/ 594 w 1765"/>
                <a:gd name="T9" fmla="*/ 526 h 573"/>
                <a:gd name="T10" fmla="*/ 740 w 1765"/>
                <a:gd name="T11" fmla="*/ 573 h 573"/>
                <a:gd name="T12" fmla="*/ 890 w 1765"/>
                <a:gd name="T13" fmla="*/ 485 h 573"/>
                <a:gd name="T14" fmla="*/ 1327 w 1765"/>
                <a:gd name="T15" fmla="*/ 372 h 573"/>
                <a:gd name="T16" fmla="*/ 1765 w 1765"/>
                <a:gd name="T17" fmla="*/ 30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5" h="573">
                  <a:moveTo>
                    <a:pt x="0" y="0"/>
                  </a:moveTo>
                  <a:lnTo>
                    <a:pt x="154" y="228"/>
                  </a:lnTo>
                  <a:lnTo>
                    <a:pt x="300" y="374"/>
                  </a:lnTo>
                  <a:lnTo>
                    <a:pt x="446" y="349"/>
                  </a:lnTo>
                  <a:lnTo>
                    <a:pt x="594" y="526"/>
                  </a:lnTo>
                  <a:lnTo>
                    <a:pt x="740" y="573"/>
                  </a:lnTo>
                  <a:lnTo>
                    <a:pt x="890" y="485"/>
                  </a:lnTo>
                  <a:lnTo>
                    <a:pt x="1327" y="372"/>
                  </a:lnTo>
                  <a:lnTo>
                    <a:pt x="1765" y="306"/>
                  </a:lnTo>
                </a:path>
              </a:pathLst>
            </a:custGeom>
            <a:noFill/>
            <a:ln w="12700">
              <a:solidFill>
                <a:srgbClr val="58595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0" name="Rectangle 77"/>
            <p:cNvSpPr>
              <a:spLocks noChangeArrowheads="1"/>
            </p:cNvSpPr>
            <p:nvPr/>
          </p:nvSpPr>
          <p:spPr bwMode="auto">
            <a:xfrm>
              <a:off x="5678456" y="2743210"/>
              <a:ext cx="52387" cy="5238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1" name="Rectangle 78"/>
            <p:cNvSpPr>
              <a:spLocks noChangeArrowheads="1"/>
            </p:cNvSpPr>
            <p:nvPr/>
          </p:nvSpPr>
          <p:spPr bwMode="auto">
            <a:xfrm>
              <a:off x="5919755" y="3105162"/>
              <a:ext cx="52387" cy="5238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2" name="Rectangle 79"/>
            <p:cNvSpPr>
              <a:spLocks noChangeArrowheads="1"/>
            </p:cNvSpPr>
            <p:nvPr/>
          </p:nvSpPr>
          <p:spPr bwMode="auto">
            <a:xfrm>
              <a:off x="6154704" y="3336937"/>
              <a:ext cx="52387" cy="5238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3" name="Rectangle 80"/>
            <p:cNvSpPr>
              <a:spLocks noChangeArrowheads="1"/>
            </p:cNvSpPr>
            <p:nvPr/>
          </p:nvSpPr>
          <p:spPr bwMode="auto">
            <a:xfrm>
              <a:off x="6386477" y="3302012"/>
              <a:ext cx="52387" cy="508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4" name="Rectangle 81"/>
            <p:cNvSpPr>
              <a:spLocks noChangeArrowheads="1"/>
            </p:cNvSpPr>
            <p:nvPr/>
          </p:nvSpPr>
          <p:spPr bwMode="auto">
            <a:xfrm>
              <a:off x="6621426" y="3581413"/>
              <a:ext cx="50799" cy="55564"/>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5" name="Rectangle 82"/>
            <p:cNvSpPr>
              <a:spLocks noChangeArrowheads="1"/>
            </p:cNvSpPr>
            <p:nvPr/>
          </p:nvSpPr>
          <p:spPr bwMode="auto">
            <a:xfrm>
              <a:off x="6851611" y="3643326"/>
              <a:ext cx="52387" cy="55564"/>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6" name="Rectangle 83"/>
            <p:cNvSpPr>
              <a:spLocks noChangeArrowheads="1"/>
            </p:cNvSpPr>
            <p:nvPr/>
          </p:nvSpPr>
          <p:spPr bwMode="auto">
            <a:xfrm>
              <a:off x="7083385" y="3509975"/>
              <a:ext cx="52387" cy="5238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7" name="Rectangle 84"/>
            <p:cNvSpPr>
              <a:spLocks noChangeArrowheads="1"/>
            </p:cNvSpPr>
            <p:nvPr/>
          </p:nvSpPr>
          <p:spPr bwMode="auto">
            <a:xfrm>
              <a:off x="7785056" y="3343287"/>
              <a:ext cx="55561" cy="5238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8" name="Rectangle 85"/>
            <p:cNvSpPr>
              <a:spLocks noChangeArrowheads="1"/>
            </p:cNvSpPr>
            <p:nvPr/>
          </p:nvSpPr>
          <p:spPr bwMode="auto">
            <a:xfrm>
              <a:off x="8481965" y="3232161"/>
              <a:ext cx="52387" cy="52388"/>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9" name="Freeform 86"/>
            <p:cNvSpPr>
              <a:spLocks/>
            </p:cNvSpPr>
            <p:nvPr/>
          </p:nvSpPr>
          <p:spPr bwMode="auto">
            <a:xfrm>
              <a:off x="5675281" y="2111383"/>
              <a:ext cx="74611" cy="74613"/>
            </a:xfrm>
            <a:custGeom>
              <a:avLst/>
              <a:gdLst>
                <a:gd name="T0" fmla="*/ 25 w 47"/>
                <a:gd name="T1" fmla="*/ 47 h 47"/>
                <a:gd name="T2" fmla="*/ 0 w 47"/>
                <a:gd name="T3" fmla="*/ 25 h 47"/>
                <a:gd name="T4" fmla="*/ 25 w 47"/>
                <a:gd name="T5" fmla="*/ 0 h 47"/>
                <a:gd name="T6" fmla="*/ 47 w 47"/>
                <a:gd name="T7" fmla="*/ 25 h 47"/>
                <a:gd name="T8" fmla="*/ 25 w 47"/>
                <a:gd name="T9" fmla="*/ 47 h 47"/>
              </a:gdLst>
              <a:ahLst/>
              <a:cxnLst>
                <a:cxn ang="0">
                  <a:pos x="T0" y="T1"/>
                </a:cxn>
                <a:cxn ang="0">
                  <a:pos x="T2" y="T3"/>
                </a:cxn>
                <a:cxn ang="0">
                  <a:pos x="T4" y="T5"/>
                </a:cxn>
                <a:cxn ang="0">
                  <a:pos x="T6" y="T7"/>
                </a:cxn>
                <a:cxn ang="0">
                  <a:pos x="T8" y="T9"/>
                </a:cxn>
              </a:cxnLst>
              <a:rect l="0" t="0" r="r" b="b"/>
              <a:pathLst>
                <a:path w="47" h="47">
                  <a:moveTo>
                    <a:pt x="25" y="47"/>
                  </a:moveTo>
                  <a:lnTo>
                    <a:pt x="0" y="25"/>
                  </a:lnTo>
                  <a:lnTo>
                    <a:pt x="25" y="0"/>
                  </a:lnTo>
                  <a:lnTo>
                    <a:pt x="47" y="25"/>
                  </a:lnTo>
                  <a:lnTo>
                    <a:pt x="25"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1" name="Freeform 87"/>
            <p:cNvSpPr>
              <a:spLocks/>
            </p:cNvSpPr>
            <p:nvPr/>
          </p:nvSpPr>
          <p:spPr bwMode="auto">
            <a:xfrm>
              <a:off x="5916579" y="3089287"/>
              <a:ext cx="71437" cy="74613"/>
            </a:xfrm>
            <a:custGeom>
              <a:avLst/>
              <a:gdLst>
                <a:gd name="T0" fmla="*/ 23 w 45"/>
                <a:gd name="T1" fmla="*/ 47 h 47"/>
                <a:gd name="T2" fmla="*/ 0 w 45"/>
                <a:gd name="T3" fmla="*/ 25 h 47"/>
                <a:gd name="T4" fmla="*/ 23 w 45"/>
                <a:gd name="T5" fmla="*/ 0 h 47"/>
                <a:gd name="T6" fmla="*/ 45 w 45"/>
                <a:gd name="T7" fmla="*/ 25 h 47"/>
                <a:gd name="T8" fmla="*/ 23 w 45"/>
                <a:gd name="T9" fmla="*/ 47 h 47"/>
              </a:gdLst>
              <a:ahLst/>
              <a:cxnLst>
                <a:cxn ang="0">
                  <a:pos x="T0" y="T1"/>
                </a:cxn>
                <a:cxn ang="0">
                  <a:pos x="T2" y="T3"/>
                </a:cxn>
                <a:cxn ang="0">
                  <a:pos x="T4" y="T5"/>
                </a:cxn>
                <a:cxn ang="0">
                  <a:pos x="T6" y="T7"/>
                </a:cxn>
                <a:cxn ang="0">
                  <a:pos x="T8" y="T9"/>
                </a:cxn>
              </a:cxnLst>
              <a:rect l="0" t="0" r="r" b="b"/>
              <a:pathLst>
                <a:path w="45" h="47">
                  <a:moveTo>
                    <a:pt x="23" y="47"/>
                  </a:moveTo>
                  <a:lnTo>
                    <a:pt x="0" y="25"/>
                  </a:lnTo>
                  <a:lnTo>
                    <a:pt x="23" y="0"/>
                  </a:lnTo>
                  <a:lnTo>
                    <a:pt x="45" y="25"/>
                  </a:lnTo>
                  <a:lnTo>
                    <a:pt x="23"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2" name="Freeform 88"/>
            <p:cNvSpPr>
              <a:spLocks/>
            </p:cNvSpPr>
            <p:nvPr/>
          </p:nvSpPr>
          <p:spPr bwMode="auto">
            <a:xfrm>
              <a:off x="6138829" y="3633801"/>
              <a:ext cx="71437" cy="74613"/>
            </a:xfrm>
            <a:custGeom>
              <a:avLst/>
              <a:gdLst>
                <a:gd name="T0" fmla="*/ 22 w 45"/>
                <a:gd name="T1" fmla="*/ 47 h 47"/>
                <a:gd name="T2" fmla="*/ 0 w 45"/>
                <a:gd name="T3" fmla="*/ 25 h 47"/>
                <a:gd name="T4" fmla="*/ 22 w 45"/>
                <a:gd name="T5" fmla="*/ 0 h 47"/>
                <a:gd name="T6" fmla="*/ 45 w 45"/>
                <a:gd name="T7" fmla="*/ 25 h 47"/>
                <a:gd name="T8" fmla="*/ 22 w 45"/>
                <a:gd name="T9" fmla="*/ 47 h 47"/>
              </a:gdLst>
              <a:ahLst/>
              <a:cxnLst>
                <a:cxn ang="0">
                  <a:pos x="T0" y="T1"/>
                </a:cxn>
                <a:cxn ang="0">
                  <a:pos x="T2" y="T3"/>
                </a:cxn>
                <a:cxn ang="0">
                  <a:pos x="T4" y="T5"/>
                </a:cxn>
                <a:cxn ang="0">
                  <a:pos x="T6" y="T7"/>
                </a:cxn>
                <a:cxn ang="0">
                  <a:pos x="T8" y="T9"/>
                </a:cxn>
              </a:cxnLst>
              <a:rect l="0" t="0" r="r" b="b"/>
              <a:pathLst>
                <a:path w="45" h="47">
                  <a:moveTo>
                    <a:pt x="22" y="47"/>
                  </a:moveTo>
                  <a:lnTo>
                    <a:pt x="0" y="25"/>
                  </a:lnTo>
                  <a:lnTo>
                    <a:pt x="22" y="0"/>
                  </a:lnTo>
                  <a:lnTo>
                    <a:pt x="45" y="25"/>
                  </a:lnTo>
                  <a:lnTo>
                    <a:pt x="22"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3" name="Freeform 89"/>
            <p:cNvSpPr>
              <a:spLocks/>
            </p:cNvSpPr>
            <p:nvPr/>
          </p:nvSpPr>
          <p:spPr bwMode="auto">
            <a:xfrm>
              <a:off x="6376952" y="3744926"/>
              <a:ext cx="71437" cy="74613"/>
            </a:xfrm>
            <a:custGeom>
              <a:avLst/>
              <a:gdLst>
                <a:gd name="T0" fmla="*/ 22 w 45"/>
                <a:gd name="T1" fmla="*/ 47 h 47"/>
                <a:gd name="T2" fmla="*/ 0 w 45"/>
                <a:gd name="T3" fmla="*/ 24 h 47"/>
                <a:gd name="T4" fmla="*/ 22 w 45"/>
                <a:gd name="T5" fmla="*/ 0 h 47"/>
                <a:gd name="T6" fmla="*/ 45 w 45"/>
                <a:gd name="T7" fmla="*/ 24 h 47"/>
                <a:gd name="T8" fmla="*/ 22 w 45"/>
                <a:gd name="T9" fmla="*/ 47 h 47"/>
              </a:gdLst>
              <a:ahLst/>
              <a:cxnLst>
                <a:cxn ang="0">
                  <a:pos x="T0" y="T1"/>
                </a:cxn>
                <a:cxn ang="0">
                  <a:pos x="T2" y="T3"/>
                </a:cxn>
                <a:cxn ang="0">
                  <a:pos x="T4" y="T5"/>
                </a:cxn>
                <a:cxn ang="0">
                  <a:pos x="T6" y="T7"/>
                </a:cxn>
                <a:cxn ang="0">
                  <a:pos x="T8" y="T9"/>
                </a:cxn>
              </a:cxnLst>
              <a:rect l="0" t="0" r="r" b="b"/>
              <a:pathLst>
                <a:path w="45" h="47">
                  <a:moveTo>
                    <a:pt x="22" y="47"/>
                  </a:moveTo>
                  <a:lnTo>
                    <a:pt x="0" y="24"/>
                  </a:lnTo>
                  <a:lnTo>
                    <a:pt x="22" y="0"/>
                  </a:lnTo>
                  <a:lnTo>
                    <a:pt x="45" y="24"/>
                  </a:lnTo>
                  <a:lnTo>
                    <a:pt x="22"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4" name="Freeform 90"/>
            <p:cNvSpPr>
              <a:spLocks/>
            </p:cNvSpPr>
            <p:nvPr/>
          </p:nvSpPr>
          <p:spPr bwMode="auto">
            <a:xfrm>
              <a:off x="6607138" y="3714764"/>
              <a:ext cx="73025" cy="76200"/>
            </a:xfrm>
            <a:custGeom>
              <a:avLst/>
              <a:gdLst>
                <a:gd name="T0" fmla="*/ 23 w 46"/>
                <a:gd name="T1" fmla="*/ 48 h 48"/>
                <a:gd name="T2" fmla="*/ 0 w 46"/>
                <a:gd name="T3" fmla="*/ 25 h 48"/>
                <a:gd name="T4" fmla="*/ 23 w 46"/>
                <a:gd name="T5" fmla="*/ 0 h 48"/>
                <a:gd name="T6" fmla="*/ 46 w 46"/>
                <a:gd name="T7" fmla="*/ 25 h 48"/>
                <a:gd name="T8" fmla="*/ 23 w 46"/>
                <a:gd name="T9" fmla="*/ 48 h 48"/>
              </a:gdLst>
              <a:ahLst/>
              <a:cxnLst>
                <a:cxn ang="0">
                  <a:pos x="T0" y="T1"/>
                </a:cxn>
                <a:cxn ang="0">
                  <a:pos x="T2" y="T3"/>
                </a:cxn>
                <a:cxn ang="0">
                  <a:pos x="T4" y="T5"/>
                </a:cxn>
                <a:cxn ang="0">
                  <a:pos x="T6" y="T7"/>
                </a:cxn>
                <a:cxn ang="0">
                  <a:pos x="T8" y="T9"/>
                </a:cxn>
              </a:cxnLst>
              <a:rect l="0" t="0" r="r" b="b"/>
              <a:pathLst>
                <a:path w="46" h="48">
                  <a:moveTo>
                    <a:pt x="23" y="48"/>
                  </a:moveTo>
                  <a:lnTo>
                    <a:pt x="0" y="25"/>
                  </a:lnTo>
                  <a:lnTo>
                    <a:pt x="23" y="0"/>
                  </a:lnTo>
                  <a:lnTo>
                    <a:pt x="46" y="25"/>
                  </a:lnTo>
                  <a:lnTo>
                    <a:pt x="23" y="48"/>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5" name="Freeform 91"/>
            <p:cNvSpPr>
              <a:spLocks/>
            </p:cNvSpPr>
            <p:nvPr/>
          </p:nvSpPr>
          <p:spPr bwMode="auto">
            <a:xfrm>
              <a:off x="6842086" y="3663964"/>
              <a:ext cx="71437" cy="74613"/>
            </a:xfrm>
            <a:custGeom>
              <a:avLst/>
              <a:gdLst>
                <a:gd name="T0" fmla="*/ 23 w 45"/>
                <a:gd name="T1" fmla="*/ 47 h 47"/>
                <a:gd name="T2" fmla="*/ 0 w 45"/>
                <a:gd name="T3" fmla="*/ 24 h 47"/>
                <a:gd name="T4" fmla="*/ 23 w 45"/>
                <a:gd name="T5" fmla="*/ 0 h 47"/>
                <a:gd name="T6" fmla="*/ 45 w 45"/>
                <a:gd name="T7" fmla="*/ 24 h 47"/>
                <a:gd name="T8" fmla="*/ 23 w 45"/>
                <a:gd name="T9" fmla="*/ 47 h 47"/>
              </a:gdLst>
              <a:ahLst/>
              <a:cxnLst>
                <a:cxn ang="0">
                  <a:pos x="T0" y="T1"/>
                </a:cxn>
                <a:cxn ang="0">
                  <a:pos x="T2" y="T3"/>
                </a:cxn>
                <a:cxn ang="0">
                  <a:pos x="T4" y="T5"/>
                </a:cxn>
                <a:cxn ang="0">
                  <a:pos x="T6" y="T7"/>
                </a:cxn>
                <a:cxn ang="0">
                  <a:pos x="T8" y="T9"/>
                </a:cxn>
              </a:cxnLst>
              <a:rect l="0" t="0" r="r" b="b"/>
              <a:pathLst>
                <a:path w="45" h="47">
                  <a:moveTo>
                    <a:pt x="23" y="47"/>
                  </a:moveTo>
                  <a:lnTo>
                    <a:pt x="0" y="24"/>
                  </a:lnTo>
                  <a:lnTo>
                    <a:pt x="23" y="0"/>
                  </a:lnTo>
                  <a:lnTo>
                    <a:pt x="45" y="24"/>
                  </a:lnTo>
                  <a:lnTo>
                    <a:pt x="23"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6" name="Freeform 92"/>
            <p:cNvSpPr>
              <a:spLocks/>
            </p:cNvSpPr>
            <p:nvPr/>
          </p:nvSpPr>
          <p:spPr bwMode="auto">
            <a:xfrm>
              <a:off x="7077035" y="3741752"/>
              <a:ext cx="71437" cy="74613"/>
            </a:xfrm>
            <a:custGeom>
              <a:avLst/>
              <a:gdLst>
                <a:gd name="T0" fmla="*/ 23 w 45"/>
                <a:gd name="T1" fmla="*/ 47 h 47"/>
                <a:gd name="T2" fmla="*/ 0 w 45"/>
                <a:gd name="T3" fmla="*/ 24 h 47"/>
                <a:gd name="T4" fmla="*/ 23 w 45"/>
                <a:gd name="T5" fmla="*/ 0 h 47"/>
                <a:gd name="T6" fmla="*/ 45 w 45"/>
                <a:gd name="T7" fmla="*/ 24 h 47"/>
                <a:gd name="T8" fmla="*/ 23 w 45"/>
                <a:gd name="T9" fmla="*/ 47 h 47"/>
              </a:gdLst>
              <a:ahLst/>
              <a:cxnLst>
                <a:cxn ang="0">
                  <a:pos x="T0" y="T1"/>
                </a:cxn>
                <a:cxn ang="0">
                  <a:pos x="T2" y="T3"/>
                </a:cxn>
                <a:cxn ang="0">
                  <a:pos x="T4" y="T5"/>
                </a:cxn>
                <a:cxn ang="0">
                  <a:pos x="T6" y="T7"/>
                </a:cxn>
                <a:cxn ang="0">
                  <a:pos x="T8" y="T9"/>
                </a:cxn>
              </a:cxnLst>
              <a:rect l="0" t="0" r="r" b="b"/>
              <a:pathLst>
                <a:path w="45" h="47">
                  <a:moveTo>
                    <a:pt x="23" y="47"/>
                  </a:moveTo>
                  <a:lnTo>
                    <a:pt x="0" y="24"/>
                  </a:lnTo>
                  <a:lnTo>
                    <a:pt x="23" y="0"/>
                  </a:lnTo>
                  <a:lnTo>
                    <a:pt x="45" y="24"/>
                  </a:lnTo>
                  <a:lnTo>
                    <a:pt x="23"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7" name="Freeform 93"/>
            <p:cNvSpPr>
              <a:spLocks/>
            </p:cNvSpPr>
            <p:nvPr/>
          </p:nvSpPr>
          <p:spPr bwMode="auto">
            <a:xfrm>
              <a:off x="7778706" y="3711588"/>
              <a:ext cx="71437" cy="76200"/>
            </a:xfrm>
            <a:custGeom>
              <a:avLst/>
              <a:gdLst>
                <a:gd name="T0" fmla="*/ 22 w 45"/>
                <a:gd name="T1" fmla="*/ 48 h 48"/>
                <a:gd name="T2" fmla="*/ 0 w 45"/>
                <a:gd name="T3" fmla="*/ 25 h 48"/>
                <a:gd name="T4" fmla="*/ 22 w 45"/>
                <a:gd name="T5" fmla="*/ 0 h 48"/>
                <a:gd name="T6" fmla="*/ 45 w 45"/>
                <a:gd name="T7" fmla="*/ 25 h 48"/>
                <a:gd name="T8" fmla="*/ 22 w 45"/>
                <a:gd name="T9" fmla="*/ 48 h 48"/>
              </a:gdLst>
              <a:ahLst/>
              <a:cxnLst>
                <a:cxn ang="0">
                  <a:pos x="T0" y="T1"/>
                </a:cxn>
                <a:cxn ang="0">
                  <a:pos x="T2" y="T3"/>
                </a:cxn>
                <a:cxn ang="0">
                  <a:pos x="T4" y="T5"/>
                </a:cxn>
                <a:cxn ang="0">
                  <a:pos x="T6" y="T7"/>
                </a:cxn>
                <a:cxn ang="0">
                  <a:pos x="T8" y="T9"/>
                </a:cxn>
              </a:cxnLst>
              <a:rect l="0" t="0" r="r" b="b"/>
              <a:pathLst>
                <a:path w="45" h="48">
                  <a:moveTo>
                    <a:pt x="22" y="48"/>
                  </a:moveTo>
                  <a:lnTo>
                    <a:pt x="0" y="25"/>
                  </a:lnTo>
                  <a:lnTo>
                    <a:pt x="22" y="0"/>
                  </a:lnTo>
                  <a:lnTo>
                    <a:pt x="45" y="25"/>
                  </a:lnTo>
                  <a:lnTo>
                    <a:pt x="22" y="48"/>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8" name="Freeform 94"/>
            <p:cNvSpPr>
              <a:spLocks/>
            </p:cNvSpPr>
            <p:nvPr/>
          </p:nvSpPr>
          <p:spPr bwMode="auto">
            <a:xfrm>
              <a:off x="8472440" y="3702063"/>
              <a:ext cx="71437" cy="74613"/>
            </a:xfrm>
            <a:custGeom>
              <a:avLst/>
              <a:gdLst>
                <a:gd name="T0" fmla="*/ 23 w 45"/>
                <a:gd name="T1" fmla="*/ 47 h 47"/>
                <a:gd name="T2" fmla="*/ 0 w 45"/>
                <a:gd name="T3" fmla="*/ 23 h 47"/>
                <a:gd name="T4" fmla="*/ 23 w 45"/>
                <a:gd name="T5" fmla="*/ 0 h 47"/>
                <a:gd name="T6" fmla="*/ 45 w 45"/>
                <a:gd name="T7" fmla="*/ 23 h 47"/>
                <a:gd name="T8" fmla="*/ 23 w 45"/>
                <a:gd name="T9" fmla="*/ 47 h 47"/>
              </a:gdLst>
              <a:ahLst/>
              <a:cxnLst>
                <a:cxn ang="0">
                  <a:pos x="T0" y="T1"/>
                </a:cxn>
                <a:cxn ang="0">
                  <a:pos x="T2" y="T3"/>
                </a:cxn>
                <a:cxn ang="0">
                  <a:pos x="T4" y="T5"/>
                </a:cxn>
                <a:cxn ang="0">
                  <a:pos x="T6" y="T7"/>
                </a:cxn>
                <a:cxn ang="0">
                  <a:pos x="T8" y="T9"/>
                </a:cxn>
              </a:cxnLst>
              <a:rect l="0" t="0" r="r" b="b"/>
              <a:pathLst>
                <a:path w="45" h="47">
                  <a:moveTo>
                    <a:pt x="23" y="47"/>
                  </a:moveTo>
                  <a:lnTo>
                    <a:pt x="0" y="23"/>
                  </a:lnTo>
                  <a:lnTo>
                    <a:pt x="23" y="0"/>
                  </a:lnTo>
                  <a:lnTo>
                    <a:pt x="45" y="23"/>
                  </a:lnTo>
                  <a:lnTo>
                    <a:pt x="23"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9" name="Freeform 95"/>
            <p:cNvSpPr>
              <a:spLocks/>
            </p:cNvSpPr>
            <p:nvPr/>
          </p:nvSpPr>
          <p:spPr bwMode="auto">
            <a:xfrm>
              <a:off x="5707030" y="2154245"/>
              <a:ext cx="2801921" cy="1628780"/>
            </a:xfrm>
            <a:custGeom>
              <a:avLst/>
              <a:gdLst>
                <a:gd name="T0" fmla="*/ 0 w 1765"/>
                <a:gd name="T1" fmla="*/ 0 h 1026"/>
                <a:gd name="T2" fmla="*/ 152 w 1765"/>
                <a:gd name="T3" fmla="*/ 612 h 1026"/>
                <a:gd name="T4" fmla="*/ 294 w 1765"/>
                <a:gd name="T5" fmla="*/ 955 h 1026"/>
                <a:gd name="T6" fmla="*/ 444 w 1765"/>
                <a:gd name="T7" fmla="*/ 1026 h 1026"/>
                <a:gd name="T8" fmla="*/ 592 w 1765"/>
                <a:gd name="T9" fmla="*/ 1002 h 1026"/>
                <a:gd name="T10" fmla="*/ 738 w 1765"/>
                <a:gd name="T11" fmla="*/ 975 h 1026"/>
                <a:gd name="T12" fmla="*/ 886 w 1765"/>
                <a:gd name="T13" fmla="*/ 1024 h 1026"/>
                <a:gd name="T14" fmla="*/ 1329 w 1765"/>
                <a:gd name="T15" fmla="*/ 1004 h 1026"/>
                <a:gd name="T16" fmla="*/ 1765 w 1765"/>
                <a:gd name="T17" fmla="*/ 1004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5" h="1026">
                  <a:moveTo>
                    <a:pt x="0" y="0"/>
                  </a:moveTo>
                  <a:lnTo>
                    <a:pt x="152" y="612"/>
                  </a:lnTo>
                  <a:lnTo>
                    <a:pt x="294" y="955"/>
                  </a:lnTo>
                  <a:lnTo>
                    <a:pt x="444" y="1026"/>
                  </a:lnTo>
                  <a:lnTo>
                    <a:pt x="592" y="1002"/>
                  </a:lnTo>
                  <a:lnTo>
                    <a:pt x="738" y="975"/>
                  </a:lnTo>
                  <a:lnTo>
                    <a:pt x="886" y="1024"/>
                  </a:lnTo>
                  <a:lnTo>
                    <a:pt x="1329" y="1004"/>
                  </a:lnTo>
                  <a:lnTo>
                    <a:pt x="1765" y="1004"/>
                  </a:lnTo>
                </a:path>
              </a:pathLst>
            </a:custGeom>
            <a:noFill/>
            <a:ln w="12700">
              <a:solidFill>
                <a:srgbClr val="1084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0" name="Freeform 96"/>
            <p:cNvSpPr>
              <a:spLocks/>
            </p:cNvSpPr>
            <p:nvPr/>
          </p:nvSpPr>
          <p:spPr bwMode="auto">
            <a:xfrm>
              <a:off x="8469263" y="3568712"/>
              <a:ext cx="74611" cy="65088"/>
            </a:xfrm>
            <a:custGeom>
              <a:avLst/>
              <a:gdLst>
                <a:gd name="T0" fmla="*/ 25 w 47"/>
                <a:gd name="T1" fmla="*/ 41 h 41"/>
                <a:gd name="T2" fmla="*/ 0 w 47"/>
                <a:gd name="T3" fmla="*/ 41 h 41"/>
                <a:gd name="T4" fmla="*/ 12 w 47"/>
                <a:gd name="T5" fmla="*/ 20 h 41"/>
                <a:gd name="T6" fmla="*/ 25 w 47"/>
                <a:gd name="T7" fmla="*/ 0 h 41"/>
                <a:gd name="T8" fmla="*/ 35 w 47"/>
                <a:gd name="T9" fmla="*/ 20 h 41"/>
                <a:gd name="T10" fmla="*/ 47 w 47"/>
                <a:gd name="T11" fmla="*/ 41 h 41"/>
                <a:gd name="T12" fmla="*/ 25 w 4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7" h="41">
                  <a:moveTo>
                    <a:pt x="25" y="41"/>
                  </a:moveTo>
                  <a:lnTo>
                    <a:pt x="0" y="41"/>
                  </a:lnTo>
                  <a:lnTo>
                    <a:pt x="12" y="20"/>
                  </a:lnTo>
                  <a:lnTo>
                    <a:pt x="25" y="0"/>
                  </a:lnTo>
                  <a:lnTo>
                    <a:pt x="35" y="20"/>
                  </a:lnTo>
                  <a:lnTo>
                    <a:pt x="47" y="41"/>
                  </a:lnTo>
                  <a:lnTo>
                    <a:pt x="25"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1" name="Freeform 97"/>
            <p:cNvSpPr>
              <a:spLocks/>
            </p:cNvSpPr>
            <p:nvPr/>
          </p:nvSpPr>
          <p:spPr bwMode="auto">
            <a:xfrm>
              <a:off x="7778705" y="3633800"/>
              <a:ext cx="71437" cy="65088"/>
            </a:xfrm>
            <a:custGeom>
              <a:avLst/>
              <a:gdLst>
                <a:gd name="T0" fmla="*/ 22 w 45"/>
                <a:gd name="T1" fmla="*/ 41 h 41"/>
                <a:gd name="T2" fmla="*/ 0 w 45"/>
                <a:gd name="T3" fmla="*/ 41 h 41"/>
                <a:gd name="T4" fmla="*/ 10 w 45"/>
                <a:gd name="T5" fmla="*/ 21 h 41"/>
                <a:gd name="T6" fmla="*/ 22 w 45"/>
                <a:gd name="T7" fmla="*/ 0 h 41"/>
                <a:gd name="T8" fmla="*/ 35 w 45"/>
                <a:gd name="T9" fmla="*/ 21 h 41"/>
                <a:gd name="T10" fmla="*/ 45 w 45"/>
                <a:gd name="T11" fmla="*/ 41 h 41"/>
                <a:gd name="T12" fmla="*/ 22 w 45"/>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5" h="41">
                  <a:moveTo>
                    <a:pt x="22" y="41"/>
                  </a:moveTo>
                  <a:lnTo>
                    <a:pt x="0" y="41"/>
                  </a:lnTo>
                  <a:lnTo>
                    <a:pt x="10" y="21"/>
                  </a:lnTo>
                  <a:lnTo>
                    <a:pt x="22" y="0"/>
                  </a:lnTo>
                  <a:lnTo>
                    <a:pt x="35" y="21"/>
                  </a:lnTo>
                  <a:lnTo>
                    <a:pt x="45" y="41"/>
                  </a:lnTo>
                  <a:lnTo>
                    <a:pt x="22"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2" name="Freeform 98"/>
            <p:cNvSpPr>
              <a:spLocks/>
            </p:cNvSpPr>
            <p:nvPr/>
          </p:nvSpPr>
          <p:spPr bwMode="auto">
            <a:xfrm>
              <a:off x="7077034" y="3679837"/>
              <a:ext cx="74611" cy="61913"/>
            </a:xfrm>
            <a:custGeom>
              <a:avLst/>
              <a:gdLst>
                <a:gd name="T0" fmla="*/ 23 w 47"/>
                <a:gd name="T1" fmla="*/ 39 h 39"/>
                <a:gd name="T2" fmla="*/ 0 w 47"/>
                <a:gd name="T3" fmla="*/ 39 h 39"/>
                <a:gd name="T4" fmla="*/ 12 w 47"/>
                <a:gd name="T5" fmla="*/ 18 h 39"/>
                <a:gd name="T6" fmla="*/ 23 w 47"/>
                <a:gd name="T7" fmla="*/ 0 h 39"/>
                <a:gd name="T8" fmla="*/ 35 w 47"/>
                <a:gd name="T9" fmla="*/ 18 h 39"/>
                <a:gd name="T10" fmla="*/ 47 w 47"/>
                <a:gd name="T11" fmla="*/ 39 h 39"/>
                <a:gd name="T12" fmla="*/ 23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3" y="39"/>
                  </a:moveTo>
                  <a:lnTo>
                    <a:pt x="0" y="39"/>
                  </a:lnTo>
                  <a:lnTo>
                    <a:pt x="12" y="18"/>
                  </a:lnTo>
                  <a:lnTo>
                    <a:pt x="23" y="0"/>
                  </a:lnTo>
                  <a:lnTo>
                    <a:pt x="35" y="18"/>
                  </a:lnTo>
                  <a:lnTo>
                    <a:pt x="47" y="39"/>
                  </a:lnTo>
                  <a:lnTo>
                    <a:pt x="23" y="39"/>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3" name="Freeform 99"/>
            <p:cNvSpPr>
              <a:spLocks/>
            </p:cNvSpPr>
            <p:nvPr/>
          </p:nvSpPr>
          <p:spPr bwMode="auto">
            <a:xfrm>
              <a:off x="6610312" y="3643325"/>
              <a:ext cx="73025" cy="65088"/>
            </a:xfrm>
            <a:custGeom>
              <a:avLst/>
              <a:gdLst>
                <a:gd name="T0" fmla="*/ 23 w 46"/>
                <a:gd name="T1" fmla="*/ 41 h 41"/>
                <a:gd name="T2" fmla="*/ 0 w 46"/>
                <a:gd name="T3" fmla="*/ 41 h 41"/>
                <a:gd name="T4" fmla="*/ 11 w 46"/>
                <a:gd name="T5" fmla="*/ 21 h 41"/>
                <a:gd name="T6" fmla="*/ 23 w 46"/>
                <a:gd name="T7" fmla="*/ 0 h 41"/>
                <a:gd name="T8" fmla="*/ 35 w 46"/>
                <a:gd name="T9" fmla="*/ 21 h 41"/>
                <a:gd name="T10" fmla="*/ 46 w 46"/>
                <a:gd name="T11" fmla="*/ 41 h 41"/>
                <a:gd name="T12" fmla="*/ 23 w 46"/>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6" h="41">
                  <a:moveTo>
                    <a:pt x="23" y="41"/>
                  </a:moveTo>
                  <a:lnTo>
                    <a:pt x="0" y="41"/>
                  </a:lnTo>
                  <a:lnTo>
                    <a:pt x="11" y="21"/>
                  </a:lnTo>
                  <a:lnTo>
                    <a:pt x="23" y="0"/>
                  </a:lnTo>
                  <a:lnTo>
                    <a:pt x="35" y="21"/>
                  </a:lnTo>
                  <a:lnTo>
                    <a:pt x="46" y="41"/>
                  </a:lnTo>
                  <a:lnTo>
                    <a:pt x="23"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4" name="Freeform 100"/>
            <p:cNvSpPr>
              <a:spLocks/>
            </p:cNvSpPr>
            <p:nvPr/>
          </p:nvSpPr>
          <p:spPr bwMode="auto">
            <a:xfrm>
              <a:off x="6372188" y="3608400"/>
              <a:ext cx="76200" cy="65088"/>
            </a:xfrm>
            <a:custGeom>
              <a:avLst/>
              <a:gdLst>
                <a:gd name="T0" fmla="*/ 23 w 48"/>
                <a:gd name="T1" fmla="*/ 41 h 41"/>
                <a:gd name="T2" fmla="*/ 0 w 48"/>
                <a:gd name="T3" fmla="*/ 41 h 41"/>
                <a:gd name="T4" fmla="*/ 13 w 48"/>
                <a:gd name="T5" fmla="*/ 20 h 41"/>
                <a:gd name="T6" fmla="*/ 23 w 48"/>
                <a:gd name="T7" fmla="*/ 0 h 41"/>
                <a:gd name="T8" fmla="*/ 35 w 48"/>
                <a:gd name="T9" fmla="*/ 20 h 41"/>
                <a:gd name="T10" fmla="*/ 48 w 48"/>
                <a:gd name="T11" fmla="*/ 41 h 41"/>
                <a:gd name="T12" fmla="*/ 23 w 4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8" h="41">
                  <a:moveTo>
                    <a:pt x="23" y="41"/>
                  </a:moveTo>
                  <a:lnTo>
                    <a:pt x="0" y="41"/>
                  </a:lnTo>
                  <a:lnTo>
                    <a:pt x="13" y="20"/>
                  </a:lnTo>
                  <a:lnTo>
                    <a:pt x="23" y="0"/>
                  </a:lnTo>
                  <a:lnTo>
                    <a:pt x="35" y="20"/>
                  </a:lnTo>
                  <a:lnTo>
                    <a:pt x="48" y="41"/>
                  </a:lnTo>
                  <a:lnTo>
                    <a:pt x="23"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5" name="Freeform 101"/>
            <p:cNvSpPr>
              <a:spLocks/>
            </p:cNvSpPr>
            <p:nvPr/>
          </p:nvSpPr>
          <p:spPr bwMode="auto">
            <a:xfrm>
              <a:off x="6142002" y="3608400"/>
              <a:ext cx="74611" cy="61913"/>
            </a:xfrm>
            <a:custGeom>
              <a:avLst/>
              <a:gdLst>
                <a:gd name="T0" fmla="*/ 22 w 47"/>
                <a:gd name="T1" fmla="*/ 39 h 39"/>
                <a:gd name="T2" fmla="*/ 0 w 47"/>
                <a:gd name="T3" fmla="*/ 39 h 39"/>
                <a:gd name="T4" fmla="*/ 12 w 47"/>
                <a:gd name="T5" fmla="*/ 18 h 39"/>
                <a:gd name="T6" fmla="*/ 22 w 47"/>
                <a:gd name="T7" fmla="*/ 0 h 39"/>
                <a:gd name="T8" fmla="*/ 35 w 47"/>
                <a:gd name="T9" fmla="*/ 18 h 39"/>
                <a:gd name="T10" fmla="*/ 47 w 47"/>
                <a:gd name="T11" fmla="*/ 39 h 39"/>
                <a:gd name="T12" fmla="*/ 22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2" y="39"/>
                  </a:moveTo>
                  <a:lnTo>
                    <a:pt x="0" y="39"/>
                  </a:lnTo>
                  <a:lnTo>
                    <a:pt x="12" y="18"/>
                  </a:lnTo>
                  <a:lnTo>
                    <a:pt x="22" y="0"/>
                  </a:lnTo>
                  <a:lnTo>
                    <a:pt x="35" y="18"/>
                  </a:lnTo>
                  <a:lnTo>
                    <a:pt x="47" y="39"/>
                  </a:lnTo>
                  <a:lnTo>
                    <a:pt x="22" y="39"/>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6" name="Freeform 102"/>
            <p:cNvSpPr>
              <a:spLocks/>
            </p:cNvSpPr>
            <p:nvPr/>
          </p:nvSpPr>
          <p:spPr bwMode="auto">
            <a:xfrm>
              <a:off x="5913404" y="3405199"/>
              <a:ext cx="74611" cy="61913"/>
            </a:xfrm>
            <a:custGeom>
              <a:avLst/>
              <a:gdLst>
                <a:gd name="T0" fmla="*/ 25 w 47"/>
                <a:gd name="T1" fmla="*/ 39 h 39"/>
                <a:gd name="T2" fmla="*/ 0 w 47"/>
                <a:gd name="T3" fmla="*/ 39 h 39"/>
                <a:gd name="T4" fmla="*/ 12 w 47"/>
                <a:gd name="T5" fmla="*/ 19 h 39"/>
                <a:gd name="T6" fmla="*/ 25 w 47"/>
                <a:gd name="T7" fmla="*/ 0 h 39"/>
                <a:gd name="T8" fmla="*/ 35 w 47"/>
                <a:gd name="T9" fmla="*/ 19 h 39"/>
                <a:gd name="T10" fmla="*/ 47 w 47"/>
                <a:gd name="T11" fmla="*/ 39 h 39"/>
                <a:gd name="T12" fmla="*/ 25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5" y="39"/>
                  </a:moveTo>
                  <a:lnTo>
                    <a:pt x="0" y="39"/>
                  </a:lnTo>
                  <a:lnTo>
                    <a:pt x="12" y="19"/>
                  </a:lnTo>
                  <a:lnTo>
                    <a:pt x="25" y="0"/>
                  </a:lnTo>
                  <a:lnTo>
                    <a:pt x="35" y="19"/>
                  </a:lnTo>
                  <a:lnTo>
                    <a:pt x="47" y="39"/>
                  </a:lnTo>
                  <a:lnTo>
                    <a:pt x="25" y="39"/>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7" name="Freeform 103"/>
            <p:cNvSpPr>
              <a:spLocks/>
            </p:cNvSpPr>
            <p:nvPr/>
          </p:nvSpPr>
          <p:spPr bwMode="auto">
            <a:xfrm>
              <a:off x="5675279" y="3021023"/>
              <a:ext cx="74611" cy="61913"/>
            </a:xfrm>
            <a:custGeom>
              <a:avLst/>
              <a:gdLst>
                <a:gd name="T0" fmla="*/ 23 w 47"/>
                <a:gd name="T1" fmla="*/ 39 h 39"/>
                <a:gd name="T2" fmla="*/ 0 w 47"/>
                <a:gd name="T3" fmla="*/ 39 h 39"/>
                <a:gd name="T4" fmla="*/ 12 w 47"/>
                <a:gd name="T5" fmla="*/ 18 h 39"/>
                <a:gd name="T6" fmla="*/ 23 w 47"/>
                <a:gd name="T7" fmla="*/ 0 h 39"/>
                <a:gd name="T8" fmla="*/ 35 w 47"/>
                <a:gd name="T9" fmla="*/ 18 h 39"/>
                <a:gd name="T10" fmla="*/ 47 w 47"/>
                <a:gd name="T11" fmla="*/ 39 h 39"/>
                <a:gd name="T12" fmla="*/ 23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3" y="39"/>
                  </a:moveTo>
                  <a:lnTo>
                    <a:pt x="0" y="39"/>
                  </a:lnTo>
                  <a:lnTo>
                    <a:pt x="12" y="18"/>
                  </a:lnTo>
                  <a:lnTo>
                    <a:pt x="23" y="0"/>
                  </a:lnTo>
                  <a:lnTo>
                    <a:pt x="35" y="18"/>
                  </a:lnTo>
                  <a:lnTo>
                    <a:pt x="47" y="39"/>
                  </a:lnTo>
                  <a:lnTo>
                    <a:pt x="23" y="39"/>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8" name="Freeform 104"/>
            <p:cNvSpPr>
              <a:spLocks/>
            </p:cNvSpPr>
            <p:nvPr/>
          </p:nvSpPr>
          <p:spPr bwMode="auto">
            <a:xfrm>
              <a:off x="5714966" y="3060710"/>
              <a:ext cx="2790808" cy="677865"/>
            </a:xfrm>
            <a:custGeom>
              <a:avLst/>
              <a:gdLst>
                <a:gd name="T0" fmla="*/ 0 w 1758"/>
                <a:gd name="T1" fmla="*/ 0 h 427"/>
                <a:gd name="T2" fmla="*/ 150 w 1758"/>
                <a:gd name="T3" fmla="*/ 244 h 427"/>
                <a:gd name="T4" fmla="*/ 293 w 1758"/>
                <a:gd name="T5" fmla="*/ 365 h 427"/>
                <a:gd name="T6" fmla="*/ 437 w 1758"/>
                <a:gd name="T7" fmla="*/ 367 h 427"/>
                <a:gd name="T8" fmla="*/ 589 w 1758"/>
                <a:gd name="T9" fmla="*/ 390 h 427"/>
                <a:gd name="T10" fmla="*/ 735 w 1758"/>
                <a:gd name="T11" fmla="*/ 427 h 427"/>
                <a:gd name="T12" fmla="*/ 881 w 1758"/>
                <a:gd name="T13" fmla="*/ 410 h 427"/>
                <a:gd name="T14" fmla="*/ 1324 w 1758"/>
                <a:gd name="T15" fmla="*/ 388 h 427"/>
                <a:gd name="T16" fmla="*/ 1758 w 1758"/>
                <a:gd name="T17" fmla="*/ 34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8" h="427">
                  <a:moveTo>
                    <a:pt x="0" y="0"/>
                  </a:moveTo>
                  <a:lnTo>
                    <a:pt x="150" y="244"/>
                  </a:lnTo>
                  <a:lnTo>
                    <a:pt x="293" y="365"/>
                  </a:lnTo>
                  <a:lnTo>
                    <a:pt x="437" y="367"/>
                  </a:lnTo>
                  <a:lnTo>
                    <a:pt x="589" y="390"/>
                  </a:lnTo>
                  <a:lnTo>
                    <a:pt x="735" y="427"/>
                  </a:lnTo>
                  <a:lnTo>
                    <a:pt x="881" y="410"/>
                  </a:lnTo>
                  <a:lnTo>
                    <a:pt x="1324" y="388"/>
                  </a:lnTo>
                  <a:lnTo>
                    <a:pt x="1758" y="347"/>
                  </a:lnTo>
                </a:path>
              </a:pathLst>
            </a:custGeom>
            <a:noFill/>
            <a:ln w="12700">
              <a:solidFill>
                <a:srgbClr val="FBAA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9" name="Freeform 105"/>
            <p:cNvSpPr>
              <a:spLocks/>
            </p:cNvSpPr>
            <p:nvPr/>
          </p:nvSpPr>
          <p:spPr bwMode="auto">
            <a:xfrm>
              <a:off x="5707029" y="2636848"/>
              <a:ext cx="2808270" cy="1143004"/>
            </a:xfrm>
            <a:custGeom>
              <a:avLst/>
              <a:gdLst>
                <a:gd name="T0" fmla="*/ 0 w 1769"/>
                <a:gd name="T1" fmla="*/ 0 h 720"/>
                <a:gd name="T2" fmla="*/ 152 w 1769"/>
                <a:gd name="T3" fmla="*/ 287 h 720"/>
                <a:gd name="T4" fmla="*/ 296 w 1769"/>
                <a:gd name="T5" fmla="*/ 675 h 720"/>
                <a:gd name="T6" fmla="*/ 446 w 1769"/>
                <a:gd name="T7" fmla="*/ 692 h 720"/>
                <a:gd name="T8" fmla="*/ 590 w 1769"/>
                <a:gd name="T9" fmla="*/ 700 h 720"/>
                <a:gd name="T10" fmla="*/ 736 w 1769"/>
                <a:gd name="T11" fmla="*/ 720 h 720"/>
                <a:gd name="T12" fmla="*/ 890 w 1769"/>
                <a:gd name="T13" fmla="*/ 716 h 720"/>
                <a:gd name="T14" fmla="*/ 1329 w 1769"/>
                <a:gd name="T15" fmla="*/ 714 h 720"/>
                <a:gd name="T16" fmla="*/ 1769 w 1769"/>
                <a:gd name="T17" fmla="*/ 69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9" h="720">
                  <a:moveTo>
                    <a:pt x="0" y="0"/>
                  </a:moveTo>
                  <a:lnTo>
                    <a:pt x="152" y="287"/>
                  </a:lnTo>
                  <a:lnTo>
                    <a:pt x="296" y="675"/>
                  </a:lnTo>
                  <a:lnTo>
                    <a:pt x="446" y="692"/>
                  </a:lnTo>
                  <a:lnTo>
                    <a:pt x="590" y="700"/>
                  </a:lnTo>
                  <a:lnTo>
                    <a:pt x="736" y="720"/>
                  </a:lnTo>
                  <a:lnTo>
                    <a:pt x="890" y="716"/>
                  </a:lnTo>
                  <a:lnTo>
                    <a:pt x="1329" y="714"/>
                  </a:lnTo>
                  <a:lnTo>
                    <a:pt x="1769" y="694"/>
                  </a:lnTo>
                </a:path>
              </a:pathLst>
            </a:custGeom>
            <a:noFill/>
            <a:ln w="12700">
              <a:solidFill>
                <a:srgbClr val="4047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0" name="Freeform 106"/>
            <p:cNvSpPr>
              <a:spLocks/>
            </p:cNvSpPr>
            <p:nvPr/>
          </p:nvSpPr>
          <p:spPr bwMode="auto">
            <a:xfrm>
              <a:off x="5678454" y="2606685"/>
              <a:ext cx="65086" cy="61913"/>
            </a:xfrm>
            <a:custGeom>
              <a:avLst/>
              <a:gdLst>
                <a:gd name="T0" fmla="*/ 41 w 41"/>
                <a:gd name="T1" fmla="*/ 21 h 39"/>
                <a:gd name="T2" fmla="*/ 41 w 41"/>
                <a:gd name="T3" fmla="*/ 21 h 39"/>
                <a:gd name="T4" fmla="*/ 39 w 41"/>
                <a:gd name="T5" fmla="*/ 27 h 39"/>
                <a:gd name="T6" fmla="*/ 35 w 41"/>
                <a:gd name="T7" fmla="*/ 35 h 39"/>
                <a:gd name="T8" fmla="*/ 27 w 41"/>
                <a:gd name="T9" fmla="*/ 39 h 39"/>
                <a:gd name="T10" fmla="*/ 21 w 41"/>
                <a:gd name="T11" fmla="*/ 39 h 39"/>
                <a:gd name="T12" fmla="*/ 21 w 41"/>
                <a:gd name="T13" fmla="*/ 39 h 39"/>
                <a:gd name="T14" fmla="*/ 12 w 41"/>
                <a:gd name="T15" fmla="*/ 39 h 39"/>
                <a:gd name="T16" fmla="*/ 6 w 41"/>
                <a:gd name="T17" fmla="*/ 35 h 39"/>
                <a:gd name="T18" fmla="*/ 2 w 41"/>
                <a:gd name="T19" fmla="*/ 27 h 39"/>
                <a:gd name="T20" fmla="*/ 0 w 41"/>
                <a:gd name="T21" fmla="*/ 21 h 39"/>
                <a:gd name="T22" fmla="*/ 0 w 41"/>
                <a:gd name="T23" fmla="*/ 21 h 39"/>
                <a:gd name="T24" fmla="*/ 2 w 41"/>
                <a:gd name="T25" fmla="*/ 13 h 39"/>
                <a:gd name="T26" fmla="*/ 6 w 41"/>
                <a:gd name="T27" fmla="*/ 6 h 39"/>
                <a:gd name="T28" fmla="*/ 12 w 41"/>
                <a:gd name="T29" fmla="*/ 0 h 39"/>
                <a:gd name="T30" fmla="*/ 21 w 41"/>
                <a:gd name="T31" fmla="*/ 0 h 39"/>
                <a:gd name="T32" fmla="*/ 21 w 41"/>
                <a:gd name="T33" fmla="*/ 0 h 39"/>
                <a:gd name="T34" fmla="*/ 27 w 41"/>
                <a:gd name="T35" fmla="*/ 0 h 39"/>
                <a:gd name="T36" fmla="*/ 35 w 41"/>
                <a:gd name="T37" fmla="*/ 6 h 39"/>
                <a:gd name="T38" fmla="*/ 39 w 41"/>
                <a:gd name="T39" fmla="*/ 13 h 39"/>
                <a:gd name="T40" fmla="*/ 41 w 41"/>
                <a:gd name="T41" fmla="*/ 21 h 39"/>
                <a:gd name="T42" fmla="*/ 41 w 41"/>
                <a:gd name="T4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9">
                  <a:moveTo>
                    <a:pt x="41" y="21"/>
                  </a:moveTo>
                  <a:lnTo>
                    <a:pt x="41" y="21"/>
                  </a:lnTo>
                  <a:lnTo>
                    <a:pt x="39" y="27"/>
                  </a:lnTo>
                  <a:lnTo>
                    <a:pt x="35" y="35"/>
                  </a:lnTo>
                  <a:lnTo>
                    <a:pt x="27" y="39"/>
                  </a:lnTo>
                  <a:lnTo>
                    <a:pt x="21" y="39"/>
                  </a:lnTo>
                  <a:lnTo>
                    <a:pt x="21" y="39"/>
                  </a:lnTo>
                  <a:lnTo>
                    <a:pt x="12" y="39"/>
                  </a:lnTo>
                  <a:lnTo>
                    <a:pt x="6" y="35"/>
                  </a:lnTo>
                  <a:lnTo>
                    <a:pt x="2" y="27"/>
                  </a:lnTo>
                  <a:lnTo>
                    <a:pt x="0" y="21"/>
                  </a:lnTo>
                  <a:lnTo>
                    <a:pt x="0" y="21"/>
                  </a:lnTo>
                  <a:lnTo>
                    <a:pt x="2" y="13"/>
                  </a:lnTo>
                  <a:lnTo>
                    <a:pt x="6" y="6"/>
                  </a:lnTo>
                  <a:lnTo>
                    <a:pt x="12" y="0"/>
                  </a:lnTo>
                  <a:lnTo>
                    <a:pt x="21" y="0"/>
                  </a:lnTo>
                  <a:lnTo>
                    <a:pt x="21" y="0"/>
                  </a:lnTo>
                  <a:lnTo>
                    <a:pt x="27" y="0"/>
                  </a:lnTo>
                  <a:lnTo>
                    <a:pt x="35" y="6"/>
                  </a:lnTo>
                  <a:lnTo>
                    <a:pt x="39" y="13"/>
                  </a:lnTo>
                  <a:lnTo>
                    <a:pt x="41" y="21"/>
                  </a:lnTo>
                  <a:lnTo>
                    <a:pt x="41" y="21"/>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1" name="Freeform 107"/>
            <p:cNvSpPr>
              <a:spLocks/>
            </p:cNvSpPr>
            <p:nvPr/>
          </p:nvSpPr>
          <p:spPr bwMode="auto">
            <a:xfrm>
              <a:off x="5916578" y="3057536"/>
              <a:ext cx="65086" cy="65088"/>
            </a:xfrm>
            <a:custGeom>
              <a:avLst/>
              <a:gdLst>
                <a:gd name="T0" fmla="*/ 41 w 41"/>
                <a:gd name="T1" fmla="*/ 20 h 41"/>
                <a:gd name="T2" fmla="*/ 41 w 41"/>
                <a:gd name="T3" fmla="*/ 20 h 41"/>
                <a:gd name="T4" fmla="*/ 39 w 41"/>
                <a:gd name="T5" fmla="*/ 28 h 41"/>
                <a:gd name="T6" fmla="*/ 35 w 41"/>
                <a:gd name="T7" fmla="*/ 35 h 41"/>
                <a:gd name="T8" fmla="*/ 27 w 41"/>
                <a:gd name="T9" fmla="*/ 39 h 41"/>
                <a:gd name="T10" fmla="*/ 20 w 41"/>
                <a:gd name="T11" fmla="*/ 41 h 41"/>
                <a:gd name="T12" fmla="*/ 20 w 41"/>
                <a:gd name="T13" fmla="*/ 41 h 41"/>
                <a:gd name="T14" fmla="*/ 12 w 41"/>
                <a:gd name="T15" fmla="*/ 39 h 41"/>
                <a:gd name="T16" fmla="*/ 6 w 41"/>
                <a:gd name="T17" fmla="*/ 35 h 41"/>
                <a:gd name="T18" fmla="*/ 2 w 41"/>
                <a:gd name="T19" fmla="*/ 28 h 41"/>
                <a:gd name="T20" fmla="*/ 0 w 41"/>
                <a:gd name="T21" fmla="*/ 20 h 41"/>
                <a:gd name="T22" fmla="*/ 0 w 41"/>
                <a:gd name="T23" fmla="*/ 20 h 41"/>
                <a:gd name="T24" fmla="*/ 2 w 41"/>
                <a:gd name="T25" fmla="*/ 12 h 41"/>
                <a:gd name="T26" fmla="*/ 6 w 41"/>
                <a:gd name="T27" fmla="*/ 6 h 41"/>
                <a:gd name="T28" fmla="*/ 12 w 41"/>
                <a:gd name="T29" fmla="*/ 2 h 41"/>
                <a:gd name="T30" fmla="*/ 20 w 41"/>
                <a:gd name="T31" fmla="*/ 0 h 41"/>
                <a:gd name="T32" fmla="*/ 20 w 41"/>
                <a:gd name="T33" fmla="*/ 0 h 41"/>
                <a:gd name="T34" fmla="*/ 27 w 41"/>
                <a:gd name="T35" fmla="*/ 2 h 41"/>
                <a:gd name="T36" fmla="*/ 35 w 41"/>
                <a:gd name="T37" fmla="*/ 6 h 41"/>
                <a:gd name="T38" fmla="*/ 39 w 41"/>
                <a:gd name="T39" fmla="*/ 12 h 41"/>
                <a:gd name="T40" fmla="*/ 41 w 41"/>
                <a:gd name="T41" fmla="*/ 20 h 41"/>
                <a:gd name="T42" fmla="*/ 41 w 41"/>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0"/>
                  </a:moveTo>
                  <a:lnTo>
                    <a:pt x="41" y="20"/>
                  </a:lnTo>
                  <a:lnTo>
                    <a:pt x="39" y="28"/>
                  </a:lnTo>
                  <a:lnTo>
                    <a:pt x="35" y="35"/>
                  </a:lnTo>
                  <a:lnTo>
                    <a:pt x="27" y="39"/>
                  </a:lnTo>
                  <a:lnTo>
                    <a:pt x="20" y="41"/>
                  </a:lnTo>
                  <a:lnTo>
                    <a:pt x="20" y="41"/>
                  </a:lnTo>
                  <a:lnTo>
                    <a:pt x="12" y="39"/>
                  </a:lnTo>
                  <a:lnTo>
                    <a:pt x="6" y="35"/>
                  </a:lnTo>
                  <a:lnTo>
                    <a:pt x="2" y="28"/>
                  </a:lnTo>
                  <a:lnTo>
                    <a:pt x="0" y="20"/>
                  </a:lnTo>
                  <a:lnTo>
                    <a:pt x="0" y="20"/>
                  </a:lnTo>
                  <a:lnTo>
                    <a:pt x="2" y="12"/>
                  </a:lnTo>
                  <a:lnTo>
                    <a:pt x="6" y="6"/>
                  </a:lnTo>
                  <a:lnTo>
                    <a:pt x="12" y="2"/>
                  </a:lnTo>
                  <a:lnTo>
                    <a:pt x="20" y="0"/>
                  </a:lnTo>
                  <a:lnTo>
                    <a:pt x="20" y="0"/>
                  </a:lnTo>
                  <a:lnTo>
                    <a:pt x="27" y="2"/>
                  </a:lnTo>
                  <a:lnTo>
                    <a:pt x="35" y="6"/>
                  </a:lnTo>
                  <a:lnTo>
                    <a:pt x="39" y="12"/>
                  </a:lnTo>
                  <a:lnTo>
                    <a:pt x="41" y="20"/>
                  </a:lnTo>
                  <a:lnTo>
                    <a:pt x="41" y="20"/>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2" name="Freeform 108"/>
            <p:cNvSpPr>
              <a:spLocks/>
            </p:cNvSpPr>
            <p:nvPr/>
          </p:nvSpPr>
          <p:spPr bwMode="auto">
            <a:xfrm>
              <a:off x="6145177" y="3673488"/>
              <a:ext cx="65086" cy="65088"/>
            </a:xfrm>
            <a:custGeom>
              <a:avLst/>
              <a:gdLst>
                <a:gd name="T0" fmla="*/ 41 w 41"/>
                <a:gd name="T1" fmla="*/ 20 h 41"/>
                <a:gd name="T2" fmla="*/ 41 w 41"/>
                <a:gd name="T3" fmla="*/ 20 h 41"/>
                <a:gd name="T4" fmla="*/ 39 w 41"/>
                <a:gd name="T5" fmla="*/ 28 h 41"/>
                <a:gd name="T6" fmla="*/ 35 w 41"/>
                <a:gd name="T7" fmla="*/ 35 h 41"/>
                <a:gd name="T8" fmla="*/ 28 w 41"/>
                <a:gd name="T9" fmla="*/ 39 h 41"/>
                <a:gd name="T10" fmla="*/ 20 w 41"/>
                <a:gd name="T11" fmla="*/ 41 h 41"/>
                <a:gd name="T12" fmla="*/ 20 w 41"/>
                <a:gd name="T13" fmla="*/ 41 h 41"/>
                <a:gd name="T14" fmla="*/ 12 w 41"/>
                <a:gd name="T15" fmla="*/ 39 h 41"/>
                <a:gd name="T16" fmla="*/ 6 w 41"/>
                <a:gd name="T17" fmla="*/ 35 h 41"/>
                <a:gd name="T18" fmla="*/ 2 w 41"/>
                <a:gd name="T19" fmla="*/ 28 h 41"/>
                <a:gd name="T20" fmla="*/ 0 w 41"/>
                <a:gd name="T21" fmla="*/ 20 h 41"/>
                <a:gd name="T22" fmla="*/ 0 w 41"/>
                <a:gd name="T23" fmla="*/ 20 h 41"/>
                <a:gd name="T24" fmla="*/ 2 w 41"/>
                <a:gd name="T25" fmla="*/ 12 h 41"/>
                <a:gd name="T26" fmla="*/ 6 w 41"/>
                <a:gd name="T27" fmla="*/ 6 h 41"/>
                <a:gd name="T28" fmla="*/ 12 w 41"/>
                <a:gd name="T29" fmla="*/ 2 h 41"/>
                <a:gd name="T30" fmla="*/ 20 w 41"/>
                <a:gd name="T31" fmla="*/ 0 h 41"/>
                <a:gd name="T32" fmla="*/ 20 w 41"/>
                <a:gd name="T33" fmla="*/ 0 h 41"/>
                <a:gd name="T34" fmla="*/ 28 w 41"/>
                <a:gd name="T35" fmla="*/ 2 h 41"/>
                <a:gd name="T36" fmla="*/ 35 w 41"/>
                <a:gd name="T37" fmla="*/ 6 h 41"/>
                <a:gd name="T38" fmla="*/ 39 w 41"/>
                <a:gd name="T39" fmla="*/ 12 h 41"/>
                <a:gd name="T40" fmla="*/ 41 w 41"/>
                <a:gd name="T41" fmla="*/ 20 h 41"/>
                <a:gd name="T42" fmla="*/ 41 w 41"/>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0"/>
                  </a:moveTo>
                  <a:lnTo>
                    <a:pt x="41" y="20"/>
                  </a:lnTo>
                  <a:lnTo>
                    <a:pt x="39" y="28"/>
                  </a:lnTo>
                  <a:lnTo>
                    <a:pt x="35" y="35"/>
                  </a:lnTo>
                  <a:lnTo>
                    <a:pt x="28" y="39"/>
                  </a:lnTo>
                  <a:lnTo>
                    <a:pt x="20" y="41"/>
                  </a:lnTo>
                  <a:lnTo>
                    <a:pt x="20" y="41"/>
                  </a:lnTo>
                  <a:lnTo>
                    <a:pt x="12" y="39"/>
                  </a:lnTo>
                  <a:lnTo>
                    <a:pt x="6" y="35"/>
                  </a:lnTo>
                  <a:lnTo>
                    <a:pt x="2" y="28"/>
                  </a:lnTo>
                  <a:lnTo>
                    <a:pt x="0" y="20"/>
                  </a:lnTo>
                  <a:lnTo>
                    <a:pt x="0" y="20"/>
                  </a:lnTo>
                  <a:lnTo>
                    <a:pt x="2" y="12"/>
                  </a:lnTo>
                  <a:lnTo>
                    <a:pt x="6" y="6"/>
                  </a:lnTo>
                  <a:lnTo>
                    <a:pt x="12" y="2"/>
                  </a:lnTo>
                  <a:lnTo>
                    <a:pt x="20" y="0"/>
                  </a:lnTo>
                  <a:lnTo>
                    <a:pt x="20" y="0"/>
                  </a:lnTo>
                  <a:lnTo>
                    <a:pt x="28" y="2"/>
                  </a:lnTo>
                  <a:lnTo>
                    <a:pt x="35" y="6"/>
                  </a:lnTo>
                  <a:lnTo>
                    <a:pt x="39" y="12"/>
                  </a:lnTo>
                  <a:lnTo>
                    <a:pt x="41" y="20"/>
                  </a:lnTo>
                  <a:lnTo>
                    <a:pt x="41" y="20"/>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3" name="Freeform 109"/>
            <p:cNvSpPr>
              <a:spLocks/>
            </p:cNvSpPr>
            <p:nvPr/>
          </p:nvSpPr>
          <p:spPr bwMode="auto">
            <a:xfrm>
              <a:off x="6848434" y="3751274"/>
              <a:ext cx="65086" cy="61913"/>
            </a:xfrm>
            <a:custGeom>
              <a:avLst/>
              <a:gdLst>
                <a:gd name="T0" fmla="*/ 41 w 41"/>
                <a:gd name="T1" fmla="*/ 20 h 39"/>
                <a:gd name="T2" fmla="*/ 41 w 41"/>
                <a:gd name="T3" fmla="*/ 20 h 39"/>
                <a:gd name="T4" fmla="*/ 39 w 41"/>
                <a:gd name="T5" fmla="*/ 27 h 39"/>
                <a:gd name="T6" fmla="*/ 35 w 41"/>
                <a:gd name="T7" fmla="*/ 35 h 39"/>
                <a:gd name="T8" fmla="*/ 29 w 41"/>
                <a:gd name="T9" fmla="*/ 39 h 39"/>
                <a:gd name="T10" fmla="*/ 21 w 41"/>
                <a:gd name="T11" fmla="*/ 39 h 39"/>
                <a:gd name="T12" fmla="*/ 21 w 41"/>
                <a:gd name="T13" fmla="*/ 39 h 39"/>
                <a:gd name="T14" fmla="*/ 13 w 41"/>
                <a:gd name="T15" fmla="*/ 39 h 39"/>
                <a:gd name="T16" fmla="*/ 6 w 41"/>
                <a:gd name="T17" fmla="*/ 35 h 39"/>
                <a:gd name="T18" fmla="*/ 2 w 41"/>
                <a:gd name="T19" fmla="*/ 27 h 39"/>
                <a:gd name="T20" fmla="*/ 0 w 41"/>
                <a:gd name="T21" fmla="*/ 20 h 39"/>
                <a:gd name="T22" fmla="*/ 0 w 41"/>
                <a:gd name="T23" fmla="*/ 20 h 39"/>
                <a:gd name="T24" fmla="*/ 2 w 41"/>
                <a:gd name="T25" fmla="*/ 12 h 39"/>
                <a:gd name="T26" fmla="*/ 6 w 41"/>
                <a:gd name="T27" fmla="*/ 6 h 39"/>
                <a:gd name="T28" fmla="*/ 13 w 41"/>
                <a:gd name="T29" fmla="*/ 0 h 39"/>
                <a:gd name="T30" fmla="*/ 21 w 41"/>
                <a:gd name="T31" fmla="*/ 0 h 39"/>
                <a:gd name="T32" fmla="*/ 21 w 41"/>
                <a:gd name="T33" fmla="*/ 0 h 39"/>
                <a:gd name="T34" fmla="*/ 29 w 41"/>
                <a:gd name="T35" fmla="*/ 0 h 39"/>
                <a:gd name="T36" fmla="*/ 35 w 41"/>
                <a:gd name="T37" fmla="*/ 6 h 39"/>
                <a:gd name="T38" fmla="*/ 39 w 41"/>
                <a:gd name="T39" fmla="*/ 12 h 39"/>
                <a:gd name="T40" fmla="*/ 41 w 41"/>
                <a:gd name="T41" fmla="*/ 20 h 39"/>
                <a:gd name="T42" fmla="*/ 41 w 41"/>
                <a:gd name="T4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9">
                  <a:moveTo>
                    <a:pt x="41" y="20"/>
                  </a:moveTo>
                  <a:lnTo>
                    <a:pt x="41" y="20"/>
                  </a:lnTo>
                  <a:lnTo>
                    <a:pt x="39" y="27"/>
                  </a:lnTo>
                  <a:lnTo>
                    <a:pt x="35" y="35"/>
                  </a:lnTo>
                  <a:lnTo>
                    <a:pt x="29" y="39"/>
                  </a:lnTo>
                  <a:lnTo>
                    <a:pt x="21" y="39"/>
                  </a:lnTo>
                  <a:lnTo>
                    <a:pt x="21" y="39"/>
                  </a:lnTo>
                  <a:lnTo>
                    <a:pt x="13" y="39"/>
                  </a:lnTo>
                  <a:lnTo>
                    <a:pt x="6" y="35"/>
                  </a:lnTo>
                  <a:lnTo>
                    <a:pt x="2" y="27"/>
                  </a:lnTo>
                  <a:lnTo>
                    <a:pt x="0" y="20"/>
                  </a:lnTo>
                  <a:lnTo>
                    <a:pt x="0" y="20"/>
                  </a:lnTo>
                  <a:lnTo>
                    <a:pt x="2" y="12"/>
                  </a:lnTo>
                  <a:lnTo>
                    <a:pt x="6" y="6"/>
                  </a:lnTo>
                  <a:lnTo>
                    <a:pt x="13" y="0"/>
                  </a:lnTo>
                  <a:lnTo>
                    <a:pt x="21" y="0"/>
                  </a:lnTo>
                  <a:lnTo>
                    <a:pt x="21" y="0"/>
                  </a:lnTo>
                  <a:lnTo>
                    <a:pt x="29" y="0"/>
                  </a:lnTo>
                  <a:lnTo>
                    <a:pt x="35" y="6"/>
                  </a:lnTo>
                  <a:lnTo>
                    <a:pt x="39" y="12"/>
                  </a:lnTo>
                  <a:lnTo>
                    <a:pt x="41" y="20"/>
                  </a:lnTo>
                  <a:lnTo>
                    <a:pt x="41" y="20"/>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4" name="Freeform 110"/>
            <p:cNvSpPr>
              <a:spLocks/>
            </p:cNvSpPr>
            <p:nvPr/>
          </p:nvSpPr>
          <p:spPr bwMode="auto">
            <a:xfrm>
              <a:off x="7083383" y="3741752"/>
              <a:ext cx="65086" cy="61913"/>
            </a:xfrm>
            <a:custGeom>
              <a:avLst/>
              <a:gdLst>
                <a:gd name="T0" fmla="*/ 41 w 41"/>
                <a:gd name="T1" fmla="*/ 20 h 39"/>
                <a:gd name="T2" fmla="*/ 41 w 41"/>
                <a:gd name="T3" fmla="*/ 20 h 39"/>
                <a:gd name="T4" fmla="*/ 39 w 41"/>
                <a:gd name="T5" fmla="*/ 26 h 39"/>
                <a:gd name="T6" fmla="*/ 35 w 41"/>
                <a:gd name="T7" fmla="*/ 35 h 39"/>
                <a:gd name="T8" fmla="*/ 29 w 41"/>
                <a:gd name="T9" fmla="*/ 39 h 39"/>
                <a:gd name="T10" fmla="*/ 21 w 41"/>
                <a:gd name="T11" fmla="*/ 39 h 39"/>
                <a:gd name="T12" fmla="*/ 21 w 41"/>
                <a:gd name="T13" fmla="*/ 39 h 39"/>
                <a:gd name="T14" fmla="*/ 13 w 41"/>
                <a:gd name="T15" fmla="*/ 39 h 39"/>
                <a:gd name="T16" fmla="*/ 6 w 41"/>
                <a:gd name="T17" fmla="*/ 35 h 39"/>
                <a:gd name="T18" fmla="*/ 2 w 41"/>
                <a:gd name="T19" fmla="*/ 26 h 39"/>
                <a:gd name="T20" fmla="*/ 0 w 41"/>
                <a:gd name="T21" fmla="*/ 20 h 39"/>
                <a:gd name="T22" fmla="*/ 0 w 41"/>
                <a:gd name="T23" fmla="*/ 20 h 39"/>
                <a:gd name="T24" fmla="*/ 2 w 41"/>
                <a:gd name="T25" fmla="*/ 12 h 39"/>
                <a:gd name="T26" fmla="*/ 6 w 41"/>
                <a:gd name="T27" fmla="*/ 6 h 39"/>
                <a:gd name="T28" fmla="*/ 13 w 41"/>
                <a:gd name="T29" fmla="*/ 0 h 39"/>
                <a:gd name="T30" fmla="*/ 21 w 41"/>
                <a:gd name="T31" fmla="*/ 0 h 39"/>
                <a:gd name="T32" fmla="*/ 21 w 41"/>
                <a:gd name="T33" fmla="*/ 0 h 39"/>
                <a:gd name="T34" fmla="*/ 29 w 41"/>
                <a:gd name="T35" fmla="*/ 0 h 39"/>
                <a:gd name="T36" fmla="*/ 35 w 41"/>
                <a:gd name="T37" fmla="*/ 6 h 39"/>
                <a:gd name="T38" fmla="*/ 39 w 41"/>
                <a:gd name="T39" fmla="*/ 12 h 39"/>
                <a:gd name="T40" fmla="*/ 41 w 41"/>
                <a:gd name="T41" fmla="*/ 20 h 39"/>
                <a:gd name="T42" fmla="*/ 41 w 41"/>
                <a:gd name="T4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9">
                  <a:moveTo>
                    <a:pt x="41" y="20"/>
                  </a:moveTo>
                  <a:lnTo>
                    <a:pt x="41" y="20"/>
                  </a:lnTo>
                  <a:lnTo>
                    <a:pt x="39" y="26"/>
                  </a:lnTo>
                  <a:lnTo>
                    <a:pt x="35" y="35"/>
                  </a:lnTo>
                  <a:lnTo>
                    <a:pt x="29" y="39"/>
                  </a:lnTo>
                  <a:lnTo>
                    <a:pt x="21" y="39"/>
                  </a:lnTo>
                  <a:lnTo>
                    <a:pt x="21" y="39"/>
                  </a:lnTo>
                  <a:lnTo>
                    <a:pt x="13" y="39"/>
                  </a:lnTo>
                  <a:lnTo>
                    <a:pt x="6" y="35"/>
                  </a:lnTo>
                  <a:lnTo>
                    <a:pt x="2" y="26"/>
                  </a:lnTo>
                  <a:lnTo>
                    <a:pt x="0" y="20"/>
                  </a:lnTo>
                  <a:lnTo>
                    <a:pt x="0" y="20"/>
                  </a:lnTo>
                  <a:lnTo>
                    <a:pt x="2" y="12"/>
                  </a:lnTo>
                  <a:lnTo>
                    <a:pt x="6" y="6"/>
                  </a:lnTo>
                  <a:lnTo>
                    <a:pt x="13" y="0"/>
                  </a:lnTo>
                  <a:lnTo>
                    <a:pt x="21" y="0"/>
                  </a:lnTo>
                  <a:lnTo>
                    <a:pt x="21" y="0"/>
                  </a:lnTo>
                  <a:lnTo>
                    <a:pt x="29" y="0"/>
                  </a:lnTo>
                  <a:lnTo>
                    <a:pt x="35" y="6"/>
                  </a:lnTo>
                  <a:lnTo>
                    <a:pt x="39" y="12"/>
                  </a:lnTo>
                  <a:lnTo>
                    <a:pt x="41" y="20"/>
                  </a:lnTo>
                  <a:lnTo>
                    <a:pt x="41" y="20"/>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5" name="Freeform 111"/>
            <p:cNvSpPr>
              <a:spLocks/>
            </p:cNvSpPr>
            <p:nvPr/>
          </p:nvSpPr>
          <p:spPr bwMode="auto">
            <a:xfrm>
              <a:off x="7788229" y="3732227"/>
              <a:ext cx="61912" cy="65088"/>
            </a:xfrm>
            <a:custGeom>
              <a:avLst/>
              <a:gdLst>
                <a:gd name="T0" fmla="*/ 39 w 39"/>
                <a:gd name="T1" fmla="*/ 20 h 41"/>
                <a:gd name="T2" fmla="*/ 39 w 39"/>
                <a:gd name="T3" fmla="*/ 20 h 41"/>
                <a:gd name="T4" fmla="*/ 39 w 39"/>
                <a:gd name="T5" fmla="*/ 28 h 41"/>
                <a:gd name="T6" fmla="*/ 33 w 39"/>
                <a:gd name="T7" fmla="*/ 35 h 41"/>
                <a:gd name="T8" fmla="*/ 27 w 39"/>
                <a:gd name="T9" fmla="*/ 39 h 41"/>
                <a:gd name="T10" fmla="*/ 18 w 39"/>
                <a:gd name="T11" fmla="*/ 41 h 41"/>
                <a:gd name="T12" fmla="*/ 18 w 39"/>
                <a:gd name="T13" fmla="*/ 41 h 41"/>
                <a:gd name="T14" fmla="*/ 12 w 39"/>
                <a:gd name="T15" fmla="*/ 39 h 41"/>
                <a:gd name="T16" fmla="*/ 4 w 39"/>
                <a:gd name="T17" fmla="*/ 35 h 41"/>
                <a:gd name="T18" fmla="*/ 0 w 39"/>
                <a:gd name="T19" fmla="*/ 28 h 41"/>
                <a:gd name="T20" fmla="*/ 0 w 39"/>
                <a:gd name="T21" fmla="*/ 20 h 41"/>
                <a:gd name="T22" fmla="*/ 0 w 39"/>
                <a:gd name="T23" fmla="*/ 20 h 41"/>
                <a:gd name="T24" fmla="*/ 0 w 39"/>
                <a:gd name="T25" fmla="*/ 12 h 41"/>
                <a:gd name="T26" fmla="*/ 4 w 39"/>
                <a:gd name="T27" fmla="*/ 6 h 41"/>
                <a:gd name="T28" fmla="*/ 12 w 39"/>
                <a:gd name="T29" fmla="*/ 2 h 41"/>
                <a:gd name="T30" fmla="*/ 18 w 39"/>
                <a:gd name="T31" fmla="*/ 0 h 41"/>
                <a:gd name="T32" fmla="*/ 18 w 39"/>
                <a:gd name="T33" fmla="*/ 0 h 41"/>
                <a:gd name="T34" fmla="*/ 27 w 39"/>
                <a:gd name="T35" fmla="*/ 2 h 41"/>
                <a:gd name="T36" fmla="*/ 33 w 39"/>
                <a:gd name="T37" fmla="*/ 6 h 41"/>
                <a:gd name="T38" fmla="*/ 39 w 39"/>
                <a:gd name="T39" fmla="*/ 12 h 41"/>
                <a:gd name="T40" fmla="*/ 39 w 39"/>
                <a:gd name="T41" fmla="*/ 20 h 41"/>
                <a:gd name="T42" fmla="*/ 39 w 39"/>
                <a:gd name="T4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1">
                  <a:moveTo>
                    <a:pt x="39" y="20"/>
                  </a:moveTo>
                  <a:lnTo>
                    <a:pt x="39" y="20"/>
                  </a:lnTo>
                  <a:lnTo>
                    <a:pt x="39" y="28"/>
                  </a:lnTo>
                  <a:lnTo>
                    <a:pt x="33" y="35"/>
                  </a:lnTo>
                  <a:lnTo>
                    <a:pt x="27" y="39"/>
                  </a:lnTo>
                  <a:lnTo>
                    <a:pt x="18" y="41"/>
                  </a:lnTo>
                  <a:lnTo>
                    <a:pt x="18" y="41"/>
                  </a:lnTo>
                  <a:lnTo>
                    <a:pt x="12" y="39"/>
                  </a:lnTo>
                  <a:lnTo>
                    <a:pt x="4" y="35"/>
                  </a:lnTo>
                  <a:lnTo>
                    <a:pt x="0" y="28"/>
                  </a:lnTo>
                  <a:lnTo>
                    <a:pt x="0" y="20"/>
                  </a:lnTo>
                  <a:lnTo>
                    <a:pt x="0" y="20"/>
                  </a:lnTo>
                  <a:lnTo>
                    <a:pt x="0" y="12"/>
                  </a:lnTo>
                  <a:lnTo>
                    <a:pt x="4" y="6"/>
                  </a:lnTo>
                  <a:lnTo>
                    <a:pt x="12" y="2"/>
                  </a:lnTo>
                  <a:lnTo>
                    <a:pt x="18" y="0"/>
                  </a:lnTo>
                  <a:lnTo>
                    <a:pt x="18" y="0"/>
                  </a:lnTo>
                  <a:lnTo>
                    <a:pt x="27" y="2"/>
                  </a:lnTo>
                  <a:lnTo>
                    <a:pt x="33" y="6"/>
                  </a:lnTo>
                  <a:lnTo>
                    <a:pt x="39" y="12"/>
                  </a:lnTo>
                  <a:lnTo>
                    <a:pt x="39" y="20"/>
                  </a:lnTo>
                  <a:lnTo>
                    <a:pt x="39" y="20"/>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6" name="Freeform 112"/>
            <p:cNvSpPr>
              <a:spLocks/>
            </p:cNvSpPr>
            <p:nvPr/>
          </p:nvSpPr>
          <p:spPr bwMode="auto">
            <a:xfrm>
              <a:off x="8475613" y="3705239"/>
              <a:ext cx="65086" cy="65088"/>
            </a:xfrm>
            <a:custGeom>
              <a:avLst/>
              <a:gdLst>
                <a:gd name="T0" fmla="*/ 41 w 41"/>
                <a:gd name="T1" fmla="*/ 21 h 41"/>
                <a:gd name="T2" fmla="*/ 41 w 41"/>
                <a:gd name="T3" fmla="*/ 21 h 41"/>
                <a:gd name="T4" fmla="*/ 39 w 41"/>
                <a:gd name="T5" fmla="*/ 29 h 41"/>
                <a:gd name="T6" fmla="*/ 35 w 41"/>
                <a:gd name="T7" fmla="*/ 35 h 41"/>
                <a:gd name="T8" fmla="*/ 29 w 41"/>
                <a:gd name="T9" fmla="*/ 39 h 41"/>
                <a:gd name="T10" fmla="*/ 21 w 41"/>
                <a:gd name="T11" fmla="*/ 41 h 41"/>
                <a:gd name="T12" fmla="*/ 21 w 41"/>
                <a:gd name="T13" fmla="*/ 41 h 41"/>
                <a:gd name="T14" fmla="*/ 12 w 41"/>
                <a:gd name="T15" fmla="*/ 39 h 41"/>
                <a:gd name="T16" fmla="*/ 6 w 41"/>
                <a:gd name="T17" fmla="*/ 35 h 41"/>
                <a:gd name="T18" fmla="*/ 2 w 41"/>
                <a:gd name="T19" fmla="*/ 29 h 41"/>
                <a:gd name="T20" fmla="*/ 0 w 41"/>
                <a:gd name="T21" fmla="*/ 21 h 41"/>
                <a:gd name="T22" fmla="*/ 0 w 41"/>
                <a:gd name="T23" fmla="*/ 21 h 41"/>
                <a:gd name="T24" fmla="*/ 2 w 41"/>
                <a:gd name="T25" fmla="*/ 13 h 41"/>
                <a:gd name="T26" fmla="*/ 6 w 41"/>
                <a:gd name="T27" fmla="*/ 6 h 41"/>
                <a:gd name="T28" fmla="*/ 12 w 41"/>
                <a:gd name="T29" fmla="*/ 2 h 41"/>
                <a:gd name="T30" fmla="*/ 21 w 41"/>
                <a:gd name="T31" fmla="*/ 0 h 41"/>
                <a:gd name="T32" fmla="*/ 21 w 41"/>
                <a:gd name="T33" fmla="*/ 0 h 41"/>
                <a:gd name="T34" fmla="*/ 29 w 41"/>
                <a:gd name="T35" fmla="*/ 2 h 41"/>
                <a:gd name="T36" fmla="*/ 35 w 41"/>
                <a:gd name="T37" fmla="*/ 6 h 41"/>
                <a:gd name="T38" fmla="*/ 39 w 41"/>
                <a:gd name="T39" fmla="*/ 13 h 41"/>
                <a:gd name="T40" fmla="*/ 41 w 41"/>
                <a:gd name="T41" fmla="*/ 21 h 41"/>
                <a:gd name="T42" fmla="*/ 41 w 41"/>
                <a:gd name="T4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1"/>
                  </a:moveTo>
                  <a:lnTo>
                    <a:pt x="41" y="21"/>
                  </a:lnTo>
                  <a:lnTo>
                    <a:pt x="39" y="29"/>
                  </a:lnTo>
                  <a:lnTo>
                    <a:pt x="35" y="35"/>
                  </a:lnTo>
                  <a:lnTo>
                    <a:pt x="29" y="39"/>
                  </a:lnTo>
                  <a:lnTo>
                    <a:pt x="21" y="41"/>
                  </a:lnTo>
                  <a:lnTo>
                    <a:pt x="21" y="41"/>
                  </a:lnTo>
                  <a:lnTo>
                    <a:pt x="12" y="39"/>
                  </a:lnTo>
                  <a:lnTo>
                    <a:pt x="6" y="35"/>
                  </a:lnTo>
                  <a:lnTo>
                    <a:pt x="2" y="29"/>
                  </a:lnTo>
                  <a:lnTo>
                    <a:pt x="0" y="21"/>
                  </a:lnTo>
                  <a:lnTo>
                    <a:pt x="0" y="21"/>
                  </a:lnTo>
                  <a:lnTo>
                    <a:pt x="2" y="13"/>
                  </a:lnTo>
                  <a:lnTo>
                    <a:pt x="6" y="6"/>
                  </a:lnTo>
                  <a:lnTo>
                    <a:pt x="12" y="2"/>
                  </a:lnTo>
                  <a:lnTo>
                    <a:pt x="21" y="0"/>
                  </a:lnTo>
                  <a:lnTo>
                    <a:pt x="21" y="0"/>
                  </a:lnTo>
                  <a:lnTo>
                    <a:pt x="29" y="2"/>
                  </a:lnTo>
                  <a:lnTo>
                    <a:pt x="35" y="6"/>
                  </a:lnTo>
                  <a:lnTo>
                    <a:pt x="39" y="13"/>
                  </a:lnTo>
                  <a:lnTo>
                    <a:pt x="41" y="21"/>
                  </a:lnTo>
                  <a:lnTo>
                    <a:pt x="41" y="21"/>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7" name="Freeform 113"/>
            <p:cNvSpPr>
              <a:spLocks/>
            </p:cNvSpPr>
            <p:nvPr/>
          </p:nvSpPr>
          <p:spPr bwMode="auto">
            <a:xfrm>
              <a:off x="6613485" y="3714764"/>
              <a:ext cx="66675" cy="61913"/>
            </a:xfrm>
            <a:custGeom>
              <a:avLst/>
              <a:gdLst>
                <a:gd name="T0" fmla="*/ 42 w 42"/>
                <a:gd name="T1" fmla="*/ 21 h 39"/>
                <a:gd name="T2" fmla="*/ 42 w 42"/>
                <a:gd name="T3" fmla="*/ 21 h 39"/>
                <a:gd name="T4" fmla="*/ 39 w 42"/>
                <a:gd name="T5" fmla="*/ 27 h 39"/>
                <a:gd name="T6" fmla="*/ 35 w 42"/>
                <a:gd name="T7" fmla="*/ 35 h 39"/>
                <a:gd name="T8" fmla="*/ 29 w 42"/>
                <a:gd name="T9" fmla="*/ 39 h 39"/>
                <a:gd name="T10" fmla="*/ 21 w 42"/>
                <a:gd name="T11" fmla="*/ 39 h 39"/>
                <a:gd name="T12" fmla="*/ 21 w 42"/>
                <a:gd name="T13" fmla="*/ 39 h 39"/>
                <a:gd name="T14" fmla="*/ 13 w 42"/>
                <a:gd name="T15" fmla="*/ 39 h 39"/>
                <a:gd name="T16" fmla="*/ 7 w 42"/>
                <a:gd name="T17" fmla="*/ 35 h 39"/>
                <a:gd name="T18" fmla="*/ 2 w 42"/>
                <a:gd name="T19" fmla="*/ 27 h 39"/>
                <a:gd name="T20" fmla="*/ 0 w 42"/>
                <a:gd name="T21" fmla="*/ 21 h 39"/>
                <a:gd name="T22" fmla="*/ 0 w 42"/>
                <a:gd name="T23" fmla="*/ 21 h 39"/>
                <a:gd name="T24" fmla="*/ 2 w 42"/>
                <a:gd name="T25" fmla="*/ 13 h 39"/>
                <a:gd name="T26" fmla="*/ 7 w 42"/>
                <a:gd name="T27" fmla="*/ 7 h 39"/>
                <a:gd name="T28" fmla="*/ 13 w 42"/>
                <a:gd name="T29" fmla="*/ 0 h 39"/>
                <a:gd name="T30" fmla="*/ 21 w 42"/>
                <a:gd name="T31" fmla="*/ 0 h 39"/>
                <a:gd name="T32" fmla="*/ 21 w 42"/>
                <a:gd name="T33" fmla="*/ 0 h 39"/>
                <a:gd name="T34" fmla="*/ 29 w 42"/>
                <a:gd name="T35" fmla="*/ 0 h 39"/>
                <a:gd name="T36" fmla="*/ 35 w 42"/>
                <a:gd name="T37" fmla="*/ 7 h 39"/>
                <a:gd name="T38" fmla="*/ 39 w 42"/>
                <a:gd name="T39" fmla="*/ 13 h 39"/>
                <a:gd name="T40" fmla="*/ 42 w 42"/>
                <a:gd name="T41" fmla="*/ 21 h 39"/>
                <a:gd name="T42" fmla="*/ 42 w 42"/>
                <a:gd name="T4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9">
                  <a:moveTo>
                    <a:pt x="42" y="21"/>
                  </a:moveTo>
                  <a:lnTo>
                    <a:pt x="42" y="21"/>
                  </a:lnTo>
                  <a:lnTo>
                    <a:pt x="39" y="27"/>
                  </a:lnTo>
                  <a:lnTo>
                    <a:pt x="35" y="35"/>
                  </a:lnTo>
                  <a:lnTo>
                    <a:pt x="29" y="39"/>
                  </a:lnTo>
                  <a:lnTo>
                    <a:pt x="21" y="39"/>
                  </a:lnTo>
                  <a:lnTo>
                    <a:pt x="21" y="39"/>
                  </a:lnTo>
                  <a:lnTo>
                    <a:pt x="13" y="39"/>
                  </a:lnTo>
                  <a:lnTo>
                    <a:pt x="7" y="35"/>
                  </a:lnTo>
                  <a:lnTo>
                    <a:pt x="2" y="27"/>
                  </a:lnTo>
                  <a:lnTo>
                    <a:pt x="0" y="21"/>
                  </a:lnTo>
                  <a:lnTo>
                    <a:pt x="0" y="21"/>
                  </a:lnTo>
                  <a:lnTo>
                    <a:pt x="2" y="13"/>
                  </a:lnTo>
                  <a:lnTo>
                    <a:pt x="7" y="7"/>
                  </a:lnTo>
                  <a:lnTo>
                    <a:pt x="13" y="0"/>
                  </a:lnTo>
                  <a:lnTo>
                    <a:pt x="21" y="0"/>
                  </a:lnTo>
                  <a:lnTo>
                    <a:pt x="21" y="0"/>
                  </a:lnTo>
                  <a:lnTo>
                    <a:pt x="29" y="0"/>
                  </a:lnTo>
                  <a:lnTo>
                    <a:pt x="35" y="7"/>
                  </a:lnTo>
                  <a:lnTo>
                    <a:pt x="39" y="13"/>
                  </a:lnTo>
                  <a:lnTo>
                    <a:pt x="42" y="21"/>
                  </a:lnTo>
                  <a:lnTo>
                    <a:pt x="42" y="21"/>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8" name="Freeform 114"/>
            <p:cNvSpPr>
              <a:spLocks/>
            </p:cNvSpPr>
            <p:nvPr/>
          </p:nvSpPr>
          <p:spPr bwMode="auto">
            <a:xfrm>
              <a:off x="6380125" y="3705239"/>
              <a:ext cx="65086" cy="65088"/>
            </a:xfrm>
            <a:custGeom>
              <a:avLst/>
              <a:gdLst>
                <a:gd name="T0" fmla="*/ 41 w 41"/>
                <a:gd name="T1" fmla="*/ 21 h 41"/>
                <a:gd name="T2" fmla="*/ 41 w 41"/>
                <a:gd name="T3" fmla="*/ 21 h 41"/>
                <a:gd name="T4" fmla="*/ 39 w 41"/>
                <a:gd name="T5" fmla="*/ 29 h 41"/>
                <a:gd name="T6" fmla="*/ 34 w 41"/>
                <a:gd name="T7" fmla="*/ 35 h 41"/>
                <a:gd name="T8" fmla="*/ 28 w 41"/>
                <a:gd name="T9" fmla="*/ 39 h 41"/>
                <a:gd name="T10" fmla="*/ 20 w 41"/>
                <a:gd name="T11" fmla="*/ 41 h 41"/>
                <a:gd name="T12" fmla="*/ 20 w 41"/>
                <a:gd name="T13" fmla="*/ 41 h 41"/>
                <a:gd name="T14" fmla="*/ 12 w 41"/>
                <a:gd name="T15" fmla="*/ 39 h 41"/>
                <a:gd name="T16" fmla="*/ 6 w 41"/>
                <a:gd name="T17" fmla="*/ 35 h 41"/>
                <a:gd name="T18" fmla="*/ 2 w 41"/>
                <a:gd name="T19" fmla="*/ 29 h 41"/>
                <a:gd name="T20" fmla="*/ 0 w 41"/>
                <a:gd name="T21" fmla="*/ 21 h 41"/>
                <a:gd name="T22" fmla="*/ 0 w 41"/>
                <a:gd name="T23" fmla="*/ 21 h 41"/>
                <a:gd name="T24" fmla="*/ 2 w 41"/>
                <a:gd name="T25" fmla="*/ 13 h 41"/>
                <a:gd name="T26" fmla="*/ 6 w 41"/>
                <a:gd name="T27" fmla="*/ 6 h 41"/>
                <a:gd name="T28" fmla="*/ 12 w 41"/>
                <a:gd name="T29" fmla="*/ 2 h 41"/>
                <a:gd name="T30" fmla="*/ 20 w 41"/>
                <a:gd name="T31" fmla="*/ 0 h 41"/>
                <a:gd name="T32" fmla="*/ 20 w 41"/>
                <a:gd name="T33" fmla="*/ 0 h 41"/>
                <a:gd name="T34" fmla="*/ 28 w 41"/>
                <a:gd name="T35" fmla="*/ 2 h 41"/>
                <a:gd name="T36" fmla="*/ 34 w 41"/>
                <a:gd name="T37" fmla="*/ 6 h 41"/>
                <a:gd name="T38" fmla="*/ 39 w 41"/>
                <a:gd name="T39" fmla="*/ 13 h 41"/>
                <a:gd name="T40" fmla="*/ 41 w 41"/>
                <a:gd name="T41" fmla="*/ 21 h 41"/>
                <a:gd name="T42" fmla="*/ 41 w 41"/>
                <a:gd name="T4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21"/>
                  </a:moveTo>
                  <a:lnTo>
                    <a:pt x="41" y="21"/>
                  </a:lnTo>
                  <a:lnTo>
                    <a:pt x="39" y="29"/>
                  </a:lnTo>
                  <a:lnTo>
                    <a:pt x="34" y="35"/>
                  </a:lnTo>
                  <a:lnTo>
                    <a:pt x="28" y="39"/>
                  </a:lnTo>
                  <a:lnTo>
                    <a:pt x="20" y="41"/>
                  </a:lnTo>
                  <a:lnTo>
                    <a:pt x="20" y="41"/>
                  </a:lnTo>
                  <a:lnTo>
                    <a:pt x="12" y="39"/>
                  </a:lnTo>
                  <a:lnTo>
                    <a:pt x="6" y="35"/>
                  </a:lnTo>
                  <a:lnTo>
                    <a:pt x="2" y="29"/>
                  </a:lnTo>
                  <a:lnTo>
                    <a:pt x="0" y="21"/>
                  </a:lnTo>
                  <a:lnTo>
                    <a:pt x="0" y="21"/>
                  </a:lnTo>
                  <a:lnTo>
                    <a:pt x="2" y="13"/>
                  </a:lnTo>
                  <a:lnTo>
                    <a:pt x="6" y="6"/>
                  </a:lnTo>
                  <a:lnTo>
                    <a:pt x="12" y="2"/>
                  </a:lnTo>
                  <a:lnTo>
                    <a:pt x="20" y="0"/>
                  </a:lnTo>
                  <a:lnTo>
                    <a:pt x="20" y="0"/>
                  </a:lnTo>
                  <a:lnTo>
                    <a:pt x="28" y="2"/>
                  </a:lnTo>
                  <a:lnTo>
                    <a:pt x="34" y="6"/>
                  </a:lnTo>
                  <a:lnTo>
                    <a:pt x="39" y="13"/>
                  </a:lnTo>
                  <a:lnTo>
                    <a:pt x="41" y="21"/>
                  </a:lnTo>
                  <a:lnTo>
                    <a:pt x="41" y="21"/>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9" name="Freeform 115"/>
            <p:cNvSpPr>
              <a:spLocks/>
            </p:cNvSpPr>
            <p:nvPr/>
          </p:nvSpPr>
          <p:spPr bwMode="auto">
            <a:xfrm>
              <a:off x="5707029" y="2633673"/>
              <a:ext cx="2801920" cy="1139829"/>
            </a:xfrm>
            <a:custGeom>
              <a:avLst/>
              <a:gdLst>
                <a:gd name="T0" fmla="*/ 0 w 1765"/>
                <a:gd name="T1" fmla="*/ 0 h 718"/>
                <a:gd name="T2" fmla="*/ 150 w 1765"/>
                <a:gd name="T3" fmla="*/ 482 h 718"/>
                <a:gd name="T4" fmla="*/ 300 w 1765"/>
                <a:gd name="T5" fmla="*/ 700 h 718"/>
                <a:gd name="T6" fmla="*/ 442 w 1765"/>
                <a:gd name="T7" fmla="*/ 700 h 718"/>
                <a:gd name="T8" fmla="*/ 592 w 1765"/>
                <a:gd name="T9" fmla="*/ 694 h 718"/>
                <a:gd name="T10" fmla="*/ 740 w 1765"/>
                <a:gd name="T11" fmla="*/ 698 h 718"/>
                <a:gd name="T12" fmla="*/ 888 w 1765"/>
                <a:gd name="T13" fmla="*/ 718 h 718"/>
                <a:gd name="T14" fmla="*/ 1327 w 1765"/>
                <a:gd name="T15" fmla="*/ 718 h 718"/>
                <a:gd name="T16" fmla="*/ 1765 w 1765"/>
                <a:gd name="T17" fmla="*/ 69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5" h="718">
                  <a:moveTo>
                    <a:pt x="0" y="0"/>
                  </a:moveTo>
                  <a:lnTo>
                    <a:pt x="150" y="482"/>
                  </a:lnTo>
                  <a:lnTo>
                    <a:pt x="300" y="700"/>
                  </a:lnTo>
                  <a:lnTo>
                    <a:pt x="442" y="700"/>
                  </a:lnTo>
                  <a:lnTo>
                    <a:pt x="592" y="694"/>
                  </a:lnTo>
                  <a:lnTo>
                    <a:pt x="740" y="698"/>
                  </a:lnTo>
                  <a:lnTo>
                    <a:pt x="888" y="718"/>
                  </a:lnTo>
                  <a:lnTo>
                    <a:pt x="1327" y="718"/>
                  </a:lnTo>
                  <a:lnTo>
                    <a:pt x="1765" y="698"/>
                  </a:lnTo>
                </a:path>
              </a:pathLst>
            </a:custGeom>
            <a:noFill/>
            <a:ln w="12700">
              <a:solidFill>
                <a:srgbClr val="CA3E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0" name="Rectangle 116"/>
            <p:cNvSpPr>
              <a:spLocks noChangeArrowheads="1"/>
            </p:cNvSpPr>
            <p:nvPr/>
          </p:nvSpPr>
          <p:spPr bwMode="auto">
            <a:xfrm>
              <a:off x="5687980" y="2613033"/>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1" name="Rectangle 117"/>
            <p:cNvSpPr>
              <a:spLocks noChangeArrowheads="1"/>
            </p:cNvSpPr>
            <p:nvPr/>
          </p:nvSpPr>
          <p:spPr bwMode="auto">
            <a:xfrm>
              <a:off x="5919753" y="3376621"/>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2" name="Rectangle 118"/>
            <p:cNvSpPr>
              <a:spLocks noChangeArrowheads="1"/>
            </p:cNvSpPr>
            <p:nvPr/>
          </p:nvSpPr>
          <p:spPr bwMode="auto">
            <a:xfrm>
              <a:off x="6154701" y="3717934"/>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3" name="Rectangle 119"/>
            <p:cNvSpPr>
              <a:spLocks noChangeArrowheads="1"/>
            </p:cNvSpPr>
            <p:nvPr/>
          </p:nvSpPr>
          <p:spPr bwMode="auto">
            <a:xfrm>
              <a:off x="6389650" y="3717934"/>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4" name="Rectangle 120"/>
            <p:cNvSpPr>
              <a:spLocks noChangeArrowheads="1"/>
            </p:cNvSpPr>
            <p:nvPr/>
          </p:nvSpPr>
          <p:spPr bwMode="auto">
            <a:xfrm>
              <a:off x="6621423" y="3714760"/>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5" name="Rectangle 121"/>
            <p:cNvSpPr>
              <a:spLocks noChangeArrowheads="1"/>
            </p:cNvSpPr>
            <p:nvPr/>
          </p:nvSpPr>
          <p:spPr bwMode="auto">
            <a:xfrm>
              <a:off x="6851609" y="3717934"/>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6" name="Rectangle 122"/>
            <p:cNvSpPr>
              <a:spLocks noChangeArrowheads="1"/>
            </p:cNvSpPr>
            <p:nvPr/>
          </p:nvSpPr>
          <p:spPr bwMode="auto">
            <a:xfrm>
              <a:off x="7092906" y="3754440"/>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7" name="Rectangle 123"/>
            <p:cNvSpPr>
              <a:spLocks noChangeArrowheads="1"/>
            </p:cNvSpPr>
            <p:nvPr/>
          </p:nvSpPr>
          <p:spPr bwMode="auto">
            <a:xfrm>
              <a:off x="7794575" y="3744936"/>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8" name="Rectangle 124"/>
            <p:cNvSpPr>
              <a:spLocks noChangeArrowheads="1"/>
            </p:cNvSpPr>
            <p:nvPr/>
          </p:nvSpPr>
          <p:spPr bwMode="auto">
            <a:xfrm>
              <a:off x="8482013" y="3714750"/>
              <a:ext cx="49212"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Group 23"/>
          <p:cNvGrpSpPr>
            <a:grpSpLocks/>
          </p:cNvGrpSpPr>
          <p:nvPr/>
        </p:nvGrpSpPr>
        <p:grpSpPr>
          <a:xfrm>
            <a:off x="781474" y="1437850"/>
            <a:ext cx="3866217" cy="2083496"/>
            <a:chOff x="618341" y="2022849"/>
            <a:chExt cx="3591697" cy="2207718"/>
          </a:xfrm>
        </p:grpSpPr>
        <p:sp>
          <p:nvSpPr>
            <p:cNvPr id="26" name="Freeform 128"/>
            <p:cNvSpPr>
              <a:spLocks/>
            </p:cNvSpPr>
            <p:nvPr/>
          </p:nvSpPr>
          <p:spPr bwMode="auto">
            <a:xfrm>
              <a:off x="1168397" y="2085993"/>
              <a:ext cx="2968616" cy="1712927"/>
            </a:xfrm>
            <a:custGeom>
              <a:avLst/>
              <a:gdLst>
                <a:gd name="T0" fmla="*/ 1870 w 1870"/>
                <a:gd name="T1" fmla="*/ 1079 h 1079"/>
                <a:gd name="T2" fmla="*/ 0 w 1870"/>
                <a:gd name="T3" fmla="*/ 1079 h 1079"/>
                <a:gd name="T4" fmla="*/ 0 w 1870"/>
                <a:gd name="T5" fmla="*/ 0 h 1079"/>
              </a:gdLst>
              <a:ahLst/>
              <a:cxnLst>
                <a:cxn ang="0">
                  <a:pos x="T0" y="T1"/>
                </a:cxn>
                <a:cxn ang="0">
                  <a:pos x="T2" y="T3"/>
                </a:cxn>
                <a:cxn ang="0">
                  <a:pos x="T4" y="T5"/>
                </a:cxn>
              </a:cxnLst>
              <a:rect l="0" t="0" r="r" b="b"/>
              <a:pathLst>
                <a:path w="1870" h="1079">
                  <a:moveTo>
                    <a:pt x="1870" y="1079"/>
                  </a:moveTo>
                  <a:lnTo>
                    <a:pt x="0" y="1079"/>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Line 129"/>
            <p:cNvSpPr>
              <a:spLocks noChangeShapeType="1"/>
            </p:cNvSpPr>
            <p:nvPr/>
          </p:nvSpPr>
          <p:spPr bwMode="auto">
            <a:xfrm flipH="1">
              <a:off x="1114421" y="2085993"/>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Line 130"/>
            <p:cNvSpPr>
              <a:spLocks noChangeShapeType="1"/>
            </p:cNvSpPr>
            <p:nvPr/>
          </p:nvSpPr>
          <p:spPr bwMode="auto">
            <a:xfrm flipH="1">
              <a:off x="1114421" y="2217757"/>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Line 131"/>
            <p:cNvSpPr>
              <a:spLocks noChangeShapeType="1"/>
            </p:cNvSpPr>
            <p:nvPr/>
          </p:nvSpPr>
          <p:spPr bwMode="auto">
            <a:xfrm flipH="1">
              <a:off x="1114421" y="2351107"/>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Line 132"/>
            <p:cNvSpPr>
              <a:spLocks noChangeShapeType="1"/>
            </p:cNvSpPr>
            <p:nvPr/>
          </p:nvSpPr>
          <p:spPr bwMode="auto">
            <a:xfrm flipH="1">
              <a:off x="1114421" y="2482870"/>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Line 133"/>
            <p:cNvSpPr>
              <a:spLocks noChangeShapeType="1"/>
            </p:cNvSpPr>
            <p:nvPr/>
          </p:nvSpPr>
          <p:spPr bwMode="auto">
            <a:xfrm flipH="1">
              <a:off x="1114421" y="2613046"/>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Line 134"/>
            <p:cNvSpPr>
              <a:spLocks noChangeShapeType="1"/>
            </p:cNvSpPr>
            <p:nvPr/>
          </p:nvSpPr>
          <p:spPr bwMode="auto">
            <a:xfrm flipH="1">
              <a:off x="1114421" y="2744811"/>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Line 135"/>
            <p:cNvSpPr>
              <a:spLocks noChangeShapeType="1"/>
            </p:cNvSpPr>
            <p:nvPr/>
          </p:nvSpPr>
          <p:spPr bwMode="auto">
            <a:xfrm flipH="1">
              <a:off x="1114421" y="2878162"/>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Line 136"/>
            <p:cNvSpPr>
              <a:spLocks noChangeShapeType="1"/>
            </p:cNvSpPr>
            <p:nvPr/>
          </p:nvSpPr>
          <p:spPr bwMode="auto">
            <a:xfrm flipH="1">
              <a:off x="1114421" y="3009925"/>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Line 137"/>
            <p:cNvSpPr>
              <a:spLocks noChangeShapeType="1"/>
            </p:cNvSpPr>
            <p:nvPr/>
          </p:nvSpPr>
          <p:spPr bwMode="auto">
            <a:xfrm flipH="1">
              <a:off x="1114421" y="3141689"/>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 name="Line 138"/>
            <p:cNvSpPr>
              <a:spLocks noChangeShapeType="1"/>
            </p:cNvSpPr>
            <p:nvPr/>
          </p:nvSpPr>
          <p:spPr bwMode="auto">
            <a:xfrm flipH="1">
              <a:off x="1114421" y="3271865"/>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Line 139"/>
            <p:cNvSpPr>
              <a:spLocks noChangeShapeType="1"/>
            </p:cNvSpPr>
            <p:nvPr/>
          </p:nvSpPr>
          <p:spPr bwMode="auto">
            <a:xfrm flipH="1">
              <a:off x="1114421" y="3403628"/>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Line 140"/>
            <p:cNvSpPr>
              <a:spLocks noChangeShapeType="1"/>
            </p:cNvSpPr>
            <p:nvPr/>
          </p:nvSpPr>
          <p:spPr bwMode="auto">
            <a:xfrm flipH="1">
              <a:off x="1114421" y="3536980"/>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Line 141"/>
            <p:cNvSpPr>
              <a:spLocks noChangeShapeType="1"/>
            </p:cNvSpPr>
            <p:nvPr/>
          </p:nvSpPr>
          <p:spPr bwMode="auto">
            <a:xfrm flipH="1">
              <a:off x="1114421" y="3668743"/>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Line 142"/>
            <p:cNvSpPr>
              <a:spLocks noChangeShapeType="1"/>
            </p:cNvSpPr>
            <p:nvPr/>
          </p:nvSpPr>
          <p:spPr bwMode="auto">
            <a:xfrm flipH="1">
              <a:off x="1114421" y="3798919"/>
              <a:ext cx="539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Line 143"/>
            <p:cNvSpPr>
              <a:spLocks noChangeShapeType="1"/>
            </p:cNvSpPr>
            <p:nvPr/>
          </p:nvSpPr>
          <p:spPr bwMode="auto">
            <a:xfrm>
              <a:off x="1395408"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Line 144"/>
            <p:cNvSpPr>
              <a:spLocks noChangeShapeType="1"/>
            </p:cNvSpPr>
            <p:nvPr/>
          </p:nvSpPr>
          <p:spPr bwMode="auto">
            <a:xfrm>
              <a:off x="1622420"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Line 145"/>
            <p:cNvSpPr>
              <a:spLocks noChangeShapeType="1"/>
            </p:cNvSpPr>
            <p:nvPr/>
          </p:nvSpPr>
          <p:spPr bwMode="auto">
            <a:xfrm>
              <a:off x="1852608"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Line 146"/>
            <p:cNvSpPr>
              <a:spLocks noChangeShapeType="1"/>
            </p:cNvSpPr>
            <p:nvPr/>
          </p:nvSpPr>
          <p:spPr bwMode="auto">
            <a:xfrm>
              <a:off x="2079619"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Line 147"/>
            <p:cNvSpPr>
              <a:spLocks noChangeShapeType="1"/>
            </p:cNvSpPr>
            <p:nvPr/>
          </p:nvSpPr>
          <p:spPr bwMode="auto">
            <a:xfrm>
              <a:off x="2309806"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Line 148"/>
            <p:cNvSpPr>
              <a:spLocks noChangeShapeType="1"/>
            </p:cNvSpPr>
            <p:nvPr/>
          </p:nvSpPr>
          <p:spPr bwMode="auto">
            <a:xfrm>
              <a:off x="2539993"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Line 149"/>
            <p:cNvSpPr>
              <a:spLocks noChangeShapeType="1"/>
            </p:cNvSpPr>
            <p:nvPr/>
          </p:nvSpPr>
          <p:spPr bwMode="auto">
            <a:xfrm>
              <a:off x="2765417"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0" name="Line 150"/>
            <p:cNvSpPr>
              <a:spLocks noChangeShapeType="1"/>
            </p:cNvSpPr>
            <p:nvPr/>
          </p:nvSpPr>
          <p:spPr bwMode="auto">
            <a:xfrm>
              <a:off x="3455978"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Line 151"/>
            <p:cNvSpPr>
              <a:spLocks noChangeShapeType="1"/>
            </p:cNvSpPr>
            <p:nvPr/>
          </p:nvSpPr>
          <p:spPr bwMode="auto">
            <a:xfrm>
              <a:off x="4137013" y="3798919"/>
              <a:ext cx="0" cy="5397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Rectangle 152"/>
            <p:cNvSpPr>
              <a:spLocks noChangeArrowheads="1"/>
            </p:cNvSpPr>
            <p:nvPr/>
          </p:nvSpPr>
          <p:spPr bwMode="auto">
            <a:xfrm>
              <a:off x="1593845" y="3864007"/>
              <a:ext cx="46165"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3" name="Rectangle 153"/>
            <p:cNvSpPr>
              <a:spLocks noChangeArrowheads="1"/>
            </p:cNvSpPr>
            <p:nvPr/>
          </p:nvSpPr>
          <p:spPr bwMode="auto">
            <a:xfrm>
              <a:off x="968437" y="3735775"/>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a:t>
              </a:r>
            </a:p>
          </p:txBody>
        </p:sp>
        <p:sp>
          <p:nvSpPr>
            <p:cNvPr id="54" name="Rectangle 154"/>
            <p:cNvSpPr>
              <a:spLocks noChangeArrowheads="1"/>
            </p:cNvSpPr>
            <p:nvPr/>
          </p:nvSpPr>
          <p:spPr bwMode="auto">
            <a:xfrm>
              <a:off x="968437" y="3605600"/>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5" name="Rectangle 155"/>
            <p:cNvSpPr>
              <a:spLocks noChangeArrowheads="1"/>
            </p:cNvSpPr>
            <p:nvPr/>
          </p:nvSpPr>
          <p:spPr bwMode="auto">
            <a:xfrm>
              <a:off x="968437" y="3473837"/>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56" name="Rectangle 156"/>
            <p:cNvSpPr>
              <a:spLocks noChangeArrowheads="1"/>
            </p:cNvSpPr>
            <p:nvPr/>
          </p:nvSpPr>
          <p:spPr bwMode="auto">
            <a:xfrm>
              <a:off x="968437" y="3343660"/>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57" name="Rectangle 157"/>
            <p:cNvSpPr>
              <a:spLocks noChangeArrowheads="1"/>
            </p:cNvSpPr>
            <p:nvPr/>
          </p:nvSpPr>
          <p:spPr bwMode="auto">
            <a:xfrm>
              <a:off x="968437" y="3211897"/>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58" name="Rectangle 158"/>
            <p:cNvSpPr>
              <a:spLocks noChangeArrowheads="1"/>
            </p:cNvSpPr>
            <p:nvPr/>
          </p:nvSpPr>
          <p:spPr bwMode="auto">
            <a:xfrm>
              <a:off x="968437" y="3081721"/>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59" name="Rectangle 159"/>
            <p:cNvSpPr>
              <a:spLocks noChangeArrowheads="1"/>
            </p:cNvSpPr>
            <p:nvPr/>
          </p:nvSpPr>
          <p:spPr bwMode="auto">
            <a:xfrm>
              <a:off x="968437" y="2949957"/>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60" name="Rectangle 160"/>
            <p:cNvSpPr>
              <a:spLocks noChangeArrowheads="1"/>
            </p:cNvSpPr>
            <p:nvPr/>
          </p:nvSpPr>
          <p:spPr bwMode="auto">
            <a:xfrm>
              <a:off x="968437" y="2819781"/>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sp>
          <p:nvSpPr>
            <p:cNvPr id="61" name="Rectangle 161"/>
            <p:cNvSpPr>
              <a:spLocks noChangeArrowheads="1"/>
            </p:cNvSpPr>
            <p:nvPr/>
          </p:nvSpPr>
          <p:spPr bwMode="auto">
            <a:xfrm>
              <a:off x="968437" y="2688019"/>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62" name="Rectangle 162"/>
            <p:cNvSpPr>
              <a:spLocks noChangeArrowheads="1"/>
            </p:cNvSpPr>
            <p:nvPr/>
          </p:nvSpPr>
          <p:spPr bwMode="auto">
            <a:xfrm>
              <a:off x="1676424" y="2501921"/>
              <a:ext cx="722253" cy="22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mg dose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patients on placebo</a:t>
              </a:r>
            </a:p>
          </p:txBody>
        </p:sp>
        <p:sp>
          <p:nvSpPr>
            <p:cNvPr id="64" name="Rectangle 164"/>
            <p:cNvSpPr>
              <a:spLocks noChangeArrowheads="1"/>
            </p:cNvSpPr>
            <p:nvPr/>
          </p:nvSpPr>
          <p:spPr bwMode="auto">
            <a:xfrm>
              <a:off x="1146171" y="4116422"/>
              <a:ext cx="40207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q12w dose</a:t>
              </a:r>
            </a:p>
          </p:txBody>
        </p:sp>
        <p:sp>
          <p:nvSpPr>
            <p:cNvPr id="65" name="Rectangle 165"/>
            <p:cNvSpPr>
              <a:spLocks noChangeArrowheads="1"/>
            </p:cNvSpPr>
            <p:nvPr/>
          </p:nvSpPr>
          <p:spPr bwMode="auto">
            <a:xfrm>
              <a:off x="1824033" y="4116422"/>
              <a:ext cx="40207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q12w dose</a:t>
              </a:r>
            </a:p>
          </p:txBody>
        </p:sp>
        <p:sp>
          <p:nvSpPr>
            <p:cNvPr id="67" name="Rectangle 166"/>
            <p:cNvSpPr>
              <a:spLocks noChangeArrowheads="1"/>
            </p:cNvSpPr>
            <p:nvPr/>
          </p:nvSpPr>
          <p:spPr bwMode="auto">
            <a:xfrm rot="16200000">
              <a:off x="11664" y="2802688"/>
              <a:ext cx="1442092" cy="2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number of cumulative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T1 Gd+ lesions</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8" name="Rectangle 169"/>
            <p:cNvSpPr>
              <a:spLocks noChangeArrowheads="1"/>
            </p:cNvSpPr>
            <p:nvPr/>
          </p:nvSpPr>
          <p:spPr bwMode="auto">
            <a:xfrm>
              <a:off x="2313326" y="4012359"/>
              <a:ext cx="548020" cy="13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(week)</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9" name="Rectangle 170"/>
            <p:cNvSpPr>
              <a:spLocks noChangeArrowheads="1"/>
            </p:cNvSpPr>
            <p:nvPr/>
          </p:nvSpPr>
          <p:spPr bwMode="auto">
            <a:xfrm>
              <a:off x="968436" y="2557842"/>
              <a:ext cx="11615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70" name="Rectangle 171"/>
            <p:cNvSpPr>
              <a:spLocks noChangeArrowheads="1"/>
            </p:cNvSpPr>
            <p:nvPr/>
          </p:nvSpPr>
          <p:spPr bwMode="auto">
            <a:xfrm>
              <a:off x="922271" y="2426078"/>
              <a:ext cx="162321"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71" name="Rectangle 173"/>
            <p:cNvSpPr>
              <a:spLocks noChangeArrowheads="1"/>
            </p:cNvSpPr>
            <p:nvPr/>
          </p:nvSpPr>
          <p:spPr bwMode="auto">
            <a:xfrm>
              <a:off x="935339" y="2294315"/>
              <a:ext cx="162321"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a:t>
              </a:r>
            </a:p>
          </p:txBody>
        </p:sp>
        <p:sp>
          <p:nvSpPr>
            <p:cNvPr id="72" name="Rectangle 174"/>
            <p:cNvSpPr>
              <a:spLocks noChangeArrowheads="1"/>
            </p:cNvSpPr>
            <p:nvPr/>
          </p:nvSpPr>
          <p:spPr bwMode="auto">
            <a:xfrm>
              <a:off x="922271" y="2164139"/>
              <a:ext cx="162321"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sp>
          <p:nvSpPr>
            <p:cNvPr id="73" name="Rectangle 175"/>
            <p:cNvSpPr>
              <a:spLocks noChangeArrowheads="1"/>
            </p:cNvSpPr>
            <p:nvPr/>
          </p:nvSpPr>
          <p:spPr bwMode="auto">
            <a:xfrm>
              <a:off x="922271" y="2022849"/>
              <a:ext cx="162321"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a:t>
              </a:r>
            </a:p>
          </p:txBody>
        </p:sp>
        <p:sp>
          <p:nvSpPr>
            <p:cNvPr id="74" name="Rectangle 176"/>
            <p:cNvSpPr>
              <a:spLocks noChangeArrowheads="1"/>
            </p:cNvSpPr>
            <p:nvPr/>
          </p:nvSpPr>
          <p:spPr bwMode="auto">
            <a:xfrm>
              <a:off x="1820858" y="3864006"/>
              <a:ext cx="46165"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75" name="Rectangle 177"/>
            <p:cNvSpPr>
              <a:spLocks noChangeArrowheads="1"/>
            </p:cNvSpPr>
            <p:nvPr/>
          </p:nvSpPr>
          <p:spPr bwMode="auto">
            <a:xfrm>
              <a:off x="2022470" y="3864006"/>
              <a:ext cx="9232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76" name="Rectangle 178"/>
            <p:cNvSpPr>
              <a:spLocks noChangeArrowheads="1"/>
            </p:cNvSpPr>
            <p:nvPr/>
          </p:nvSpPr>
          <p:spPr bwMode="auto">
            <a:xfrm>
              <a:off x="2251068" y="3864006"/>
              <a:ext cx="9232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
          <p:nvSpPr>
            <p:cNvPr id="89" name="Rectangle 179"/>
            <p:cNvSpPr>
              <a:spLocks noChangeArrowheads="1"/>
            </p:cNvSpPr>
            <p:nvPr/>
          </p:nvSpPr>
          <p:spPr bwMode="auto">
            <a:xfrm>
              <a:off x="2478082" y="3864006"/>
              <a:ext cx="9232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90" name="Rectangle 180"/>
            <p:cNvSpPr>
              <a:spLocks noChangeArrowheads="1"/>
            </p:cNvSpPr>
            <p:nvPr/>
          </p:nvSpPr>
          <p:spPr bwMode="auto">
            <a:xfrm>
              <a:off x="2708267" y="3864006"/>
              <a:ext cx="9232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91" name="Rectangle 181"/>
            <p:cNvSpPr>
              <a:spLocks noChangeArrowheads="1"/>
            </p:cNvSpPr>
            <p:nvPr/>
          </p:nvSpPr>
          <p:spPr bwMode="auto">
            <a:xfrm>
              <a:off x="3398827" y="3851308"/>
              <a:ext cx="9232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
          <p:nvSpPr>
            <p:cNvPr id="92" name="Rectangle 182"/>
            <p:cNvSpPr>
              <a:spLocks noChangeArrowheads="1"/>
            </p:cNvSpPr>
            <p:nvPr/>
          </p:nvSpPr>
          <p:spPr bwMode="auto">
            <a:xfrm>
              <a:off x="4078277" y="3844958"/>
              <a:ext cx="92329"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
          <p:nvSpPr>
            <p:cNvPr id="93" name="Rectangle 183"/>
            <p:cNvSpPr>
              <a:spLocks noChangeArrowheads="1"/>
            </p:cNvSpPr>
            <p:nvPr/>
          </p:nvSpPr>
          <p:spPr bwMode="auto">
            <a:xfrm>
              <a:off x="1139822" y="3864006"/>
              <a:ext cx="317196" cy="1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Baseline</a:t>
              </a:r>
            </a:p>
          </p:txBody>
        </p:sp>
        <p:sp>
          <p:nvSpPr>
            <p:cNvPr id="94" name="Freeform 184"/>
            <p:cNvSpPr>
              <a:spLocks/>
            </p:cNvSpPr>
            <p:nvPr/>
          </p:nvSpPr>
          <p:spPr bwMode="auto">
            <a:xfrm>
              <a:off x="1449384" y="3594130"/>
              <a:ext cx="2738430" cy="182565"/>
            </a:xfrm>
            <a:custGeom>
              <a:avLst/>
              <a:gdLst>
                <a:gd name="T0" fmla="*/ 0 w 1725"/>
                <a:gd name="T1" fmla="*/ 115 h 115"/>
                <a:gd name="T2" fmla="*/ 137 w 1725"/>
                <a:gd name="T3" fmla="*/ 27 h 115"/>
                <a:gd name="T4" fmla="*/ 280 w 1725"/>
                <a:gd name="T5" fmla="*/ 18 h 115"/>
                <a:gd name="T6" fmla="*/ 427 w 1725"/>
                <a:gd name="T7" fmla="*/ 12 h 115"/>
                <a:gd name="T8" fmla="*/ 572 w 1725"/>
                <a:gd name="T9" fmla="*/ 10 h 115"/>
                <a:gd name="T10" fmla="*/ 713 w 1725"/>
                <a:gd name="T11" fmla="*/ 10 h 115"/>
                <a:gd name="T12" fmla="*/ 860 w 1725"/>
                <a:gd name="T13" fmla="*/ 6 h 115"/>
                <a:gd name="T14" fmla="*/ 1288 w 1725"/>
                <a:gd name="T15" fmla="*/ 8 h 115"/>
                <a:gd name="T16" fmla="*/ 1725 w 1725"/>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5" h="115">
                  <a:moveTo>
                    <a:pt x="0" y="115"/>
                  </a:moveTo>
                  <a:lnTo>
                    <a:pt x="137" y="27"/>
                  </a:lnTo>
                  <a:lnTo>
                    <a:pt x="280" y="18"/>
                  </a:lnTo>
                  <a:lnTo>
                    <a:pt x="427" y="12"/>
                  </a:lnTo>
                  <a:lnTo>
                    <a:pt x="572" y="10"/>
                  </a:lnTo>
                  <a:lnTo>
                    <a:pt x="713" y="10"/>
                  </a:lnTo>
                  <a:lnTo>
                    <a:pt x="860" y="6"/>
                  </a:lnTo>
                  <a:lnTo>
                    <a:pt x="1288" y="8"/>
                  </a:lnTo>
                  <a:lnTo>
                    <a:pt x="1725" y="0"/>
                  </a:lnTo>
                </a:path>
              </a:pathLst>
            </a:custGeom>
            <a:noFill/>
            <a:ln w="12700">
              <a:solidFill>
                <a:srgbClr val="CA3E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5" name="Line 185"/>
            <p:cNvSpPr>
              <a:spLocks noChangeShapeType="1"/>
            </p:cNvSpPr>
            <p:nvPr/>
          </p:nvSpPr>
          <p:spPr bwMode="auto">
            <a:xfrm>
              <a:off x="4181463" y="3495704"/>
              <a:ext cx="0" cy="201615"/>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6" name="Rectangle 186"/>
            <p:cNvSpPr>
              <a:spLocks noChangeArrowheads="1"/>
            </p:cNvSpPr>
            <p:nvPr/>
          </p:nvSpPr>
          <p:spPr bwMode="auto">
            <a:xfrm>
              <a:off x="4162413" y="3492530"/>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7" name="Rectangle 187"/>
            <p:cNvSpPr>
              <a:spLocks noChangeArrowheads="1"/>
            </p:cNvSpPr>
            <p:nvPr/>
          </p:nvSpPr>
          <p:spPr bwMode="auto">
            <a:xfrm>
              <a:off x="4162413" y="3694144"/>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8" name="Line 188"/>
            <p:cNvSpPr>
              <a:spLocks noChangeShapeType="1"/>
            </p:cNvSpPr>
            <p:nvPr/>
          </p:nvSpPr>
          <p:spPr bwMode="auto">
            <a:xfrm>
              <a:off x="3494078" y="3502055"/>
              <a:ext cx="0" cy="201615"/>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9" name="Rectangle 189"/>
            <p:cNvSpPr>
              <a:spLocks noChangeArrowheads="1"/>
            </p:cNvSpPr>
            <p:nvPr/>
          </p:nvSpPr>
          <p:spPr bwMode="auto">
            <a:xfrm>
              <a:off x="3475028" y="3498880"/>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0" name="Rectangle 190"/>
            <p:cNvSpPr>
              <a:spLocks noChangeArrowheads="1"/>
            </p:cNvSpPr>
            <p:nvPr/>
          </p:nvSpPr>
          <p:spPr bwMode="auto">
            <a:xfrm>
              <a:off x="3475028" y="3700495"/>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1" name="Line 191"/>
            <p:cNvSpPr>
              <a:spLocks noChangeShapeType="1"/>
            </p:cNvSpPr>
            <p:nvPr/>
          </p:nvSpPr>
          <p:spPr bwMode="auto">
            <a:xfrm>
              <a:off x="2817806" y="3505229"/>
              <a:ext cx="0" cy="195265"/>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2" name="Rectangle 192"/>
            <p:cNvSpPr>
              <a:spLocks noChangeArrowheads="1"/>
            </p:cNvSpPr>
            <p:nvPr/>
          </p:nvSpPr>
          <p:spPr bwMode="auto">
            <a:xfrm>
              <a:off x="2795580" y="3502055"/>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3" name="Rectangle 193"/>
            <p:cNvSpPr>
              <a:spLocks noChangeArrowheads="1"/>
            </p:cNvSpPr>
            <p:nvPr/>
          </p:nvSpPr>
          <p:spPr bwMode="auto">
            <a:xfrm>
              <a:off x="2795580" y="3697319"/>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4" name="Line 194"/>
            <p:cNvSpPr>
              <a:spLocks noChangeShapeType="1"/>
            </p:cNvSpPr>
            <p:nvPr/>
          </p:nvSpPr>
          <p:spPr bwMode="auto">
            <a:xfrm>
              <a:off x="2578093" y="3511579"/>
              <a:ext cx="0" cy="192090"/>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5" name="Rectangle 195"/>
            <p:cNvSpPr>
              <a:spLocks noChangeArrowheads="1"/>
            </p:cNvSpPr>
            <p:nvPr/>
          </p:nvSpPr>
          <p:spPr bwMode="auto">
            <a:xfrm>
              <a:off x="2559043" y="3508405"/>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6" name="Rectangle 196"/>
            <p:cNvSpPr>
              <a:spLocks noChangeArrowheads="1"/>
            </p:cNvSpPr>
            <p:nvPr/>
          </p:nvSpPr>
          <p:spPr bwMode="auto">
            <a:xfrm>
              <a:off x="2559043" y="3700495"/>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7" name="Line 197"/>
            <p:cNvSpPr>
              <a:spLocks noChangeShapeType="1"/>
            </p:cNvSpPr>
            <p:nvPr/>
          </p:nvSpPr>
          <p:spPr bwMode="auto">
            <a:xfrm>
              <a:off x="2351081" y="3514755"/>
              <a:ext cx="0" cy="192090"/>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8" name="Rectangle 198"/>
            <p:cNvSpPr>
              <a:spLocks noChangeArrowheads="1"/>
            </p:cNvSpPr>
            <p:nvPr/>
          </p:nvSpPr>
          <p:spPr bwMode="auto">
            <a:xfrm>
              <a:off x="2332031" y="3511579"/>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9" name="Rectangle 199"/>
            <p:cNvSpPr>
              <a:spLocks noChangeArrowheads="1"/>
            </p:cNvSpPr>
            <p:nvPr/>
          </p:nvSpPr>
          <p:spPr bwMode="auto">
            <a:xfrm>
              <a:off x="2332031" y="3703669"/>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0" name="Line 200"/>
            <p:cNvSpPr>
              <a:spLocks noChangeShapeType="1"/>
            </p:cNvSpPr>
            <p:nvPr/>
          </p:nvSpPr>
          <p:spPr bwMode="auto">
            <a:xfrm>
              <a:off x="2127244" y="3527455"/>
              <a:ext cx="0" cy="185740"/>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1" name="Rectangle 201"/>
            <p:cNvSpPr>
              <a:spLocks noChangeArrowheads="1"/>
            </p:cNvSpPr>
            <p:nvPr/>
          </p:nvSpPr>
          <p:spPr bwMode="auto">
            <a:xfrm>
              <a:off x="2105020" y="3524280"/>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Rectangle 202"/>
            <p:cNvSpPr>
              <a:spLocks noChangeArrowheads="1"/>
            </p:cNvSpPr>
            <p:nvPr/>
          </p:nvSpPr>
          <p:spPr bwMode="auto">
            <a:xfrm>
              <a:off x="2105020" y="3710020"/>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Line 203"/>
            <p:cNvSpPr>
              <a:spLocks noChangeShapeType="1"/>
            </p:cNvSpPr>
            <p:nvPr/>
          </p:nvSpPr>
          <p:spPr bwMode="auto">
            <a:xfrm>
              <a:off x="1893883" y="3533805"/>
              <a:ext cx="0" cy="182565"/>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4" name="Rectangle 204"/>
            <p:cNvSpPr>
              <a:spLocks noChangeArrowheads="1"/>
            </p:cNvSpPr>
            <p:nvPr/>
          </p:nvSpPr>
          <p:spPr bwMode="auto">
            <a:xfrm>
              <a:off x="1874833" y="3530629"/>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5" name="Rectangle 205"/>
            <p:cNvSpPr>
              <a:spLocks noChangeArrowheads="1"/>
            </p:cNvSpPr>
            <p:nvPr/>
          </p:nvSpPr>
          <p:spPr bwMode="auto">
            <a:xfrm>
              <a:off x="1874833" y="3713194"/>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6" name="Line 206"/>
            <p:cNvSpPr>
              <a:spLocks noChangeShapeType="1"/>
            </p:cNvSpPr>
            <p:nvPr/>
          </p:nvSpPr>
          <p:spPr bwMode="auto">
            <a:xfrm>
              <a:off x="1670046" y="3552855"/>
              <a:ext cx="0" cy="182565"/>
            </a:xfrm>
            <a:prstGeom prst="line">
              <a:avLst/>
            </a:prstGeom>
            <a:noFill/>
            <a:ln w="6350">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7" name="Rectangle 207"/>
            <p:cNvSpPr>
              <a:spLocks noChangeArrowheads="1"/>
            </p:cNvSpPr>
            <p:nvPr/>
          </p:nvSpPr>
          <p:spPr bwMode="auto">
            <a:xfrm>
              <a:off x="1650996" y="3549680"/>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8" name="Rectangle 208"/>
            <p:cNvSpPr>
              <a:spLocks noChangeArrowheads="1"/>
            </p:cNvSpPr>
            <p:nvPr/>
          </p:nvSpPr>
          <p:spPr bwMode="auto">
            <a:xfrm>
              <a:off x="1650996" y="3732244"/>
              <a:ext cx="41275" cy="6350"/>
            </a:xfrm>
            <a:prstGeom prst="rect">
              <a:avLst/>
            </a:prstGeom>
            <a:solidFill>
              <a:srgbClr val="C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9" name="Rectangle 209"/>
            <p:cNvSpPr>
              <a:spLocks noChangeArrowheads="1"/>
            </p:cNvSpPr>
            <p:nvPr/>
          </p:nvSpPr>
          <p:spPr bwMode="auto">
            <a:xfrm>
              <a:off x="1644645" y="3616355"/>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0" name="Rectangle 210"/>
            <p:cNvSpPr>
              <a:spLocks noChangeArrowheads="1"/>
            </p:cNvSpPr>
            <p:nvPr/>
          </p:nvSpPr>
          <p:spPr bwMode="auto">
            <a:xfrm>
              <a:off x="1427160" y="3748119"/>
              <a:ext cx="47625" cy="47626"/>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1" name="Rectangle 211"/>
            <p:cNvSpPr>
              <a:spLocks noChangeArrowheads="1"/>
            </p:cNvSpPr>
            <p:nvPr/>
          </p:nvSpPr>
          <p:spPr bwMode="auto">
            <a:xfrm>
              <a:off x="1871658" y="3597306"/>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2" name="Rectangle 212"/>
            <p:cNvSpPr>
              <a:spLocks noChangeArrowheads="1"/>
            </p:cNvSpPr>
            <p:nvPr/>
          </p:nvSpPr>
          <p:spPr bwMode="auto">
            <a:xfrm>
              <a:off x="2108194" y="3584605"/>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3" name="Rectangle 213"/>
            <p:cNvSpPr>
              <a:spLocks noChangeArrowheads="1"/>
            </p:cNvSpPr>
            <p:nvPr/>
          </p:nvSpPr>
          <p:spPr bwMode="auto">
            <a:xfrm>
              <a:off x="2328857" y="3587781"/>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4" name="Rectangle 214"/>
            <p:cNvSpPr>
              <a:spLocks noChangeArrowheads="1"/>
            </p:cNvSpPr>
            <p:nvPr/>
          </p:nvSpPr>
          <p:spPr bwMode="auto">
            <a:xfrm>
              <a:off x="2555868" y="3587781"/>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5" name="Rectangle 215"/>
            <p:cNvSpPr>
              <a:spLocks noChangeArrowheads="1"/>
            </p:cNvSpPr>
            <p:nvPr/>
          </p:nvSpPr>
          <p:spPr bwMode="auto">
            <a:xfrm>
              <a:off x="2792405" y="3587781"/>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6" name="Rectangle 216"/>
            <p:cNvSpPr>
              <a:spLocks noChangeArrowheads="1"/>
            </p:cNvSpPr>
            <p:nvPr/>
          </p:nvSpPr>
          <p:spPr bwMode="auto">
            <a:xfrm>
              <a:off x="3475028" y="3581430"/>
              <a:ext cx="47625" cy="49213"/>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7" name="Rectangle 217"/>
            <p:cNvSpPr>
              <a:spLocks noChangeArrowheads="1"/>
            </p:cNvSpPr>
            <p:nvPr/>
          </p:nvSpPr>
          <p:spPr bwMode="auto">
            <a:xfrm>
              <a:off x="4162413" y="3575080"/>
              <a:ext cx="47625" cy="47626"/>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8" name="Freeform 218"/>
            <p:cNvSpPr>
              <a:spLocks/>
            </p:cNvSpPr>
            <p:nvPr/>
          </p:nvSpPr>
          <p:spPr bwMode="auto">
            <a:xfrm>
              <a:off x="1344610" y="2728936"/>
              <a:ext cx="2744779" cy="1044583"/>
            </a:xfrm>
            <a:custGeom>
              <a:avLst/>
              <a:gdLst>
                <a:gd name="T0" fmla="*/ 0 w 1729"/>
                <a:gd name="T1" fmla="*/ 658 h 658"/>
                <a:gd name="T2" fmla="*/ 147 w 1729"/>
                <a:gd name="T3" fmla="*/ 515 h 658"/>
                <a:gd name="T4" fmla="*/ 290 w 1729"/>
                <a:gd name="T5" fmla="*/ 421 h 658"/>
                <a:gd name="T6" fmla="*/ 435 w 1729"/>
                <a:gd name="T7" fmla="*/ 318 h 658"/>
                <a:gd name="T8" fmla="*/ 577 w 1729"/>
                <a:gd name="T9" fmla="*/ 278 h 658"/>
                <a:gd name="T10" fmla="*/ 720 w 1729"/>
                <a:gd name="T11" fmla="*/ 253 h 658"/>
                <a:gd name="T12" fmla="*/ 871 w 1729"/>
                <a:gd name="T13" fmla="*/ 205 h 658"/>
                <a:gd name="T14" fmla="*/ 1298 w 1729"/>
                <a:gd name="T15" fmla="*/ 111 h 658"/>
                <a:gd name="T16" fmla="*/ 1729 w 1729"/>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9" h="658">
                  <a:moveTo>
                    <a:pt x="0" y="658"/>
                  </a:moveTo>
                  <a:lnTo>
                    <a:pt x="147" y="515"/>
                  </a:lnTo>
                  <a:lnTo>
                    <a:pt x="290" y="421"/>
                  </a:lnTo>
                  <a:lnTo>
                    <a:pt x="435" y="318"/>
                  </a:lnTo>
                  <a:lnTo>
                    <a:pt x="577" y="278"/>
                  </a:lnTo>
                  <a:lnTo>
                    <a:pt x="720" y="253"/>
                  </a:lnTo>
                  <a:lnTo>
                    <a:pt x="871" y="205"/>
                  </a:lnTo>
                  <a:lnTo>
                    <a:pt x="1298" y="111"/>
                  </a:lnTo>
                  <a:lnTo>
                    <a:pt x="1729" y="0"/>
                  </a:lnTo>
                </a:path>
              </a:pathLst>
            </a:custGeom>
            <a:noFill/>
            <a:ln w="12700">
              <a:solidFill>
                <a:srgbClr val="58595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9" name="Rectangle 219"/>
            <p:cNvSpPr>
              <a:spLocks noChangeArrowheads="1"/>
            </p:cNvSpPr>
            <p:nvPr/>
          </p:nvSpPr>
          <p:spPr bwMode="auto">
            <a:xfrm>
              <a:off x="1312860" y="3748119"/>
              <a:ext cx="50799" cy="508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0" name="Rectangle 220"/>
            <p:cNvSpPr>
              <a:spLocks noChangeArrowheads="1"/>
            </p:cNvSpPr>
            <p:nvPr/>
          </p:nvSpPr>
          <p:spPr bwMode="auto">
            <a:xfrm>
              <a:off x="1555746" y="3514755"/>
              <a:ext cx="50799" cy="53976"/>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1" name="Rectangle 221"/>
            <p:cNvSpPr>
              <a:spLocks noChangeArrowheads="1"/>
            </p:cNvSpPr>
            <p:nvPr/>
          </p:nvSpPr>
          <p:spPr bwMode="auto">
            <a:xfrm>
              <a:off x="1776408" y="3367117"/>
              <a:ext cx="50799" cy="55564"/>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2" name="Rectangle 222"/>
            <p:cNvSpPr>
              <a:spLocks noChangeArrowheads="1"/>
            </p:cNvSpPr>
            <p:nvPr/>
          </p:nvSpPr>
          <p:spPr bwMode="auto">
            <a:xfrm>
              <a:off x="2008182" y="3208365"/>
              <a:ext cx="55562" cy="508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3" name="Rectangle 223"/>
            <p:cNvSpPr>
              <a:spLocks noChangeArrowheads="1"/>
            </p:cNvSpPr>
            <p:nvPr/>
          </p:nvSpPr>
          <p:spPr bwMode="auto">
            <a:xfrm>
              <a:off x="2232018" y="3144864"/>
              <a:ext cx="55562" cy="508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4" name="Rectangle 224"/>
            <p:cNvSpPr>
              <a:spLocks noChangeArrowheads="1"/>
            </p:cNvSpPr>
            <p:nvPr/>
          </p:nvSpPr>
          <p:spPr bwMode="auto">
            <a:xfrm>
              <a:off x="2462206" y="3108352"/>
              <a:ext cx="50799" cy="5238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5" name="Rectangle 225"/>
            <p:cNvSpPr>
              <a:spLocks noChangeArrowheads="1"/>
            </p:cNvSpPr>
            <p:nvPr/>
          </p:nvSpPr>
          <p:spPr bwMode="auto">
            <a:xfrm>
              <a:off x="2695567" y="3028976"/>
              <a:ext cx="50799" cy="508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6" name="Rectangle 226"/>
            <p:cNvSpPr>
              <a:spLocks noChangeArrowheads="1"/>
            </p:cNvSpPr>
            <p:nvPr/>
          </p:nvSpPr>
          <p:spPr bwMode="auto">
            <a:xfrm>
              <a:off x="3379778" y="2881338"/>
              <a:ext cx="50799" cy="5238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7" name="Rectangle 227"/>
            <p:cNvSpPr>
              <a:spLocks noChangeArrowheads="1"/>
            </p:cNvSpPr>
            <p:nvPr/>
          </p:nvSpPr>
          <p:spPr bwMode="auto">
            <a:xfrm>
              <a:off x="4062401" y="2703536"/>
              <a:ext cx="52388" cy="53976"/>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8" name="Line 228"/>
            <p:cNvSpPr>
              <a:spLocks noChangeShapeType="1"/>
            </p:cNvSpPr>
            <p:nvPr/>
          </p:nvSpPr>
          <p:spPr bwMode="auto">
            <a:xfrm>
              <a:off x="4089388" y="2290782"/>
              <a:ext cx="0" cy="873132"/>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9" name="Rectangle 229"/>
            <p:cNvSpPr>
              <a:spLocks noChangeArrowheads="1"/>
            </p:cNvSpPr>
            <p:nvPr/>
          </p:nvSpPr>
          <p:spPr bwMode="auto">
            <a:xfrm>
              <a:off x="4068752" y="2287608"/>
              <a:ext cx="42863"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0" name="Rectangle 230"/>
            <p:cNvSpPr>
              <a:spLocks noChangeArrowheads="1"/>
            </p:cNvSpPr>
            <p:nvPr/>
          </p:nvSpPr>
          <p:spPr bwMode="auto">
            <a:xfrm>
              <a:off x="4068752" y="3160740"/>
              <a:ext cx="42863"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1" name="Line 231"/>
            <p:cNvSpPr>
              <a:spLocks noChangeShapeType="1"/>
            </p:cNvSpPr>
            <p:nvPr/>
          </p:nvSpPr>
          <p:spPr bwMode="auto">
            <a:xfrm>
              <a:off x="3405179" y="2546372"/>
              <a:ext cx="0" cy="712794"/>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2" name="Rectangle 232"/>
            <p:cNvSpPr>
              <a:spLocks noChangeArrowheads="1"/>
            </p:cNvSpPr>
            <p:nvPr/>
          </p:nvSpPr>
          <p:spPr bwMode="auto">
            <a:xfrm>
              <a:off x="3386129" y="2543195"/>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3" name="Rectangle 233"/>
            <p:cNvSpPr>
              <a:spLocks noChangeArrowheads="1"/>
            </p:cNvSpPr>
            <p:nvPr/>
          </p:nvSpPr>
          <p:spPr bwMode="auto">
            <a:xfrm>
              <a:off x="3386129" y="3255990"/>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4" name="Line 234"/>
            <p:cNvSpPr>
              <a:spLocks noChangeShapeType="1"/>
            </p:cNvSpPr>
            <p:nvPr/>
          </p:nvSpPr>
          <p:spPr bwMode="auto">
            <a:xfrm>
              <a:off x="2720967" y="2754335"/>
              <a:ext cx="0" cy="587380"/>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5" name="Rectangle 235"/>
            <p:cNvSpPr>
              <a:spLocks noChangeArrowheads="1"/>
            </p:cNvSpPr>
            <p:nvPr/>
          </p:nvSpPr>
          <p:spPr bwMode="auto">
            <a:xfrm>
              <a:off x="2698742" y="2751160"/>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6" name="Rectangle 236"/>
            <p:cNvSpPr>
              <a:spLocks noChangeArrowheads="1"/>
            </p:cNvSpPr>
            <p:nvPr/>
          </p:nvSpPr>
          <p:spPr bwMode="auto">
            <a:xfrm>
              <a:off x="2698742" y="3338540"/>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7" name="Line 237"/>
            <p:cNvSpPr>
              <a:spLocks noChangeShapeType="1"/>
            </p:cNvSpPr>
            <p:nvPr/>
          </p:nvSpPr>
          <p:spPr bwMode="auto">
            <a:xfrm>
              <a:off x="2487606" y="2859111"/>
              <a:ext cx="0" cy="534993"/>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Rectangle 238"/>
            <p:cNvSpPr>
              <a:spLocks noChangeArrowheads="1"/>
            </p:cNvSpPr>
            <p:nvPr/>
          </p:nvSpPr>
          <p:spPr bwMode="auto">
            <a:xfrm>
              <a:off x="2468556" y="2855936"/>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Rectangle 239"/>
            <p:cNvSpPr>
              <a:spLocks noChangeArrowheads="1"/>
            </p:cNvSpPr>
            <p:nvPr/>
          </p:nvSpPr>
          <p:spPr bwMode="auto">
            <a:xfrm>
              <a:off x="2468556" y="3390927"/>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0" name="Line 240"/>
            <p:cNvSpPr>
              <a:spLocks noChangeShapeType="1"/>
            </p:cNvSpPr>
            <p:nvPr/>
          </p:nvSpPr>
          <p:spPr bwMode="auto">
            <a:xfrm>
              <a:off x="2260593" y="2905149"/>
              <a:ext cx="0" cy="514354"/>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Rectangle 241"/>
            <p:cNvSpPr>
              <a:spLocks noChangeArrowheads="1"/>
            </p:cNvSpPr>
            <p:nvPr/>
          </p:nvSpPr>
          <p:spPr bwMode="auto">
            <a:xfrm>
              <a:off x="2238369" y="2901974"/>
              <a:ext cx="42863"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2" name="Rectangle 242"/>
            <p:cNvSpPr>
              <a:spLocks noChangeArrowheads="1"/>
            </p:cNvSpPr>
            <p:nvPr/>
          </p:nvSpPr>
          <p:spPr bwMode="auto">
            <a:xfrm>
              <a:off x="2238369" y="3416327"/>
              <a:ext cx="42863"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3" name="Line 243"/>
            <p:cNvSpPr>
              <a:spLocks noChangeShapeType="1"/>
            </p:cNvSpPr>
            <p:nvPr/>
          </p:nvSpPr>
          <p:spPr bwMode="auto">
            <a:xfrm>
              <a:off x="2035169" y="2994050"/>
              <a:ext cx="0" cy="482604"/>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4" name="Rectangle 244"/>
            <p:cNvSpPr>
              <a:spLocks noChangeArrowheads="1"/>
            </p:cNvSpPr>
            <p:nvPr/>
          </p:nvSpPr>
          <p:spPr bwMode="auto">
            <a:xfrm>
              <a:off x="2012944" y="2990874"/>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5" name="Rectangle 245"/>
            <p:cNvSpPr>
              <a:spLocks noChangeArrowheads="1"/>
            </p:cNvSpPr>
            <p:nvPr/>
          </p:nvSpPr>
          <p:spPr bwMode="auto">
            <a:xfrm>
              <a:off x="2012944" y="3473479"/>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6" name="Line 246"/>
            <p:cNvSpPr>
              <a:spLocks noChangeShapeType="1"/>
            </p:cNvSpPr>
            <p:nvPr/>
          </p:nvSpPr>
          <p:spPr bwMode="auto">
            <a:xfrm>
              <a:off x="1801808" y="3224239"/>
              <a:ext cx="0" cy="334966"/>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7" name="Rectangle 247"/>
            <p:cNvSpPr>
              <a:spLocks noChangeArrowheads="1"/>
            </p:cNvSpPr>
            <p:nvPr/>
          </p:nvSpPr>
          <p:spPr bwMode="auto">
            <a:xfrm>
              <a:off x="1782758" y="3221065"/>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8" name="Rectangle 248"/>
            <p:cNvSpPr>
              <a:spLocks noChangeArrowheads="1"/>
            </p:cNvSpPr>
            <p:nvPr/>
          </p:nvSpPr>
          <p:spPr bwMode="auto">
            <a:xfrm>
              <a:off x="1782758" y="3556029"/>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9" name="Line 249"/>
            <p:cNvSpPr>
              <a:spLocks noChangeShapeType="1"/>
            </p:cNvSpPr>
            <p:nvPr/>
          </p:nvSpPr>
          <p:spPr bwMode="auto">
            <a:xfrm>
              <a:off x="1577970" y="3406802"/>
              <a:ext cx="0" cy="252415"/>
            </a:xfrm>
            <a:prstGeom prst="line">
              <a:avLst/>
            </a:prstGeom>
            <a:noFill/>
            <a:ln w="6350">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0" name="Rectangle 250"/>
            <p:cNvSpPr>
              <a:spLocks noChangeArrowheads="1"/>
            </p:cNvSpPr>
            <p:nvPr/>
          </p:nvSpPr>
          <p:spPr bwMode="auto">
            <a:xfrm>
              <a:off x="1558921" y="3403628"/>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1" name="Rectangle 251"/>
            <p:cNvSpPr>
              <a:spLocks noChangeArrowheads="1"/>
            </p:cNvSpPr>
            <p:nvPr/>
          </p:nvSpPr>
          <p:spPr bwMode="auto">
            <a:xfrm>
              <a:off x="1558921" y="3656043"/>
              <a:ext cx="41275" cy="63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2" name="Freeform 252"/>
            <p:cNvSpPr>
              <a:spLocks/>
            </p:cNvSpPr>
            <p:nvPr/>
          </p:nvSpPr>
          <p:spPr bwMode="auto">
            <a:xfrm>
              <a:off x="1385884" y="3451253"/>
              <a:ext cx="2747955" cy="319090"/>
            </a:xfrm>
            <a:custGeom>
              <a:avLst/>
              <a:gdLst>
                <a:gd name="T0" fmla="*/ 0 w 1731"/>
                <a:gd name="T1" fmla="*/ 201 h 201"/>
                <a:gd name="T2" fmla="*/ 151 w 1731"/>
                <a:gd name="T3" fmla="*/ 54 h 201"/>
                <a:gd name="T4" fmla="*/ 288 w 1731"/>
                <a:gd name="T5" fmla="*/ 32 h 201"/>
                <a:gd name="T6" fmla="*/ 435 w 1731"/>
                <a:gd name="T7" fmla="*/ 30 h 201"/>
                <a:gd name="T8" fmla="*/ 580 w 1731"/>
                <a:gd name="T9" fmla="*/ 26 h 201"/>
                <a:gd name="T10" fmla="*/ 723 w 1731"/>
                <a:gd name="T11" fmla="*/ 4 h 201"/>
                <a:gd name="T12" fmla="*/ 869 w 1731"/>
                <a:gd name="T13" fmla="*/ 4 h 201"/>
                <a:gd name="T14" fmla="*/ 1300 w 1731"/>
                <a:gd name="T15" fmla="*/ 0 h 201"/>
                <a:gd name="T16" fmla="*/ 1731 w 1731"/>
                <a:gd name="T17"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1" h="201">
                  <a:moveTo>
                    <a:pt x="0" y="201"/>
                  </a:moveTo>
                  <a:lnTo>
                    <a:pt x="151" y="54"/>
                  </a:lnTo>
                  <a:lnTo>
                    <a:pt x="288" y="32"/>
                  </a:lnTo>
                  <a:lnTo>
                    <a:pt x="435" y="30"/>
                  </a:lnTo>
                  <a:lnTo>
                    <a:pt x="580" y="26"/>
                  </a:lnTo>
                  <a:lnTo>
                    <a:pt x="723" y="4"/>
                  </a:lnTo>
                  <a:lnTo>
                    <a:pt x="869" y="4"/>
                  </a:lnTo>
                  <a:lnTo>
                    <a:pt x="1300" y="0"/>
                  </a:lnTo>
                  <a:lnTo>
                    <a:pt x="1731" y="4"/>
                  </a:lnTo>
                </a:path>
              </a:pathLst>
            </a:custGeom>
            <a:noFill/>
            <a:ln w="12700">
              <a:solidFill>
                <a:srgbClr val="1084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3" name="Freeform 253"/>
            <p:cNvSpPr>
              <a:spLocks/>
            </p:cNvSpPr>
            <p:nvPr/>
          </p:nvSpPr>
          <p:spPr bwMode="auto">
            <a:xfrm>
              <a:off x="1808158" y="3467129"/>
              <a:ext cx="73025" cy="73026"/>
            </a:xfrm>
            <a:custGeom>
              <a:avLst/>
              <a:gdLst>
                <a:gd name="T0" fmla="*/ 22 w 46"/>
                <a:gd name="T1" fmla="*/ 46 h 46"/>
                <a:gd name="T2" fmla="*/ 0 w 46"/>
                <a:gd name="T3" fmla="*/ 24 h 46"/>
                <a:gd name="T4" fmla="*/ 22 w 46"/>
                <a:gd name="T5" fmla="*/ 0 h 46"/>
                <a:gd name="T6" fmla="*/ 46 w 46"/>
                <a:gd name="T7" fmla="*/ 24 h 46"/>
                <a:gd name="T8" fmla="*/ 22 w 46"/>
                <a:gd name="T9" fmla="*/ 46 h 46"/>
              </a:gdLst>
              <a:ahLst/>
              <a:cxnLst>
                <a:cxn ang="0">
                  <a:pos x="T0" y="T1"/>
                </a:cxn>
                <a:cxn ang="0">
                  <a:pos x="T2" y="T3"/>
                </a:cxn>
                <a:cxn ang="0">
                  <a:pos x="T4" y="T5"/>
                </a:cxn>
                <a:cxn ang="0">
                  <a:pos x="T6" y="T7"/>
                </a:cxn>
                <a:cxn ang="0">
                  <a:pos x="T8" y="T9"/>
                </a:cxn>
              </a:cxnLst>
              <a:rect l="0" t="0" r="r" b="b"/>
              <a:pathLst>
                <a:path w="46" h="46">
                  <a:moveTo>
                    <a:pt x="22" y="46"/>
                  </a:moveTo>
                  <a:lnTo>
                    <a:pt x="0" y="24"/>
                  </a:lnTo>
                  <a:lnTo>
                    <a:pt x="22" y="0"/>
                  </a:lnTo>
                  <a:lnTo>
                    <a:pt x="46" y="24"/>
                  </a:lnTo>
                  <a:lnTo>
                    <a:pt x="22"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4" name="Freeform 254"/>
            <p:cNvSpPr>
              <a:spLocks/>
            </p:cNvSpPr>
            <p:nvPr/>
          </p:nvSpPr>
          <p:spPr bwMode="auto">
            <a:xfrm>
              <a:off x="1587495" y="3502054"/>
              <a:ext cx="73025" cy="73026"/>
            </a:xfrm>
            <a:custGeom>
              <a:avLst/>
              <a:gdLst>
                <a:gd name="T0" fmla="*/ 22 w 46"/>
                <a:gd name="T1" fmla="*/ 46 h 46"/>
                <a:gd name="T2" fmla="*/ 0 w 46"/>
                <a:gd name="T3" fmla="*/ 24 h 46"/>
                <a:gd name="T4" fmla="*/ 22 w 46"/>
                <a:gd name="T5" fmla="*/ 0 h 46"/>
                <a:gd name="T6" fmla="*/ 46 w 46"/>
                <a:gd name="T7" fmla="*/ 24 h 46"/>
                <a:gd name="T8" fmla="*/ 22 w 46"/>
                <a:gd name="T9" fmla="*/ 46 h 46"/>
              </a:gdLst>
              <a:ahLst/>
              <a:cxnLst>
                <a:cxn ang="0">
                  <a:pos x="T0" y="T1"/>
                </a:cxn>
                <a:cxn ang="0">
                  <a:pos x="T2" y="T3"/>
                </a:cxn>
                <a:cxn ang="0">
                  <a:pos x="T4" y="T5"/>
                </a:cxn>
                <a:cxn ang="0">
                  <a:pos x="T6" y="T7"/>
                </a:cxn>
                <a:cxn ang="0">
                  <a:pos x="T8" y="T9"/>
                </a:cxn>
              </a:cxnLst>
              <a:rect l="0" t="0" r="r" b="b"/>
              <a:pathLst>
                <a:path w="46" h="46">
                  <a:moveTo>
                    <a:pt x="22" y="46"/>
                  </a:moveTo>
                  <a:lnTo>
                    <a:pt x="0" y="24"/>
                  </a:lnTo>
                  <a:lnTo>
                    <a:pt x="22" y="0"/>
                  </a:lnTo>
                  <a:lnTo>
                    <a:pt x="46" y="24"/>
                  </a:lnTo>
                  <a:lnTo>
                    <a:pt x="22"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5" name="Freeform 255"/>
            <p:cNvSpPr>
              <a:spLocks/>
            </p:cNvSpPr>
            <p:nvPr/>
          </p:nvSpPr>
          <p:spPr bwMode="auto">
            <a:xfrm>
              <a:off x="1350960" y="3729068"/>
              <a:ext cx="73025" cy="73026"/>
            </a:xfrm>
            <a:custGeom>
              <a:avLst/>
              <a:gdLst>
                <a:gd name="T0" fmla="*/ 24 w 46"/>
                <a:gd name="T1" fmla="*/ 46 h 46"/>
                <a:gd name="T2" fmla="*/ 0 w 46"/>
                <a:gd name="T3" fmla="*/ 24 h 46"/>
                <a:gd name="T4" fmla="*/ 24 w 46"/>
                <a:gd name="T5" fmla="*/ 0 h 46"/>
                <a:gd name="T6" fmla="*/ 46 w 46"/>
                <a:gd name="T7" fmla="*/ 24 h 46"/>
                <a:gd name="T8" fmla="*/ 24 w 46"/>
                <a:gd name="T9" fmla="*/ 46 h 46"/>
              </a:gdLst>
              <a:ahLst/>
              <a:cxnLst>
                <a:cxn ang="0">
                  <a:pos x="T0" y="T1"/>
                </a:cxn>
                <a:cxn ang="0">
                  <a:pos x="T2" y="T3"/>
                </a:cxn>
                <a:cxn ang="0">
                  <a:pos x="T4" y="T5"/>
                </a:cxn>
                <a:cxn ang="0">
                  <a:pos x="T6" y="T7"/>
                </a:cxn>
                <a:cxn ang="0">
                  <a:pos x="T8" y="T9"/>
                </a:cxn>
              </a:cxnLst>
              <a:rect l="0" t="0" r="r" b="b"/>
              <a:pathLst>
                <a:path w="46" h="46">
                  <a:moveTo>
                    <a:pt x="24" y="46"/>
                  </a:moveTo>
                  <a:lnTo>
                    <a:pt x="0" y="24"/>
                  </a:lnTo>
                  <a:lnTo>
                    <a:pt x="24" y="0"/>
                  </a:lnTo>
                  <a:lnTo>
                    <a:pt x="46" y="24"/>
                  </a:lnTo>
                  <a:lnTo>
                    <a:pt x="24"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6" name="Freeform 256"/>
            <p:cNvSpPr>
              <a:spLocks/>
            </p:cNvSpPr>
            <p:nvPr/>
          </p:nvSpPr>
          <p:spPr bwMode="auto">
            <a:xfrm>
              <a:off x="2041519" y="3460778"/>
              <a:ext cx="73025" cy="73026"/>
            </a:xfrm>
            <a:custGeom>
              <a:avLst/>
              <a:gdLst>
                <a:gd name="T0" fmla="*/ 22 w 46"/>
                <a:gd name="T1" fmla="*/ 46 h 46"/>
                <a:gd name="T2" fmla="*/ 0 w 46"/>
                <a:gd name="T3" fmla="*/ 24 h 46"/>
                <a:gd name="T4" fmla="*/ 22 w 46"/>
                <a:gd name="T5" fmla="*/ 0 h 46"/>
                <a:gd name="T6" fmla="*/ 46 w 46"/>
                <a:gd name="T7" fmla="*/ 24 h 46"/>
                <a:gd name="T8" fmla="*/ 22 w 46"/>
                <a:gd name="T9" fmla="*/ 46 h 46"/>
              </a:gdLst>
              <a:ahLst/>
              <a:cxnLst>
                <a:cxn ang="0">
                  <a:pos x="T0" y="T1"/>
                </a:cxn>
                <a:cxn ang="0">
                  <a:pos x="T2" y="T3"/>
                </a:cxn>
                <a:cxn ang="0">
                  <a:pos x="T4" y="T5"/>
                </a:cxn>
                <a:cxn ang="0">
                  <a:pos x="T6" y="T7"/>
                </a:cxn>
                <a:cxn ang="0">
                  <a:pos x="T8" y="T9"/>
                </a:cxn>
              </a:cxnLst>
              <a:rect l="0" t="0" r="r" b="b"/>
              <a:pathLst>
                <a:path w="46" h="46">
                  <a:moveTo>
                    <a:pt x="22" y="46"/>
                  </a:moveTo>
                  <a:lnTo>
                    <a:pt x="0" y="24"/>
                  </a:lnTo>
                  <a:lnTo>
                    <a:pt x="22" y="0"/>
                  </a:lnTo>
                  <a:lnTo>
                    <a:pt x="46" y="24"/>
                  </a:lnTo>
                  <a:lnTo>
                    <a:pt x="22"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7" name="Freeform 257"/>
            <p:cNvSpPr>
              <a:spLocks/>
            </p:cNvSpPr>
            <p:nvPr/>
          </p:nvSpPr>
          <p:spPr bwMode="auto">
            <a:xfrm>
              <a:off x="2266944" y="3451253"/>
              <a:ext cx="74612" cy="73026"/>
            </a:xfrm>
            <a:custGeom>
              <a:avLst/>
              <a:gdLst>
                <a:gd name="T0" fmla="*/ 25 w 47"/>
                <a:gd name="T1" fmla="*/ 46 h 46"/>
                <a:gd name="T2" fmla="*/ 0 w 47"/>
                <a:gd name="T3" fmla="*/ 24 h 46"/>
                <a:gd name="T4" fmla="*/ 25 w 47"/>
                <a:gd name="T5" fmla="*/ 0 h 46"/>
                <a:gd name="T6" fmla="*/ 47 w 47"/>
                <a:gd name="T7" fmla="*/ 24 h 46"/>
                <a:gd name="T8" fmla="*/ 25 w 47"/>
                <a:gd name="T9" fmla="*/ 46 h 46"/>
              </a:gdLst>
              <a:ahLst/>
              <a:cxnLst>
                <a:cxn ang="0">
                  <a:pos x="T0" y="T1"/>
                </a:cxn>
                <a:cxn ang="0">
                  <a:pos x="T2" y="T3"/>
                </a:cxn>
                <a:cxn ang="0">
                  <a:pos x="T4" y="T5"/>
                </a:cxn>
                <a:cxn ang="0">
                  <a:pos x="T6" y="T7"/>
                </a:cxn>
                <a:cxn ang="0">
                  <a:pos x="T8" y="T9"/>
                </a:cxn>
              </a:cxnLst>
              <a:rect l="0" t="0" r="r" b="b"/>
              <a:pathLst>
                <a:path w="47" h="46">
                  <a:moveTo>
                    <a:pt x="25" y="46"/>
                  </a:moveTo>
                  <a:lnTo>
                    <a:pt x="0" y="24"/>
                  </a:lnTo>
                  <a:lnTo>
                    <a:pt x="25" y="0"/>
                  </a:lnTo>
                  <a:lnTo>
                    <a:pt x="47" y="24"/>
                  </a:lnTo>
                  <a:lnTo>
                    <a:pt x="25"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8" name="Freeform 258"/>
            <p:cNvSpPr>
              <a:spLocks/>
            </p:cNvSpPr>
            <p:nvPr/>
          </p:nvSpPr>
          <p:spPr bwMode="auto">
            <a:xfrm>
              <a:off x="2490781" y="3422678"/>
              <a:ext cx="74612" cy="73026"/>
            </a:xfrm>
            <a:custGeom>
              <a:avLst/>
              <a:gdLst>
                <a:gd name="T0" fmla="*/ 22 w 47"/>
                <a:gd name="T1" fmla="*/ 46 h 46"/>
                <a:gd name="T2" fmla="*/ 0 w 47"/>
                <a:gd name="T3" fmla="*/ 22 h 46"/>
                <a:gd name="T4" fmla="*/ 22 w 47"/>
                <a:gd name="T5" fmla="*/ 0 h 46"/>
                <a:gd name="T6" fmla="*/ 47 w 47"/>
                <a:gd name="T7" fmla="*/ 22 h 46"/>
                <a:gd name="T8" fmla="*/ 22 w 47"/>
                <a:gd name="T9" fmla="*/ 46 h 46"/>
              </a:gdLst>
              <a:ahLst/>
              <a:cxnLst>
                <a:cxn ang="0">
                  <a:pos x="T0" y="T1"/>
                </a:cxn>
                <a:cxn ang="0">
                  <a:pos x="T2" y="T3"/>
                </a:cxn>
                <a:cxn ang="0">
                  <a:pos x="T4" y="T5"/>
                </a:cxn>
                <a:cxn ang="0">
                  <a:pos x="T6" y="T7"/>
                </a:cxn>
                <a:cxn ang="0">
                  <a:pos x="T8" y="T9"/>
                </a:cxn>
              </a:cxnLst>
              <a:rect l="0" t="0" r="r" b="b"/>
              <a:pathLst>
                <a:path w="47" h="46">
                  <a:moveTo>
                    <a:pt x="22" y="46"/>
                  </a:moveTo>
                  <a:lnTo>
                    <a:pt x="0" y="22"/>
                  </a:lnTo>
                  <a:lnTo>
                    <a:pt x="22" y="0"/>
                  </a:lnTo>
                  <a:lnTo>
                    <a:pt x="47" y="22"/>
                  </a:lnTo>
                  <a:lnTo>
                    <a:pt x="22"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9" name="Freeform 259"/>
            <p:cNvSpPr>
              <a:spLocks/>
            </p:cNvSpPr>
            <p:nvPr/>
          </p:nvSpPr>
          <p:spPr bwMode="auto">
            <a:xfrm>
              <a:off x="2730492" y="3422678"/>
              <a:ext cx="74612" cy="73026"/>
            </a:xfrm>
            <a:custGeom>
              <a:avLst/>
              <a:gdLst>
                <a:gd name="T0" fmla="*/ 22 w 47"/>
                <a:gd name="T1" fmla="*/ 46 h 46"/>
                <a:gd name="T2" fmla="*/ 0 w 47"/>
                <a:gd name="T3" fmla="*/ 24 h 46"/>
                <a:gd name="T4" fmla="*/ 22 w 47"/>
                <a:gd name="T5" fmla="*/ 0 h 46"/>
                <a:gd name="T6" fmla="*/ 47 w 47"/>
                <a:gd name="T7" fmla="*/ 24 h 46"/>
                <a:gd name="T8" fmla="*/ 22 w 47"/>
                <a:gd name="T9" fmla="*/ 46 h 46"/>
              </a:gdLst>
              <a:ahLst/>
              <a:cxnLst>
                <a:cxn ang="0">
                  <a:pos x="T0" y="T1"/>
                </a:cxn>
                <a:cxn ang="0">
                  <a:pos x="T2" y="T3"/>
                </a:cxn>
                <a:cxn ang="0">
                  <a:pos x="T4" y="T5"/>
                </a:cxn>
                <a:cxn ang="0">
                  <a:pos x="T6" y="T7"/>
                </a:cxn>
                <a:cxn ang="0">
                  <a:pos x="T8" y="T9"/>
                </a:cxn>
              </a:cxnLst>
              <a:rect l="0" t="0" r="r" b="b"/>
              <a:pathLst>
                <a:path w="47" h="46">
                  <a:moveTo>
                    <a:pt x="22" y="46"/>
                  </a:moveTo>
                  <a:lnTo>
                    <a:pt x="0" y="24"/>
                  </a:lnTo>
                  <a:lnTo>
                    <a:pt x="22" y="0"/>
                  </a:lnTo>
                  <a:lnTo>
                    <a:pt x="47" y="24"/>
                  </a:lnTo>
                  <a:lnTo>
                    <a:pt x="22"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0" name="Freeform 260"/>
            <p:cNvSpPr>
              <a:spLocks/>
            </p:cNvSpPr>
            <p:nvPr/>
          </p:nvSpPr>
          <p:spPr bwMode="auto">
            <a:xfrm>
              <a:off x="3411528" y="3416327"/>
              <a:ext cx="73025" cy="73026"/>
            </a:xfrm>
            <a:custGeom>
              <a:avLst/>
              <a:gdLst>
                <a:gd name="T0" fmla="*/ 22 w 46"/>
                <a:gd name="T1" fmla="*/ 46 h 46"/>
                <a:gd name="T2" fmla="*/ 0 w 46"/>
                <a:gd name="T3" fmla="*/ 22 h 46"/>
                <a:gd name="T4" fmla="*/ 22 w 46"/>
                <a:gd name="T5" fmla="*/ 0 h 46"/>
                <a:gd name="T6" fmla="*/ 46 w 46"/>
                <a:gd name="T7" fmla="*/ 22 h 46"/>
                <a:gd name="T8" fmla="*/ 22 w 46"/>
                <a:gd name="T9" fmla="*/ 46 h 46"/>
              </a:gdLst>
              <a:ahLst/>
              <a:cxnLst>
                <a:cxn ang="0">
                  <a:pos x="T0" y="T1"/>
                </a:cxn>
                <a:cxn ang="0">
                  <a:pos x="T2" y="T3"/>
                </a:cxn>
                <a:cxn ang="0">
                  <a:pos x="T4" y="T5"/>
                </a:cxn>
                <a:cxn ang="0">
                  <a:pos x="T6" y="T7"/>
                </a:cxn>
                <a:cxn ang="0">
                  <a:pos x="T8" y="T9"/>
                </a:cxn>
              </a:cxnLst>
              <a:rect l="0" t="0" r="r" b="b"/>
              <a:pathLst>
                <a:path w="46" h="46">
                  <a:moveTo>
                    <a:pt x="22" y="46"/>
                  </a:moveTo>
                  <a:lnTo>
                    <a:pt x="0" y="22"/>
                  </a:lnTo>
                  <a:lnTo>
                    <a:pt x="22" y="0"/>
                  </a:lnTo>
                  <a:lnTo>
                    <a:pt x="46" y="22"/>
                  </a:lnTo>
                  <a:lnTo>
                    <a:pt x="22"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1" name="Freeform 261"/>
            <p:cNvSpPr>
              <a:spLocks/>
            </p:cNvSpPr>
            <p:nvPr/>
          </p:nvSpPr>
          <p:spPr bwMode="auto">
            <a:xfrm>
              <a:off x="4098913" y="3419503"/>
              <a:ext cx="73025" cy="73026"/>
            </a:xfrm>
            <a:custGeom>
              <a:avLst/>
              <a:gdLst>
                <a:gd name="T0" fmla="*/ 24 w 46"/>
                <a:gd name="T1" fmla="*/ 46 h 46"/>
                <a:gd name="T2" fmla="*/ 0 w 46"/>
                <a:gd name="T3" fmla="*/ 24 h 46"/>
                <a:gd name="T4" fmla="*/ 24 w 46"/>
                <a:gd name="T5" fmla="*/ 0 h 46"/>
                <a:gd name="T6" fmla="*/ 46 w 46"/>
                <a:gd name="T7" fmla="*/ 24 h 46"/>
                <a:gd name="T8" fmla="*/ 24 w 46"/>
                <a:gd name="T9" fmla="*/ 46 h 46"/>
              </a:gdLst>
              <a:ahLst/>
              <a:cxnLst>
                <a:cxn ang="0">
                  <a:pos x="T0" y="T1"/>
                </a:cxn>
                <a:cxn ang="0">
                  <a:pos x="T2" y="T3"/>
                </a:cxn>
                <a:cxn ang="0">
                  <a:pos x="T4" y="T5"/>
                </a:cxn>
                <a:cxn ang="0">
                  <a:pos x="T6" y="T7"/>
                </a:cxn>
                <a:cxn ang="0">
                  <a:pos x="T8" y="T9"/>
                </a:cxn>
              </a:cxnLst>
              <a:rect l="0" t="0" r="r" b="b"/>
              <a:pathLst>
                <a:path w="46" h="46">
                  <a:moveTo>
                    <a:pt x="24" y="46"/>
                  </a:moveTo>
                  <a:lnTo>
                    <a:pt x="0" y="24"/>
                  </a:lnTo>
                  <a:lnTo>
                    <a:pt x="24" y="0"/>
                  </a:lnTo>
                  <a:lnTo>
                    <a:pt x="46" y="24"/>
                  </a:lnTo>
                  <a:lnTo>
                    <a:pt x="24" y="46"/>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2" name="Line 262"/>
            <p:cNvSpPr>
              <a:spLocks noChangeShapeType="1"/>
            </p:cNvSpPr>
            <p:nvPr/>
          </p:nvSpPr>
          <p:spPr bwMode="auto">
            <a:xfrm>
              <a:off x="4137013" y="3268690"/>
              <a:ext cx="0" cy="387354"/>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3" name="Rectangle 263"/>
            <p:cNvSpPr>
              <a:spLocks noChangeArrowheads="1"/>
            </p:cNvSpPr>
            <p:nvPr/>
          </p:nvSpPr>
          <p:spPr bwMode="auto">
            <a:xfrm>
              <a:off x="4114788" y="3265515"/>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4" name="Rectangle 264"/>
            <p:cNvSpPr>
              <a:spLocks noChangeArrowheads="1"/>
            </p:cNvSpPr>
            <p:nvPr/>
          </p:nvSpPr>
          <p:spPr bwMode="auto">
            <a:xfrm>
              <a:off x="4114788" y="3652868"/>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5" name="Line 265"/>
            <p:cNvSpPr>
              <a:spLocks noChangeShapeType="1"/>
            </p:cNvSpPr>
            <p:nvPr/>
          </p:nvSpPr>
          <p:spPr bwMode="auto">
            <a:xfrm>
              <a:off x="3449628" y="3278215"/>
              <a:ext cx="0" cy="368303"/>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6" name="Rectangle 266"/>
            <p:cNvSpPr>
              <a:spLocks noChangeArrowheads="1"/>
            </p:cNvSpPr>
            <p:nvPr/>
          </p:nvSpPr>
          <p:spPr bwMode="auto">
            <a:xfrm>
              <a:off x="3430578" y="3275039"/>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7" name="Rectangle 267"/>
            <p:cNvSpPr>
              <a:spLocks noChangeArrowheads="1"/>
            </p:cNvSpPr>
            <p:nvPr/>
          </p:nvSpPr>
          <p:spPr bwMode="auto">
            <a:xfrm>
              <a:off x="3430578" y="3643342"/>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8" name="Line 268"/>
            <p:cNvSpPr>
              <a:spLocks noChangeShapeType="1"/>
            </p:cNvSpPr>
            <p:nvPr/>
          </p:nvSpPr>
          <p:spPr bwMode="auto">
            <a:xfrm>
              <a:off x="2765417" y="3275039"/>
              <a:ext cx="0" cy="371477"/>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9" name="Rectangle 269"/>
            <p:cNvSpPr>
              <a:spLocks noChangeArrowheads="1"/>
            </p:cNvSpPr>
            <p:nvPr/>
          </p:nvSpPr>
          <p:spPr bwMode="auto">
            <a:xfrm>
              <a:off x="2746367" y="3271865"/>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0" name="Rectangle 270"/>
            <p:cNvSpPr>
              <a:spLocks noChangeArrowheads="1"/>
            </p:cNvSpPr>
            <p:nvPr/>
          </p:nvSpPr>
          <p:spPr bwMode="auto">
            <a:xfrm>
              <a:off x="2746367" y="3643342"/>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1" name="Line 271"/>
            <p:cNvSpPr>
              <a:spLocks noChangeShapeType="1"/>
            </p:cNvSpPr>
            <p:nvPr/>
          </p:nvSpPr>
          <p:spPr bwMode="auto">
            <a:xfrm>
              <a:off x="2525706" y="3275039"/>
              <a:ext cx="0" cy="377828"/>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2" name="Rectangle 272"/>
            <p:cNvSpPr>
              <a:spLocks noChangeArrowheads="1"/>
            </p:cNvSpPr>
            <p:nvPr/>
          </p:nvSpPr>
          <p:spPr bwMode="auto">
            <a:xfrm>
              <a:off x="2506656" y="3271865"/>
              <a:ext cx="42863"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3" name="Rectangle 273"/>
            <p:cNvSpPr>
              <a:spLocks noChangeArrowheads="1"/>
            </p:cNvSpPr>
            <p:nvPr/>
          </p:nvSpPr>
          <p:spPr bwMode="auto">
            <a:xfrm>
              <a:off x="2506656" y="3649693"/>
              <a:ext cx="42863"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4" name="Line 274"/>
            <p:cNvSpPr>
              <a:spLocks noChangeShapeType="1"/>
            </p:cNvSpPr>
            <p:nvPr/>
          </p:nvSpPr>
          <p:spPr bwMode="auto">
            <a:xfrm>
              <a:off x="2303456" y="3303615"/>
              <a:ext cx="0" cy="358778"/>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5" name="Rectangle 275"/>
            <p:cNvSpPr>
              <a:spLocks noChangeArrowheads="1"/>
            </p:cNvSpPr>
            <p:nvPr/>
          </p:nvSpPr>
          <p:spPr bwMode="auto">
            <a:xfrm>
              <a:off x="2284406" y="3300441"/>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6" name="Rectangle 276"/>
            <p:cNvSpPr>
              <a:spLocks noChangeArrowheads="1"/>
            </p:cNvSpPr>
            <p:nvPr/>
          </p:nvSpPr>
          <p:spPr bwMode="auto">
            <a:xfrm>
              <a:off x="2284406" y="3659217"/>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7" name="Line 277"/>
            <p:cNvSpPr>
              <a:spLocks noChangeShapeType="1"/>
            </p:cNvSpPr>
            <p:nvPr/>
          </p:nvSpPr>
          <p:spPr bwMode="auto">
            <a:xfrm>
              <a:off x="2076444" y="3335366"/>
              <a:ext cx="0" cy="323853"/>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8" name="Rectangle 278"/>
            <p:cNvSpPr>
              <a:spLocks noChangeArrowheads="1"/>
            </p:cNvSpPr>
            <p:nvPr/>
          </p:nvSpPr>
          <p:spPr bwMode="auto">
            <a:xfrm>
              <a:off x="2057394" y="3332190"/>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9" name="Rectangle 279"/>
            <p:cNvSpPr>
              <a:spLocks noChangeArrowheads="1"/>
            </p:cNvSpPr>
            <p:nvPr/>
          </p:nvSpPr>
          <p:spPr bwMode="auto">
            <a:xfrm>
              <a:off x="2057394" y="3656043"/>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0" name="Line 280"/>
            <p:cNvSpPr>
              <a:spLocks noChangeShapeType="1"/>
            </p:cNvSpPr>
            <p:nvPr/>
          </p:nvSpPr>
          <p:spPr bwMode="auto">
            <a:xfrm>
              <a:off x="1843083" y="3341716"/>
              <a:ext cx="0" cy="323853"/>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1" name="Rectangle 281"/>
            <p:cNvSpPr>
              <a:spLocks noChangeArrowheads="1"/>
            </p:cNvSpPr>
            <p:nvPr/>
          </p:nvSpPr>
          <p:spPr bwMode="auto">
            <a:xfrm>
              <a:off x="1824033" y="3338540"/>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2" name="Rectangle 282"/>
            <p:cNvSpPr>
              <a:spLocks noChangeArrowheads="1"/>
            </p:cNvSpPr>
            <p:nvPr/>
          </p:nvSpPr>
          <p:spPr bwMode="auto">
            <a:xfrm>
              <a:off x="1824033" y="3662393"/>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3" name="Line 283"/>
            <p:cNvSpPr>
              <a:spLocks noChangeShapeType="1"/>
            </p:cNvSpPr>
            <p:nvPr/>
          </p:nvSpPr>
          <p:spPr bwMode="auto">
            <a:xfrm>
              <a:off x="1622421" y="3387753"/>
              <a:ext cx="0" cy="303215"/>
            </a:xfrm>
            <a:prstGeom prst="line">
              <a:avLst/>
            </a:prstGeom>
            <a:noFill/>
            <a:ln w="6350">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4" name="Rectangle 284"/>
            <p:cNvSpPr>
              <a:spLocks noChangeArrowheads="1"/>
            </p:cNvSpPr>
            <p:nvPr/>
          </p:nvSpPr>
          <p:spPr bwMode="auto">
            <a:xfrm>
              <a:off x="1603371" y="3384578"/>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5" name="Rectangle 285"/>
            <p:cNvSpPr>
              <a:spLocks noChangeArrowheads="1"/>
            </p:cNvSpPr>
            <p:nvPr/>
          </p:nvSpPr>
          <p:spPr bwMode="auto">
            <a:xfrm>
              <a:off x="1603371" y="3687793"/>
              <a:ext cx="41275" cy="6350"/>
            </a:xfrm>
            <a:prstGeom prst="rect">
              <a:avLst/>
            </a:prstGeom>
            <a:solidFill>
              <a:srgbClr val="108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6" name="Freeform 286"/>
            <p:cNvSpPr>
              <a:spLocks/>
            </p:cNvSpPr>
            <p:nvPr/>
          </p:nvSpPr>
          <p:spPr bwMode="auto">
            <a:xfrm>
              <a:off x="1401759" y="3476653"/>
              <a:ext cx="2754305" cy="312740"/>
            </a:xfrm>
            <a:custGeom>
              <a:avLst/>
              <a:gdLst>
                <a:gd name="T0" fmla="*/ 0 w 1735"/>
                <a:gd name="T1" fmla="*/ 197 h 197"/>
                <a:gd name="T2" fmla="*/ 153 w 1735"/>
                <a:gd name="T3" fmla="*/ 26 h 197"/>
                <a:gd name="T4" fmla="*/ 292 w 1735"/>
                <a:gd name="T5" fmla="*/ 18 h 197"/>
                <a:gd name="T6" fmla="*/ 441 w 1735"/>
                <a:gd name="T7" fmla="*/ 12 h 197"/>
                <a:gd name="T8" fmla="*/ 582 w 1735"/>
                <a:gd name="T9" fmla="*/ 10 h 197"/>
                <a:gd name="T10" fmla="*/ 727 w 1735"/>
                <a:gd name="T11" fmla="*/ 10 h 197"/>
                <a:gd name="T12" fmla="*/ 876 w 1735"/>
                <a:gd name="T13" fmla="*/ 10 h 197"/>
                <a:gd name="T14" fmla="*/ 1302 w 1735"/>
                <a:gd name="T15" fmla="*/ 8 h 197"/>
                <a:gd name="T16" fmla="*/ 1735 w 1735"/>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5" h="197">
                  <a:moveTo>
                    <a:pt x="0" y="197"/>
                  </a:moveTo>
                  <a:lnTo>
                    <a:pt x="153" y="26"/>
                  </a:lnTo>
                  <a:lnTo>
                    <a:pt x="292" y="18"/>
                  </a:lnTo>
                  <a:lnTo>
                    <a:pt x="441" y="12"/>
                  </a:lnTo>
                  <a:lnTo>
                    <a:pt x="582" y="10"/>
                  </a:lnTo>
                  <a:lnTo>
                    <a:pt x="727" y="10"/>
                  </a:lnTo>
                  <a:lnTo>
                    <a:pt x="876" y="10"/>
                  </a:lnTo>
                  <a:lnTo>
                    <a:pt x="1302" y="8"/>
                  </a:lnTo>
                  <a:lnTo>
                    <a:pt x="1735" y="0"/>
                  </a:lnTo>
                </a:path>
              </a:pathLst>
            </a:custGeom>
            <a:noFill/>
            <a:ln w="12700">
              <a:solidFill>
                <a:srgbClr val="4047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7" name="Line 287"/>
            <p:cNvSpPr>
              <a:spLocks noChangeShapeType="1"/>
            </p:cNvSpPr>
            <p:nvPr/>
          </p:nvSpPr>
          <p:spPr bwMode="auto">
            <a:xfrm>
              <a:off x="4156063" y="3287740"/>
              <a:ext cx="0" cy="377828"/>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8" name="Rectangle 288"/>
            <p:cNvSpPr>
              <a:spLocks noChangeArrowheads="1"/>
            </p:cNvSpPr>
            <p:nvPr/>
          </p:nvSpPr>
          <p:spPr bwMode="auto">
            <a:xfrm>
              <a:off x="4133838" y="3284564"/>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9" name="Rectangle 289"/>
            <p:cNvSpPr>
              <a:spLocks noChangeArrowheads="1"/>
            </p:cNvSpPr>
            <p:nvPr/>
          </p:nvSpPr>
          <p:spPr bwMode="auto">
            <a:xfrm>
              <a:off x="4133838" y="3662393"/>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0" name="Line 290"/>
            <p:cNvSpPr>
              <a:spLocks noChangeShapeType="1"/>
            </p:cNvSpPr>
            <p:nvPr/>
          </p:nvSpPr>
          <p:spPr bwMode="auto">
            <a:xfrm>
              <a:off x="3465503" y="3306790"/>
              <a:ext cx="0" cy="361953"/>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1" name="Rectangle 291"/>
            <p:cNvSpPr>
              <a:spLocks noChangeArrowheads="1"/>
            </p:cNvSpPr>
            <p:nvPr/>
          </p:nvSpPr>
          <p:spPr bwMode="auto">
            <a:xfrm>
              <a:off x="3446453" y="3303615"/>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2" name="Rectangle 292"/>
            <p:cNvSpPr>
              <a:spLocks noChangeArrowheads="1"/>
            </p:cNvSpPr>
            <p:nvPr/>
          </p:nvSpPr>
          <p:spPr bwMode="auto">
            <a:xfrm>
              <a:off x="3446453" y="3665568"/>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3" name="Line 293"/>
            <p:cNvSpPr>
              <a:spLocks noChangeShapeType="1"/>
            </p:cNvSpPr>
            <p:nvPr/>
          </p:nvSpPr>
          <p:spPr bwMode="auto">
            <a:xfrm>
              <a:off x="2787642" y="3313140"/>
              <a:ext cx="0" cy="352428"/>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4" name="Rectangle 294"/>
            <p:cNvSpPr>
              <a:spLocks noChangeArrowheads="1"/>
            </p:cNvSpPr>
            <p:nvPr/>
          </p:nvSpPr>
          <p:spPr bwMode="auto">
            <a:xfrm>
              <a:off x="2765417" y="3309965"/>
              <a:ext cx="42863"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5" name="Rectangle 295"/>
            <p:cNvSpPr>
              <a:spLocks noChangeArrowheads="1"/>
            </p:cNvSpPr>
            <p:nvPr/>
          </p:nvSpPr>
          <p:spPr bwMode="auto">
            <a:xfrm>
              <a:off x="2765417" y="3662393"/>
              <a:ext cx="42863"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6" name="Line 296"/>
            <p:cNvSpPr>
              <a:spLocks noChangeShapeType="1"/>
            </p:cNvSpPr>
            <p:nvPr/>
          </p:nvSpPr>
          <p:spPr bwMode="auto">
            <a:xfrm>
              <a:off x="2552693" y="3313140"/>
              <a:ext cx="0" cy="352428"/>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7" name="Rectangle 297"/>
            <p:cNvSpPr>
              <a:spLocks noChangeArrowheads="1"/>
            </p:cNvSpPr>
            <p:nvPr/>
          </p:nvSpPr>
          <p:spPr bwMode="auto">
            <a:xfrm>
              <a:off x="2533643" y="3309965"/>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8" name="Rectangle 298"/>
            <p:cNvSpPr>
              <a:spLocks noChangeArrowheads="1"/>
            </p:cNvSpPr>
            <p:nvPr/>
          </p:nvSpPr>
          <p:spPr bwMode="auto">
            <a:xfrm>
              <a:off x="2533643" y="3662393"/>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9" name="Line 299"/>
            <p:cNvSpPr>
              <a:spLocks noChangeShapeType="1"/>
            </p:cNvSpPr>
            <p:nvPr/>
          </p:nvSpPr>
          <p:spPr bwMode="auto">
            <a:xfrm>
              <a:off x="2325682" y="3322665"/>
              <a:ext cx="0" cy="342903"/>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0" name="Rectangle 300"/>
            <p:cNvSpPr>
              <a:spLocks noChangeArrowheads="1"/>
            </p:cNvSpPr>
            <p:nvPr/>
          </p:nvSpPr>
          <p:spPr bwMode="auto">
            <a:xfrm>
              <a:off x="2303456" y="3319490"/>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1" name="Rectangle 301"/>
            <p:cNvSpPr>
              <a:spLocks noChangeArrowheads="1"/>
            </p:cNvSpPr>
            <p:nvPr/>
          </p:nvSpPr>
          <p:spPr bwMode="auto">
            <a:xfrm>
              <a:off x="2303456" y="3662393"/>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2" name="Line 302"/>
            <p:cNvSpPr>
              <a:spLocks noChangeShapeType="1"/>
            </p:cNvSpPr>
            <p:nvPr/>
          </p:nvSpPr>
          <p:spPr bwMode="auto">
            <a:xfrm>
              <a:off x="2101844" y="3325841"/>
              <a:ext cx="0" cy="342903"/>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3" name="Rectangle 303"/>
            <p:cNvSpPr>
              <a:spLocks noChangeArrowheads="1"/>
            </p:cNvSpPr>
            <p:nvPr/>
          </p:nvSpPr>
          <p:spPr bwMode="auto">
            <a:xfrm>
              <a:off x="2082794" y="3322665"/>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4" name="Rectangle 304"/>
            <p:cNvSpPr>
              <a:spLocks noChangeArrowheads="1"/>
            </p:cNvSpPr>
            <p:nvPr/>
          </p:nvSpPr>
          <p:spPr bwMode="auto">
            <a:xfrm>
              <a:off x="2082794" y="3665568"/>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5" name="Line 305"/>
            <p:cNvSpPr>
              <a:spLocks noChangeShapeType="1"/>
            </p:cNvSpPr>
            <p:nvPr/>
          </p:nvSpPr>
          <p:spPr bwMode="auto">
            <a:xfrm>
              <a:off x="1865308" y="3335366"/>
              <a:ext cx="0" cy="333378"/>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6" name="Rectangle 306"/>
            <p:cNvSpPr>
              <a:spLocks noChangeArrowheads="1"/>
            </p:cNvSpPr>
            <p:nvPr/>
          </p:nvSpPr>
          <p:spPr bwMode="auto">
            <a:xfrm>
              <a:off x="1843083" y="3332190"/>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7" name="Rectangle 307"/>
            <p:cNvSpPr>
              <a:spLocks noChangeArrowheads="1"/>
            </p:cNvSpPr>
            <p:nvPr/>
          </p:nvSpPr>
          <p:spPr bwMode="auto">
            <a:xfrm>
              <a:off x="1843083" y="3665568"/>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8" name="Line 308"/>
            <p:cNvSpPr>
              <a:spLocks noChangeShapeType="1"/>
            </p:cNvSpPr>
            <p:nvPr/>
          </p:nvSpPr>
          <p:spPr bwMode="auto">
            <a:xfrm>
              <a:off x="1644645" y="3363940"/>
              <a:ext cx="0" cy="323853"/>
            </a:xfrm>
            <a:prstGeom prst="line">
              <a:avLst/>
            </a:prstGeom>
            <a:noFill/>
            <a:ln w="6350">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9" name="Rectangle 309"/>
            <p:cNvSpPr>
              <a:spLocks noChangeArrowheads="1"/>
            </p:cNvSpPr>
            <p:nvPr/>
          </p:nvSpPr>
          <p:spPr bwMode="auto">
            <a:xfrm>
              <a:off x="1622421" y="3360766"/>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0" name="Rectangle 310"/>
            <p:cNvSpPr>
              <a:spLocks noChangeArrowheads="1"/>
            </p:cNvSpPr>
            <p:nvPr/>
          </p:nvSpPr>
          <p:spPr bwMode="auto">
            <a:xfrm>
              <a:off x="1622421" y="3684619"/>
              <a:ext cx="41275" cy="6350"/>
            </a:xfrm>
            <a:prstGeom prst="rect">
              <a:avLst/>
            </a:prstGeom>
            <a:solidFill>
              <a:srgbClr val="404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1" name="Freeform 311"/>
            <p:cNvSpPr>
              <a:spLocks/>
            </p:cNvSpPr>
            <p:nvPr/>
          </p:nvSpPr>
          <p:spPr bwMode="auto">
            <a:xfrm>
              <a:off x="3440103" y="3460778"/>
              <a:ext cx="50799" cy="50800"/>
            </a:xfrm>
            <a:custGeom>
              <a:avLst/>
              <a:gdLst>
                <a:gd name="T0" fmla="*/ 32 w 32"/>
                <a:gd name="T1" fmla="*/ 16 h 32"/>
                <a:gd name="T2" fmla="*/ 32 w 32"/>
                <a:gd name="T3" fmla="*/ 16 h 32"/>
                <a:gd name="T4" fmla="*/ 32 w 32"/>
                <a:gd name="T5" fmla="*/ 22 h 32"/>
                <a:gd name="T6" fmla="*/ 28 w 32"/>
                <a:gd name="T7" fmla="*/ 28 h 32"/>
                <a:gd name="T8" fmla="*/ 22 w 32"/>
                <a:gd name="T9" fmla="*/ 32 h 32"/>
                <a:gd name="T10" fmla="*/ 16 w 32"/>
                <a:gd name="T11" fmla="*/ 32 h 32"/>
                <a:gd name="T12" fmla="*/ 16 w 32"/>
                <a:gd name="T13" fmla="*/ 32 h 32"/>
                <a:gd name="T14" fmla="*/ 10 w 32"/>
                <a:gd name="T15" fmla="*/ 32 h 32"/>
                <a:gd name="T16" fmla="*/ 4 w 32"/>
                <a:gd name="T17" fmla="*/ 28 h 32"/>
                <a:gd name="T18" fmla="*/ 0 w 32"/>
                <a:gd name="T19" fmla="*/ 22 h 32"/>
                <a:gd name="T20" fmla="*/ 0 w 32"/>
                <a:gd name="T21" fmla="*/ 16 h 32"/>
                <a:gd name="T22" fmla="*/ 0 w 32"/>
                <a:gd name="T23" fmla="*/ 16 h 32"/>
                <a:gd name="T24" fmla="*/ 0 w 32"/>
                <a:gd name="T25" fmla="*/ 10 h 32"/>
                <a:gd name="T26" fmla="*/ 4 w 32"/>
                <a:gd name="T27" fmla="*/ 4 h 32"/>
                <a:gd name="T28" fmla="*/ 10 w 32"/>
                <a:gd name="T29" fmla="*/ 0 h 32"/>
                <a:gd name="T30" fmla="*/ 16 w 32"/>
                <a:gd name="T31" fmla="*/ 0 h 32"/>
                <a:gd name="T32" fmla="*/ 16 w 32"/>
                <a:gd name="T33" fmla="*/ 0 h 32"/>
                <a:gd name="T34" fmla="*/ 22 w 32"/>
                <a:gd name="T35" fmla="*/ 0 h 32"/>
                <a:gd name="T36" fmla="*/ 28 w 32"/>
                <a:gd name="T37" fmla="*/ 4 h 32"/>
                <a:gd name="T38" fmla="*/ 32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2" y="22"/>
                  </a:lnTo>
                  <a:lnTo>
                    <a:pt x="28" y="28"/>
                  </a:lnTo>
                  <a:lnTo>
                    <a:pt x="22" y="32"/>
                  </a:lnTo>
                  <a:lnTo>
                    <a:pt x="16" y="32"/>
                  </a:lnTo>
                  <a:lnTo>
                    <a:pt x="16" y="32"/>
                  </a:lnTo>
                  <a:lnTo>
                    <a:pt x="10" y="32"/>
                  </a:lnTo>
                  <a:lnTo>
                    <a:pt x="4" y="28"/>
                  </a:lnTo>
                  <a:lnTo>
                    <a:pt x="0" y="22"/>
                  </a:lnTo>
                  <a:lnTo>
                    <a:pt x="0" y="16"/>
                  </a:lnTo>
                  <a:lnTo>
                    <a:pt x="0" y="16"/>
                  </a:lnTo>
                  <a:lnTo>
                    <a:pt x="0" y="10"/>
                  </a:lnTo>
                  <a:lnTo>
                    <a:pt x="4" y="4"/>
                  </a:lnTo>
                  <a:lnTo>
                    <a:pt x="10" y="0"/>
                  </a:lnTo>
                  <a:lnTo>
                    <a:pt x="16" y="0"/>
                  </a:lnTo>
                  <a:lnTo>
                    <a:pt x="16" y="0"/>
                  </a:lnTo>
                  <a:lnTo>
                    <a:pt x="22" y="0"/>
                  </a:lnTo>
                  <a:lnTo>
                    <a:pt x="28" y="4"/>
                  </a:lnTo>
                  <a:lnTo>
                    <a:pt x="32" y="10"/>
                  </a:lnTo>
                  <a:lnTo>
                    <a:pt x="32" y="16"/>
                  </a:lnTo>
                  <a:lnTo>
                    <a:pt x="32"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2" name="Freeform 312"/>
            <p:cNvSpPr>
              <a:spLocks/>
            </p:cNvSpPr>
            <p:nvPr/>
          </p:nvSpPr>
          <p:spPr bwMode="auto">
            <a:xfrm>
              <a:off x="4127488" y="3451253"/>
              <a:ext cx="53975" cy="53976"/>
            </a:xfrm>
            <a:custGeom>
              <a:avLst/>
              <a:gdLst>
                <a:gd name="T0" fmla="*/ 34 w 34"/>
                <a:gd name="T1" fmla="*/ 16 h 34"/>
                <a:gd name="T2" fmla="*/ 34 w 34"/>
                <a:gd name="T3" fmla="*/ 16 h 34"/>
                <a:gd name="T4" fmla="*/ 32 w 34"/>
                <a:gd name="T5" fmla="*/ 24 h 34"/>
                <a:gd name="T6" fmla="*/ 28 w 34"/>
                <a:gd name="T7" fmla="*/ 28 h 34"/>
                <a:gd name="T8" fmla="*/ 24 w 34"/>
                <a:gd name="T9" fmla="*/ 32 h 34"/>
                <a:gd name="T10" fmla="*/ 18 w 34"/>
                <a:gd name="T11" fmla="*/ 34 h 34"/>
                <a:gd name="T12" fmla="*/ 18 w 34"/>
                <a:gd name="T13" fmla="*/ 34 h 34"/>
                <a:gd name="T14" fmla="*/ 10 w 34"/>
                <a:gd name="T15" fmla="*/ 32 h 34"/>
                <a:gd name="T16" fmla="*/ 6 w 34"/>
                <a:gd name="T17" fmla="*/ 28 h 34"/>
                <a:gd name="T18" fmla="*/ 2 w 34"/>
                <a:gd name="T19" fmla="*/ 24 h 34"/>
                <a:gd name="T20" fmla="*/ 0 w 34"/>
                <a:gd name="T21" fmla="*/ 16 h 34"/>
                <a:gd name="T22" fmla="*/ 0 w 34"/>
                <a:gd name="T23" fmla="*/ 16 h 34"/>
                <a:gd name="T24" fmla="*/ 2 w 34"/>
                <a:gd name="T25" fmla="*/ 10 h 34"/>
                <a:gd name="T26" fmla="*/ 6 w 34"/>
                <a:gd name="T27" fmla="*/ 4 h 34"/>
                <a:gd name="T28" fmla="*/ 10 w 34"/>
                <a:gd name="T29" fmla="*/ 2 h 34"/>
                <a:gd name="T30" fmla="*/ 18 w 34"/>
                <a:gd name="T31" fmla="*/ 0 h 34"/>
                <a:gd name="T32" fmla="*/ 18 w 34"/>
                <a:gd name="T33" fmla="*/ 0 h 34"/>
                <a:gd name="T34" fmla="*/ 24 w 34"/>
                <a:gd name="T35" fmla="*/ 2 h 34"/>
                <a:gd name="T36" fmla="*/ 28 w 34"/>
                <a:gd name="T37" fmla="*/ 4 h 34"/>
                <a:gd name="T38" fmla="*/ 32 w 34"/>
                <a:gd name="T39" fmla="*/ 10 h 34"/>
                <a:gd name="T40" fmla="*/ 34 w 34"/>
                <a:gd name="T41" fmla="*/ 16 h 34"/>
                <a:gd name="T42" fmla="*/ 34 w 34"/>
                <a:gd name="T4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34" y="16"/>
                  </a:moveTo>
                  <a:lnTo>
                    <a:pt x="34" y="16"/>
                  </a:lnTo>
                  <a:lnTo>
                    <a:pt x="32" y="24"/>
                  </a:lnTo>
                  <a:lnTo>
                    <a:pt x="28" y="28"/>
                  </a:lnTo>
                  <a:lnTo>
                    <a:pt x="24" y="32"/>
                  </a:lnTo>
                  <a:lnTo>
                    <a:pt x="18" y="34"/>
                  </a:lnTo>
                  <a:lnTo>
                    <a:pt x="18" y="34"/>
                  </a:lnTo>
                  <a:lnTo>
                    <a:pt x="10" y="32"/>
                  </a:lnTo>
                  <a:lnTo>
                    <a:pt x="6" y="28"/>
                  </a:lnTo>
                  <a:lnTo>
                    <a:pt x="2" y="24"/>
                  </a:lnTo>
                  <a:lnTo>
                    <a:pt x="0" y="16"/>
                  </a:lnTo>
                  <a:lnTo>
                    <a:pt x="0" y="16"/>
                  </a:lnTo>
                  <a:lnTo>
                    <a:pt x="2" y="10"/>
                  </a:lnTo>
                  <a:lnTo>
                    <a:pt x="6" y="4"/>
                  </a:lnTo>
                  <a:lnTo>
                    <a:pt x="10" y="2"/>
                  </a:lnTo>
                  <a:lnTo>
                    <a:pt x="18" y="0"/>
                  </a:lnTo>
                  <a:lnTo>
                    <a:pt x="18" y="0"/>
                  </a:lnTo>
                  <a:lnTo>
                    <a:pt x="24" y="2"/>
                  </a:lnTo>
                  <a:lnTo>
                    <a:pt x="28" y="4"/>
                  </a:lnTo>
                  <a:lnTo>
                    <a:pt x="32" y="10"/>
                  </a:lnTo>
                  <a:lnTo>
                    <a:pt x="34" y="16"/>
                  </a:lnTo>
                  <a:lnTo>
                    <a:pt x="34"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3" name="Freeform 313"/>
            <p:cNvSpPr>
              <a:spLocks/>
            </p:cNvSpPr>
            <p:nvPr/>
          </p:nvSpPr>
          <p:spPr bwMode="auto">
            <a:xfrm>
              <a:off x="2759067" y="3467129"/>
              <a:ext cx="55562" cy="50800"/>
            </a:xfrm>
            <a:custGeom>
              <a:avLst/>
              <a:gdLst>
                <a:gd name="T0" fmla="*/ 35 w 35"/>
                <a:gd name="T1" fmla="*/ 16 h 32"/>
                <a:gd name="T2" fmla="*/ 35 w 35"/>
                <a:gd name="T3" fmla="*/ 16 h 32"/>
                <a:gd name="T4" fmla="*/ 33 w 35"/>
                <a:gd name="T5" fmla="*/ 22 h 32"/>
                <a:gd name="T6" fmla="*/ 29 w 35"/>
                <a:gd name="T7" fmla="*/ 28 h 32"/>
                <a:gd name="T8" fmla="*/ 25 w 35"/>
                <a:gd name="T9" fmla="*/ 32 h 32"/>
                <a:gd name="T10" fmla="*/ 18 w 35"/>
                <a:gd name="T11" fmla="*/ 32 h 32"/>
                <a:gd name="T12" fmla="*/ 18 w 35"/>
                <a:gd name="T13" fmla="*/ 32 h 32"/>
                <a:gd name="T14" fmla="*/ 10 w 35"/>
                <a:gd name="T15" fmla="*/ 32 h 32"/>
                <a:gd name="T16" fmla="*/ 6 w 35"/>
                <a:gd name="T17" fmla="*/ 28 h 32"/>
                <a:gd name="T18" fmla="*/ 2 w 35"/>
                <a:gd name="T19" fmla="*/ 22 h 32"/>
                <a:gd name="T20" fmla="*/ 0 w 35"/>
                <a:gd name="T21" fmla="*/ 16 h 32"/>
                <a:gd name="T22" fmla="*/ 0 w 35"/>
                <a:gd name="T23" fmla="*/ 16 h 32"/>
                <a:gd name="T24" fmla="*/ 2 w 35"/>
                <a:gd name="T25" fmla="*/ 10 h 32"/>
                <a:gd name="T26" fmla="*/ 6 w 35"/>
                <a:gd name="T27" fmla="*/ 4 h 32"/>
                <a:gd name="T28" fmla="*/ 10 w 35"/>
                <a:gd name="T29" fmla="*/ 0 h 32"/>
                <a:gd name="T30" fmla="*/ 18 w 35"/>
                <a:gd name="T31" fmla="*/ 0 h 32"/>
                <a:gd name="T32" fmla="*/ 18 w 35"/>
                <a:gd name="T33" fmla="*/ 0 h 32"/>
                <a:gd name="T34" fmla="*/ 25 w 35"/>
                <a:gd name="T35" fmla="*/ 0 h 32"/>
                <a:gd name="T36" fmla="*/ 29 w 35"/>
                <a:gd name="T37" fmla="*/ 4 h 32"/>
                <a:gd name="T38" fmla="*/ 33 w 35"/>
                <a:gd name="T39" fmla="*/ 10 h 32"/>
                <a:gd name="T40" fmla="*/ 35 w 35"/>
                <a:gd name="T41" fmla="*/ 16 h 32"/>
                <a:gd name="T42" fmla="*/ 35 w 35"/>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2">
                  <a:moveTo>
                    <a:pt x="35" y="16"/>
                  </a:moveTo>
                  <a:lnTo>
                    <a:pt x="35" y="16"/>
                  </a:lnTo>
                  <a:lnTo>
                    <a:pt x="33" y="22"/>
                  </a:lnTo>
                  <a:lnTo>
                    <a:pt x="29" y="28"/>
                  </a:lnTo>
                  <a:lnTo>
                    <a:pt x="25" y="32"/>
                  </a:lnTo>
                  <a:lnTo>
                    <a:pt x="18" y="32"/>
                  </a:lnTo>
                  <a:lnTo>
                    <a:pt x="18" y="32"/>
                  </a:lnTo>
                  <a:lnTo>
                    <a:pt x="10" y="32"/>
                  </a:lnTo>
                  <a:lnTo>
                    <a:pt x="6" y="28"/>
                  </a:lnTo>
                  <a:lnTo>
                    <a:pt x="2" y="22"/>
                  </a:lnTo>
                  <a:lnTo>
                    <a:pt x="0" y="16"/>
                  </a:lnTo>
                  <a:lnTo>
                    <a:pt x="0" y="16"/>
                  </a:lnTo>
                  <a:lnTo>
                    <a:pt x="2" y="10"/>
                  </a:lnTo>
                  <a:lnTo>
                    <a:pt x="6" y="4"/>
                  </a:lnTo>
                  <a:lnTo>
                    <a:pt x="10" y="0"/>
                  </a:lnTo>
                  <a:lnTo>
                    <a:pt x="18" y="0"/>
                  </a:lnTo>
                  <a:lnTo>
                    <a:pt x="18" y="0"/>
                  </a:lnTo>
                  <a:lnTo>
                    <a:pt x="25" y="0"/>
                  </a:lnTo>
                  <a:lnTo>
                    <a:pt x="29" y="4"/>
                  </a:lnTo>
                  <a:lnTo>
                    <a:pt x="33" y="10"/>
                  </a:lnTo>
                  <a:lnTo>
                    <a:pt x="35" y="16"/>
                  </a:lnTo>
                  <a:lnTo>
                    <a:pt x="35"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4" name="Freeform 314"/>
            <p:cNvSpPr>
              <a:spLocks/>
            </p:cNvSpPr>
            <p:nvPr/>
          </p:nvSpPr>
          <p:spPr bwMode="auto">
            <a:xfrm>
              <a:off x="2525706" y="3467129"/>
              <a:ext cx="52388" cy="50800"/>
            </a:xfrm>
            <a:custGeom>
              <a:avLst/>
              <a:gdLst>
                <a:gd name="T0" fmla="*/ 33 w 33"/>
                <a:gd name="T1" fmla="*/ 16 h 32"/>
                <a:gd name="T2" fmla="*/ 33 w 33"/>
                <a:gd name="T3" fmla="*/ 16 h 32"/>
                <a:gd name="T4" fmla="*/ 33 w 33"/>
                <a:gd name="T5" fmla="*/ 22 h 32"/>
                <a:gd name="T6" fmla="*/ 29 w 33"/>
                <a:gd name="T7" fmla="*/ 28 h 32"/>
                <a:gd name="T8" fmla="*/ 23 w 33"/>
                <a:gd name="T9" fmla="*/ 32 h 32"/>
                <a:gd name="T10" fmla="*/ 17 w 33"/>
                <a:gd name="T11" fmla="*/ 32 h 32"/>
                <a:gd name="T12" fmla="*/ 17 w 33"/>
                <a:gd name="T13" fmla="*/ 32 h 32"/>
                <a:gd name="T14" fmla="*/ 11 w 33"/>
                <a:gd name="T15" fmla="*/ 32 h 32"/>
                <a:gd name="T16" fmla="*/ 5 w 33"/>
                <a:gd name="T17" fmla="*/ 28 h 32"/>
                <a:gd name="T18" fmla="*/ 0 w 33"/>
                <a:gd name="T19" fmla="*/ 22 h 32"/>
                <a:gd name="T20" fmla="*/ 0 w 33"/>
                <a:gd name="T21" fmla="*/ 16 h 32"/>
                <a:gd name="T22" fmla="*/ 0 w 33"/>
                <a:gd name="T23" fmla="*/ 16 h 32"/>
                <a:gd name="T24" fmla="*/ 0 w 33"/>
                <a:gd name="T25" fmla="*/ 10 h 32"/>
                <a:gd name="T26" fmla="*/ 5 w 33"/>
                <a:gd name="T27" fmla="*/ 4 h 32"/>
                <a:gd name="T28" fmla="*/ 11 w 33"/>
                <a:gd name="T29" fmla="*/ 0 h 32"/>
                <a:gd name="T30" fmla="*/ 17 w 33"/>
                <a:gd name="T31" fmla="*/ 0 h 32"/>
                <a:gd name="T32" fmla="*/ 17 w 33"/>
                <a:gd name="T33" fmla="*/ 0 h 32"/>
                <a:gd name="T34" fmla="*/ 23 w 33"/>
                <a:gd name="T35" fmla="*/ 0 h 32"/>
                <a:gd name="T36" fmla="*/ 29 w 33"/>
                <a:gd name="T37" fmla="*/ 4 h 32"/>
                <a:gd name="T38" fmla="*/ 33 w 33"/>
                <a:gd name="T39" fmla="*/ 10 h 32"/>
                <a:gd name="T40" fmla="*/ 33 w 33"/>
                <a:gd name="T41" fmla="*/ 16 h 32"/>
                <a:gd name="T42" fmla="*/ 33 w 33"/>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2">
                  <a:moveTo>
                    <a:pt x="33" y="16"/>
                  </a:moveTo>
                  <a:lnTo>
                    <a:pt x="33" y="16"/>
                  </a:lnTo>
                  <a:lnTo>
                    <a:pt x="33" y="22"/>
                  </a:lnTo>
                  <a:lnTo>
                    <a:pt x="29" y="28"/>
                  </a:lnTo>
                  <a:lnTo>
                    <a:pt x="23" y="32"/>
                  </a:lnTo>
                  <a:lnTo>
                    <a:pt x="17" y="32"/>
                  </a:lnTo>
                  <a:lnTo>
                    <a:pt x="17" y="32"/>
                  </a:lnTo>
                  <a:lnTo>
                    <a:pt x="11" y="32"/>
                  </a:lnTo>
                  <a:lnTo>
                    <a:pt x="5" y="28"/>
                  </a:lnTo>
                  <a:lnTo>
                    <a:pt x="0" y="22"/>
                  </a:lnTo>
                  <a:lnTo>
                    <a:pt x="0" y="16"/>
                  </a:lnTo>
                  <a:lnTo>
                    <a:pt x="0" y="16"/>
                  </a:lnTo>
                  <a:lnTo>
                    <a:pt x="0" y="10"/>
                  </a:lnTo>
                  <a:lnTo>
                    <a:pt x="5" y="4"/>
                  </a:lnTo>
                  <a:lnTo>
                    <a:pt x="11" y="0"/>
                  </a:lnTo>
                  <a:lnTo>
                    <a:pt x="17" y="0"/>
                  </a:lnTo>
                  <a:lnTo>
                    <a:pt x="17" y="0"/>
                  </a:lnTo>
                  <a:lnTo>
                    <a:pt x="23" y="0"/>
                  </a:lnTo>
                  <a:lnTo>
                    <a:pt x="29" y="4"/>
                  </a:lnTo>
                  <a:lnTo>
                    <a:pt x="33" y="10"/>
                  </a:lnTo>
                  <a:lnTo>
                    <a:pt x="33" y="16"/>
                  </a:lnTo>
                  <a:lnTo>
                    <a:pt x="33"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5" name="Freeform 315"/>
            <p:cNvSpPr>
              <a:spLocks/>
            </p:cNvSpPr>
            <p:nvPr/>
          </p:nvSpPr>
          <p:spPr bwMode="auto">
            <a:xfrm>
              <a:off x="2300282" y="3463953"/>
              <a:ext cx="50799" cy="53976"/>
            </a:xfrm>
            <a:custGeom>
              <a:avLst/>
              <a:gdLst>
                <a:gd name="T0" fmla="*/ 32 w 32"/>
                <a:gd name="T1" fmla="*/ 18 h 34"/>
                <a:gd name="T2" fmla="*/ 32 w 32"/>
                <a:gd name="T3" fmla="*/ 18 h 34"/>
                <a:gd name="T4" fmla="*/ 32 w 32"/>
                <a:gd name="T5" fmla="*/ 24 h 34"/>
                <a:gd name="T6" fmla="*/ 28 w 32"/>
                <a:gd name="T7" fmla="*/ 30 h 34"/>
                <a:gd name="T8" fmla="*/ 22 w 32"/>
                <a:gd name="T9" fmla="*/ 32 h 34"/>
                <a:gd name="T10" fmla="*/ 16 w 32"/>
                <a:gd name="T11" fmla="*/ 34 h 34"/>
                <a:gd name="T12" fmla="*/ 16 w 32"/>
                <a:gd name="T13" fmla="*/ 34 h 34"/>
                <a:gd name="T14" fmla="*/ 10 w 32"/>
                <a:gd name="T15" fmla="*/ 32 h 34"/>
                <a:gd name="T16" fmla="*/ 4 w 32"/>
                <a:gd name="T17" fmla="*/ 30 h 34"/>
                <a:gd name="T18" fmla="*/ 0 w 32"/>
                <a:gd name="T19" fmla="*/ 24 h 34"/>
                <a:gd name="T20" fmla="*/ 0 w 32"/>
                <a:gd name="T21" fmla="*/ 18 h 34"/>
                <a:gd name="T22" fmla="*/ 0 w 32"/>
                <a:gd name="T23" fmla="*/ 18 h 34"/>
                <a:gd name="T24" fmla="*/ 0 w 32"/>
                <a:gd name="T25" fmla="*/ 10 h 34"/>
                <a:gd name="T26" fmla="*/ 4 w 32"/>
                <a:gd name="T27" fmla="*/ 6 h 34"/>
                <a:gd name="T28" fmla="*/ 10 w 32"/>
                <a:gd name="T29" fmla="*/ 2 h 34"/>
                <a:gd name="T30" fmla="*/ 16 w 32"/>
                <a:gd name="T31" fmla="*/ 0 h 34"/>
                <a:gd name="T32" fmla="*/ 16 w 32"/>
                <a:gd name="T33" fmla="*/ 0 h 34"/>
                <a:gd name="T34" fmla="*/ 22 w 32"/>
                <a:gd name="T35" fmla="*/ 2 h 34"/>
                <a:gd name="T36" fmla="*/ 28 w 32"/>
                <a:gd name="T37" fmla="*/ 6 h 34"/>
                <a:gd name="T38" fmla="*/ 32 w 32"/>
                <a:gd name="T39" fmla="*/ 10 h 34"/>
                <a:gd name="T40" fmla="*/ 32 w 32"/>
                <a:gd name="T41" fmla="*/ 18 h 34"/>
                <a:gd name="T42" fmla="*/ 32 w 32"/>
                <a:gd name="T4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4">
                  <a:moveTo>
                    <a:pt x="32" y="18"/>
                  </a:moveTo>
                  <a:lnTo>
                    <a:pt x="32" y="18"/>
                  </a:lnTo>
                  <a:lnTo>
                    <a:pt x="32" y="24"/>
                  </a:lnTo>
                  <a:lnTo>
                    <a:pt x="28" y="30"/>
                  </a:lnTo>
                  <a:lnTo>
                    <a:pt x="22" y="32"/>
                  </a:lnTo>
                  <a:lnTo>
                    <a:pt x="16" y="34"/>
                  </a:lnTo>
                  <a:lnTo>
                    <a:pt x="16" y="34"/>
                  </a:lnTo>
                  <a:lnTo>
                    <a:pt x="10" y="32"/>
                  </a:lnTo>
                  <a:lnTo>
                    <a:pt x="4" y="30"/>
                  </a:lnTo>
                  <a:lnTo>
                    <a:pt x="0" y="24"/>
                  </a:lnTo>
                  <a:lnTo>
                    <a:pt x="0" y="18"/>
                  </a:lnTo>
                  <a:lnTo>
                    <a:pt x="0" y="18"/>
                  </a:lnTo>
                  <a:lnTo>
                    <a:pt x="0" y="10"/>
                  </a:lnTo>
                  <a:lnTo>
                    <a:pt x="4" y="6"/>
                  </a:lnTo>
                  <a:lnTo>
                    <a:pt x="10" y="2"/>
                  </a:lnTo>
                  <a:lnTo>
                    <a:pt x="16" y="0"/>
                  </a:lnTo>
                  <a:lnTo>
                    <a:pt x="16" y="0"/>
                  </a:lnTo>
                  <a:lnTo>
                    <a:pt x="22" y="2"/>
                  </a:lnTo>
                  <a:lnTo>
                    <a:pt x="28" y="6"/>
                  </a:lnTo>
                  <a:lnTo>
                    <a:pt x="32" y="10"/>
                  </a:lnTo>
                  <a:lnTo>
                    <a:pt x="32" y="18"/>
                  </a:lnTo>
                  <a:lnTo>
                    <a:pt x="32" y="18"/>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6" name="Freeform 316"/>
            <p:cNvSpPr>
              <a:spLocks/>
            </p:cNvSpPr>
            <p:nvPr/>
          </p:nvSpPr>
          <p:spPr bwMode="auto">
            <a:xfrm>
              <a:off x="2076444" y="3463953"/>
              <a:ext cx="53975" cy="53976"/>
            </a:xfrm>
            <a:custGeom>
              <a:avLst/>
              <a:gdLst>
                <a:gd name="T0" fmla="*/ 34 w 34"/>
                <a:gd name="T1" fmla="*/ 16 h 34"/>
                <a:gd name="T2" fmla="*/ 34 w 34"/>
                <a:gd name="T3" fmla="*/ 16 h 34"/>
                <a:gd name="T4" fmla="*/ 32 w 34"/>
                <a:gd name="T5" fmla="*/ 24 h 34"/>
                <a:gd name="T6" fmla="*/ 28 w 34"/>
                <a:gd name="T7" fmla="*/ 28 h 34"/>
                <a:gd name="T8" fmla="*/ 24 w 34"/>
                <a:gd name="T9" fmla="*/ 32 h 34"/>
                <a:gd name="T10" fmla="*/ 16 w 34"/>
                <a:gd name="T11" fmla="*/ 34 h 34"/>
                <a:gd name="T12" fmla="*/ 16 w 34"/>
                <a:gd name="T13" fmla="*/ 34 h 34"/>
                <a:gd name="T14" fmla="*/ 10 w 34"/>
                <a:gd name="T15" fmla="*/ 32 h 34"/>
                <a:gd name="T16" fmla="*/ 6 w 34"/>
                <a:gd name="T17" fmla="*/ 28 h 34"/>
                <a:gd name="T18" fmla="*/ 2 w 34"/>
                <a:gd name="T19" fmla="*/ 24 h 34"/>
                <a:gd name="T20" fmla="*/ 0 w 34"/>
                <a:gd name="T21" fmla="*/ 16 h 34"/>
                <a:gd name="T22" fmla="*/ 0 w 34"/>
                <a:gd name="T23" fmla="*/ 16 h 34"/>
                <a:gd name="T24" fmla="*/ 2 w 34"/>
                <a:gd name="T25" fmla="*/ 10 h 34"/>
                <a:gd name="T26" fmla="*/ 6 w 34"/>
                <a:gd name="T27" fmla="*/ 4 h 34"/>
                <a:gd name="T28" fmla="*/ 10 w 34"/>
                <a:gd name="T29" fmla="*/ 2 h 34"/>
                <a:gd name="T30" fmla="*/ 16 w 34"/>
                <a:gd name="T31" fmla="*/ 0 h 34"/>
                <a:gd name="T32" fmla="*/ 16 w 34"/>
                <a:gd name="T33" fmla="*/ 0 h 34"/>
                <a:gd name="T34" fmla="*/ 24 w 34"/>
                <a:gd name="T35" fmla="*/ 2 h 34"/>
                <a:gd name="T36" fmla="*/ 28 w 34"/>
                <a:gd name="T37" fmla="*/ 4 h 34"/>
                <a:gd name="T38" fmla="*/ 32 w 34"/>
                <a:gd name="T39" fmla="*/ 10 h 34"/>
                <a:gd name="T40" fmla="*/ 34 w 34"/>
                <a:gd name="T41" fmla="*/ 16 h 34"/>
                <a:gd name="T42" fmla="*/ 34 w 34"/>
                <a:gd name="T4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34" y="16"/>
                  </a:moveTo>
                  <a:lnTo>
                    <a:pt x="34" y="16"/>
                  </a:lnTo>
                  <a:lnTo>
                    <a:pt x="32" y="24"/>
                  </a:lnTo>
                  <a:lnTo>
                    <a:pt x="28" y="28"/>
                  </a:lnTo>
                  <a:lnTo>
                    <a:pt x="24" y="32"/>
                  </a:lnTo>
                  <a:lnTo>
                    <a:pt x="16" y="34"/>
                  </a:lnTo>
                  <a:lnTo>
                    <a:pt x="16" y="34"/>
                  </a:lnTo>
                  <a:lnTo>
                    <a:pt x="10" y="32"/>
                  </a:lnTo>
                  <a:lnTo>
                    <a:pt x="6" y="28"/>
                  </a:lnTo>
                  <a:lnTo>
                    <a:pt x="2" y="24"/>
                  </a:lnTo>
                  <a:lnTo>
                    <a:pt x="0" y="16"/>
                  </a:lnTo>
                  <a:lnTo>
                    <a:pt x="0" y="16"/>
                  </a:lnTo>
                  <a:lnTo>
                    <a:pt x="2" y="10"/>
                  </a:lnTo>
                  <a:lnTo>
                    <a:pt x="6" y="4"/>
                  </a:lnTo>
                  <a:lnTo>
                    <a:pt x="10" y="2"/>
                  </a:lnTo>
                  <a:lnTo>
                    <a:pt x="16" y="0"/>
                  </a:lnTo>
                  <a:lnTo>
                    <a:pt x="16" y="0"/>
                  </a:lnTo>
                  <a:lnTo>
                    <a:pt x="24" y="2"/>
                  </a:lnTo>
                  <a:lnTo>
                    <a:pt x="28" y="4"/>
                  </a:lnTo>
                  <a:lnTo>
                    <a:pt x="32" y="10"/>
                  </a:lnTo>
                  <a:lnTo>
                    <a:pt x="34" y="16"/>
                  </a:lnTo>
                  <a:lnTo>
                    <a:pt x="34"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7" name="Freeform 317"/>
            <p:cNvSpPr>
              <a:spLocks/>
            </p:cNvSpPr>
            <p:nvPr/>
          </p:nvSpPr>
          <p:spPr bwMode="auto">
            <a:xfrm>
              <a:off x="1839908" y="3473479"/>
              <a:ext cx="50799" cy="50800"/>
            </a:xfrm>
            <a:custGeom>
              <a:avLst/>
              <a:gdLst>
                <a:gd name="T0" fmla="*/ 32 w 32"/>
                <a:gd name="T1" fmla="*/ 16 h 32"/>
                <a:gd name="T2" fmla="*/ 32 w 32"/>
                <a:gd name="T3" fmla="*/ 16 h 32"/>
                <a:gd name="T4" fmla="*/ 32 w 32"/>
                <a:gd name="T5" fmla="*/ 22 h 32"/>
                <a:gd name="T6" fmla="*/ 28 w 32"/>
                <a:gd name="T7" fmla="*/ 28 h 32"/>
                <a:gd name="T8" fmla="*/ 22 w 32"/>
                <a:gd name="T9" fmla="*/ 32 h 32"/>
                <a:gd name="T10" fmla="*/ 16 w 32"/>
                <a:gd name="T11" fmla="*/ 32 h 32"/>
                <a:gd name="T12" fmla="*/ 16 w 32"/>
                <a:gd name="T13" fmla="*/ 32 h 32"/>
                <a:gd name="T14" fmla="*/ 10 w 32"/>
                <a:gd name="T15" fmla="*/ 32 h 32"/>
                <a:gd name="T16" fmla="*/ 4 w 32"/>
                <a:gd name="T17" fmla="*/ 28 h 32"/>
                <a:gd name="T18" fmla="*/ 0 w 32"/>
                <a:gd name="T19" fmla="*/ 22 h 32"/>
                <a:gd name="T20" fmla="*/ 0 w 32"/>
                <a:gd name="T21" fmla="*/ 16 h 32"/>
                <a:gd name="T22" fmla="*/ 0 w 32"/>
                <a:gd name="T23" fmla="*/ 16 h 32"/>
                <a:gd name="T24" fmla="*/ 0 w 32"/>
                <a:gd name="T25" fmla="*/ 10 h 32"/>
                <a:gd name="T26" fmla="*/ 4 w 32"/>
                <a:gd name="T27" fmla="*/ 4 h 32"/>
                <a:gd name="T28" fmla="*/ 10 w 32"/>
                <a:gd name="T29" fmla="*/ 0 h 32"/>
                <a:gd name="T30" fmla="*/ 16 w 32"/>
                <a:gd name="T31" fmla="*/ 0 h 32"/>
                <a:gd name="T32" fmla="*/ 16 w 32"/>
                <a:gd name="T33" fmla="*/ 0 h 32"/>
                <a:gd name="T34" fmla="*/ 22 w 32"/>
                <a:gd name="T35" fmla="*/ 0 h 32"/>
                <a:gd name="T36" fmla="*/ 28 w 32"/>
                <a:gd name="T37" fmla="*/ 4 h 32"/>
                <a:gd name="T38" fmla="*/ 32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2" y="22"/>
                  </a:lnTo>
                  <a:lnTo>
                    <a:pt x="28" y="28"/>
                  </a:lnTo>
                  <a:lnTo>
                    <a:pt x="22" y="32"/>
                  </a:lnTo>
                  <a:lnTo>
                    <a:pt x="16" y="32"/>
                  </a:lnTo>
                  <a:lnTo>
                    <a:pt x="16" y="32"/>
                  </a:lnTo>
                  <a:lnTo>
                    <a:pt x="10" y="32"/>
                  </a:lnTo>
                  <a:lnTo>
                    <a:pt x="4" y="28"/>
                  </a:lnTo>
                  <a:lnTo>
                    <a:pt x="0" y="22"/>
                  </a:lnTo>
                  <a:lnTo>
                    <a:pt x="0" y="16"/>
                  </a:lnTo>
                  <a:lnTo>
                    <a:pt x="0" y="16"/>
                  </a:lnTo>
                  <a:lnTo>
                    <a:pt x="0" y="10"/>
                  </a:lnTo>
                  <a:lnTo>
                    <a:pt x="4" y="4"/>
                  </a:lnTo>
                  <a:lnTo>
                    <a:pt x="10" y="0"/>
                  </a:lnTo>
                  <a:lnTo>
                    <a:pt x="16" y="0"/>
                  </a:lnTo>
                  <a:lnTo>
                    <a:pt x="16" y="0"/>
                  </a:lnTo>
                  <a:lnTo>
                    <a:pt x="22" y="0"/>
                  </a:lnTo>
                  <a:lnTo>
                    <a:pt x="28" y="4"/>
                  </a:lnTo>
                  <a:lnTo>
                    <a:pt x="32" y="10"/>
                  </a:lnTo>
                  <a:lnTo>
                    <a:pt x="32" y="16"/>
                  </a:lnTo>
                  <a:lnTo>
                    <a:pt x="32"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8" name="Freeform 318"/>
            <p:cNvSpPr>
              <a:spLocks/>
            </p:cNvSpPr>
            <p:nvPr/>
          </p:nvSpPr>
          <p:spPr bwMode="auto">
            <a:xfrm>
              <a:off x="1616070" y="3495703"/>
              <a:ext cx="53975" cy="50800"/>
            </a:xfrm>
            <a:custGeom>
              <a:avLst/>
              <a:gdLst>
                <a:gd name="T0" fmla="*/ 34 w 34"/>
                <a:gd name="T1" fmla="*/ 16 h 32"/>
                <a:gd name="T2" fmla="*/ 34 w 34"/>
                <a:gd name="T3" fmla="*/ 16 h 32"/>
                <a:gd name="T4" fmla="*/ 32 w 34"/>
                <a:gd name="T5" fmla="*/ 22 h 32"/>
                <a:gd name="T6" fmla="*/ 28 w 34"/>
                <a:gd name="T7" fmla="*/ 28 h 32"/>
                <a:gd name="T8" fmla="*/ 24 w 34"/>
                <a:gd name="T9" fmla="*/ 32 h 32"/>
                <a:gd name="T10" fmla="*/ 16 w 34"/>
                <a:gd name="T11" fmla="*/ 32 h 32"/>
                <a:gd name="T12" fmla="*/ 16 w 34"/>
                <a:gd name="T13" fmla="*/ 32 h 32"/>
                <a:gd name="T14" fmla="*/ 10 w 34"/>
                <a:gd name="T15" fmla="*/ 32 h 32"/>
                <a:gd name="T16" fmla="*/ 6 w 34"/>
                <a:gd name="T17" fmla="*/ 28 h 32"/>
                <a:gd name="T18" fmla="*/ 2 w 34"/>
                <a:gd name="T19" fmla="*/ 22 h 32"/>
                <a:gd name="T20" fmla="*/ 0 w 34"/>
                <a:gd name="T21" fmla="*/ 16 h 32"/>
                <a:gd name="T22" fmla="*/ 0 w 34"/>
                <a:gd name="T23" fmla="*/ 16 h 32"/>
                <a:gd name="T24" fmla="*/ 2 w 34"/>
                <a:gd name="T25" fmla="*/ 10 h 32"/>
                <a:gd name="T26" fmla="*/ 6 w 34"/>
                <a:gd name="T27" fmla="*/ 4 h 32"/>
                <a:gd name="T28" fmla="*/ 10 w 34"/>
                <a:gd name="T29" fmla="*/ 0 h 32"/>
                <a:gd name="T30" fmla="*/ 16 w 34"/>
                <a:gd name="T31" fmla="*/ 0 h 32"/>
                <a:gd name="T32" fmla="*/ 16 w 34"/>
                <a:gd name="T33" fmla="*/ 0 h 32"/>
                <a:gd name="T34" fmla="*/ 24 w 34"/>
                <a:gd name="T35" fmla="*/ 0 h 32"/>
                <a:gd name="T36" fmla="*/ 28 w 34"/>
                <a:gd name="T37" fmla="*/ 4 h 32"/>
                <a:gd name="T38" fmla="*/ 32 w 34"/>
                <a:gd name="T39" fmla="*/ 10 h 32"/>
                <a:gd name="T40" fmla="*/ 34 w 34"/>
                <a:gd name="T41" fmla="*/ 16 h 32"/>
                <a:gd name="T42" fmla="*/ 34 w 34"/>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2">
                  <a:moveTo>
                    <a:pt x="34" y="16"/>
                  </a:moveTo>
                  <a:lnTo>
                    <a:pt x="34" y="16"/>
                  </a:lnTo>
                  <a:lnTo>
                    <a:pt x="32" y="22"/>
                  </a:lnTo>
                  <a:lnTo>
                    <a:pt x="28" y="28"/>
                  </a:lnTo>
                  <a:lnTo>
                    <a:pt x="24" y="32"/>
                  </a:lnTo>
                  <a:lnTo>
                    <a:pt x="16" y="32"/>
                  </a:lnTo>
                  <a:lnTo>
                    <a:pt x="16" y="32"/>
                  </a:lnTo>
                  <a:lnTo>
                    <a:pt x="10" y="32"/>
                  </a:lnTo>
                  <a:lnTo>
                    <a:pt x="6" y="28"/>
                  </a:lnTo>
                  <a:lnTo>
                    <a:pt x="2" y="22"/>
                  </a:lnTo>
                  <a:lnTo>
                    <a:pt x="0" y="16"/>
                  </a:lnTo>
                  <a:lnTo>
                    <a:pt x="0" y="16"/>
                  </a:lnTo>
                  <a:lnTo>
                    <a:pt x="2" y="10"/>
                  </a:lnTo>
                  <a:lnTo>
                    <a:pt x="6" y="4"/>
                  </a:lnTo>
                  <a:lnTo>
                    <a:pt x="10" y="0"/>
                  </a:lnTo>
                  <a:lnTo>
                    <a:pt x="16" y="0"/>
                  </a:lnTo>
                  <a:lnTo>
                    <a:pt x="16" y="0"/>
                  </a:lnTo>
                  <a:lnTo>
                    <a:pt x="24" y="0"/>
                  </a:lnTo>
                  <a:lnTo>
                    <a:pt x="28" y="4"/>
                  </a:lnTo>
                  <a:lnTo>
                    <a:pt x="32" y="10"/>
                  </a:lnTo>
                  <a:lnTo>
                    <a:pt x="34" y="16"/>
                  </a:lnTo>
                  <a:lnTo>
                    <a:pt x="34" y="16"/>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9" name="Freeform 319"/>
            <p:cNvSpPr>
              <a:spLocks/>
            </p:cNvSpPr>
            <p:nvPr/>
          </p:nvSpPr>
          <p:spPr bwMode="auto">
            <a:xfrm>
              <a:off x="1385884" y="3741769"/>
              <a:ext cx="53975" cy="53976"/>
            </a:xfrm>
            <a:custGeom>
              <a:avLst/>
              <a:gdLst>
                <a:gd name="T0" fmla="*/ 34 w 34"/>
                <a:gd name="T1" fmla="*/ 18 h 34"/>
                <a:gd name="T2" fmla="*/ 34 w 34"/>
                <a:gd name="T3" fmla="*/ 18 h 34"/>
                <a:gd name="T4" fmla="*/ 34 w 34"/>
                <a:gd name="T5" fmla="*/ 24 h 34"/>
                <a:gd name="T6" fmla="*/ 30 w 34"/>
                <a:gd name="T7" fmla="*/ 30 h 34"/>
                <a:gd name="T8" fmla="*/ 24 w 34"/>
                <a:gd name="T9" fmla="*/ 32 h 34"/>
                <a:gd name="T10" fmla="*/ 18 w 34"/>
                <a:gd name="T11" fmla="*/ 34 h 34"/>
                <a:gd name="T12" fmla="*/ 18 w 34"/>
                <a:gd name="T13" fmla="*/ 34 h 34"/>
                <a:gd name="T14" fmla="*/ 12 w 34"/>
                <a:gd name="T15" fmla="*/ 32 h 34"/>
                <a:gd name="T16" fmla="*/ 6 w 34"/>
                <a:gd name="T17" fmla="*/ 30 h 34"/>
                <a:gd name="T18" fmla="*/ 2 w 34"/>
                <a:gd name="T19" fmla="*/ 24 h 34"/>
                <a:gd name="T20" fmla="*/ 0 w 34"/>
                <a:gd name="T21" fmla="*/ 18 h 34"/>
                <a:gd name="T22" fmla="*/ 0 w 34"/>
                <a:gd name="T23" fmla="*/ 18 h 34"/>
                <a:gd name="T24" fmla="*/ 2 w 34"/>
                <a:gd name="T25" fmla="*/ 10 h 34"/>
                <a:gd name="T26" fmla="*/ 6 w 34"/>
                <a:gd name="T27" fmla="*/ 6 h 34"/>
                <a:gd name="T28" fmla="*/ 12 w 34"/>
                <a:gd name="T29" fmla="*/ 2 h 34"/>
                <a:gd name="T30" fmla="*/ 18 w 34"/>
                <a:gd name="T31" fmla="*/ 0 h 34"/>
                <a:gd name="T32" fmla="*/ 18 w 34"/>
                <a:gd name="T33" fmla="*/ 0 h 34"/>
                <a:gd name="T34" fmla="*/ 24 w 34"/>
                <a:gd name="T35" fmla="*/ 2 h 34"/>
                <a:gd name="T36" fmla="*/ 30 w 34"/>
                <a:gd name="T37" fmla="*/ 6 h 34"/>
                <a:gd name="T38" fmla="*/ 34 w 34"/>
                <a:gd name="T39" fmla="*/ 10 h 34"/>
                <a:gd name="T40" fmla="*/ 34 w 34"/>
                <a:gd name="T41" fmla="*/ 18 h 34"/>
                <a:gd name="T42" fmla="*/ 34 w 34"/>
                <a:gd name="T4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34" y="18"/>
                  </a:moveTo>
                  <a:lnTo>
                    <a:pt x="34" y="18"/>
                  </a:lnTo>
                  <a:lnTo>
                    <a:pt x="34" y="24"/>
                  </a:lnTo>
                  <a:lnTo>
                    <a:pt x="30" y="30"/>
                  </a:lnTo>
                  <a:lnTo>
                    <a:pt x="24" y="32"/>
                  </a:lnTo>
                  <a:lnTo>
                    <a:pt x="18" y="34"/>
                  </a:lnTo>
                  <a:lnTo>
                    <a:pt x="18" y="34"/>
                  </a:lnTo>
                  <a:lnTo>
                    <a:pt x="12" y="32"/>
                  </a:lnTo>
                  <a:lnTo>
                    <a:pt x="6" y="30"/>
                  </a:lnTo>
                  <a:lnTo>
                    <a:pt x="2" y="24"/>
                  </a:lnTo>
                  <a:lnTo>
                    <a:pt x="0" y="18"/>
                  </a:lnTo>
                  <a:lnTo>
                    <a:pt x="0" y="18"/>
                  </a:lnTo>
                  <a:lnTo>
                    <a:pt x="2" y="10"/>
                  </a:lnTo>
                  <a:lnTo>
                    <a:pt x="6" y="6"/>
                  </a:lnTo>
                  <a:lnTo>
                    <a:pt x="12" y="2"/>
                  </a:lnTo>
                  <a:lnTo>
                    <a:pt x="18" y="0"/>
                  </a:lnTo>
                  <a:lnTo>
                    <a:pt x="18" y="0"/>
                  </a:lnTo>
                  <a:lnTo>
                    <a:pt x="24" y="2"/>
                  </a:lnTo>
                  <a:lnTo>
                    <a:pt x="30" y="6"/>
                  </a:lnTo>
                  <a:lnTo>
                    <a:pt x="34" y="10"/>
                  </a:lnTo>
                  <a:lnTo>
                    <a:pt x="34" y="18"/>
                  </a:lnTo>
                  <a:lnTo>
                    <a:pt x="34" y="18"/>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0" name="Freeform 320"/>
            <p:cNvSpPr>
              <a:spLocks/>
            </p:cNvSpPr>
            <p:nvPr/>
          </p:nvSpPr>
          <p:spPr bwMode="auto">
            <a:xfrm>
              <a:off x="1366834" y="3403628"/>
              <a:ext cx="2741605" cy="382591"/>
            </a:xfrm>
            <a:custGeom>
              <a:avLst/>
              <a:gdLst>
                <a:gd name="T0" fmla="*/ 0 w 1727"/>
                <a:gd name="T1" fmla="*/ 241 h 241"/>
                <a:gd name="T2" fmla="*/ 145 w 1727"/>
                <a:gd name="T3" fmla="*/ 157 h 241"/>
                <a:gd name="T4" fmla="*/ 286 w 1727"/>
                <a:gd name="T5" fmla="*/ 130 h 241"/>
                <a:gd name="T6" fmla="*/ 431 w 1727"/>
                <a:gd name="T7" fmla="*/ 100 h 241"/>
                <a:gd name="T8" fmla="*/ 576 w 1727"/>
                <a:gd name="T9" fmla="*/ 82 h 241"/>
                <a:gd name="T10" fmla="*/ 718 w 1727"/>
                <a:gd name="T11" fmla="*/ 72 h 241"/>
                <a:gd name="T12" fmla="*/ 865 w 1727"/>
                <a:gd name="T13" fmla="*/ 58 h 241"/>
                <a:gd name="T14" fmla="*/ 1294 w 1727"/>
                <a:gd name="T15" fmla="*/ 38 h 241"/>
                <a:gd name="T16" fmla="*/ 1727 w 1727"/>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7" h="241">
                  <a:moveTo>
                    <a:pt x="0" y="241"/>
                  </a:moveTo>
                  <a:lnTo>
                    <a:pt x="145" y="157"/>
                  </a:lnTo>
                  <a:lnTo>
                    <a:pt x="286" y="130"/>
                  </a:lnTo>
                  <a:lnTo>
                    <a:pt x="431" y="100"/>
                  </a:lnTo>
                  <a:lnTo>
                    <a:pt x="576" y="82"/>
                  </a:lnTo>
                  <a:lnTo>
                    <a:pt x="718" y="72"/>
                  </a:lnTo>
                  <a:lnTo>
                    <a:pt x="865" y="58"/>
                  </a:lnTo>
                  <a:lnTo>
                    <a:pt x="1294" y="38"/>
                  </a:lnTo>
                  <a:lnTo>
                    <a:pt x="1727" y="0"/>
                  </a:lnTo>
                </a:path>
              </a:pathLst>
            </a:custGeom>
            <a:noFill/>
            <a:ln w="12700">
              <a:solidFill>
                <a:srgbClr val="FBAA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1" name="Freeform 321"/>
            <p:cNvSpPr>
              <a:spLocks/>
            </p:cNvSpPr>
            <p:nvPr/>
          </p:nvSpPr>
          <p:spPr bwMode="auto">
            <a:xfrm>
              <a:off x="4068752" y="3363940"/>
              <a:ext cx="74612" cy="65088"/>
            </a:xfrm>
            <a:custGeom>
              <a:avLst/>
              <a:gdLst>
                <a:gd name="T0" fmla="*/ 23 w 47"/>
                <a:gd name="T1" fmla="*/ 41 h 41"/>
                <a:gd name="T2" fmla="*/ 0 w 47"/>
                <a:gd name="T3" fmla="*/ 41 h 41"/>
                <a:gd name="T4" fmla="*/ 13 w 47"/>
                <a:gd name="T5" fmla="*/ 21 h 41"/>
                <a:gd name="T6" fmla="*/ 23 w 47"/>
                <a:gd name="T7" fmla="*/ 0 h 41"/>
                <a:gd name="T8" fmla="*/ 35 w 47"/>
                <a:gd name="T9" fmla="*/ 21 h 41"/>
                <a:gd name="T10" fmla="*/ 47 w 47"/>
                <a:gd name="T11" fmla="*/ 41 h 41"/>
                <a:gd name="T12" fmla="*/ 23 w 4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7" h="41">
                  <a:moveTo>
                    <a:pt x="23" y="41"/>
                  </a:moveTo>
                  <a:lnTo>
                    <a:pt x="0" y="41"/>
                  </a:lnTo>
                  <a:lnTo>
                    <a:pt x="13" y="21"/>
                  </a:lnTo>
                  <a:lnTo>
                    <a:pt x="23" y="0"/>
                  </a:lnTo>
                  <a:lnTo>
                    <a:pt x="35" y="21"/>
                  </a:lnTo>
                  <a:lnTo>
                    <a:pt x="47" y="41"/>
                  </a:lnTo>
                  <a:lnTo>
                    <a:pt x="23"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2" name="Freeform 322"/>
            <p:cNvSpPr>
              <a:spLocks/>
            </p:cNvSpPr>
            <p:nvPr/>
          </p:nvSpPr>
          <p:spPr bwMode="auto">
            <a:xfrm>
              <a:off x="3386129" y="3432204"/>
              <a:ext cx="69849" cy="60325"/>
            </a:xfrm>
            <a:custGeom>
              <a:avLst/>
              <a:gdLst>
                <a:gd name="T0" fmla="*/ 22 w 44"/>
                <a:gd name="T1" fmla="*/ 38 h 38"/>
                <a:gd name="T2" fmla="*/ 0 w 44"/>
                <a:gd name="T3" fmla="*/ 38 h 38"/>
                <a:gd name="T4" fmla="*/ 10 w 44"/>
                <a:gd name="T5" fmla="*/ 20 h 38"/>
                <a:gd name="T6" fmla="*/ 22 w 44"/>
                <a:gd name="T7" fmla="*/ 0 h 38"/>
                <a:gd name="T8" fmla="*/ 34 w 44"/>
                <a:gd name="T9" fmla="*/ 20 h 38"/>
                <a:gd name="T10" fmla="*/ 44 w 44"/>
                <a:gd name="T11" fmla="*/ 38 h 38"/>
                <a:gd name="T12" fmla="*/ 22 w 44"/>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4" h="38">
                  <a:moveTo>
                    <a:pt x="22" y="38"/>
                  </a:moveTo>
                  <a:lnTo>
                    <a:pt x="0" y="38"/>
                  </a:lnTo>
                  <a:lnTo>
                    <a:pt x="10" y="20"/>
                  </a:lnTo>
                  <a:lnTo>
                    <a:pt x="22" y="0"/>
                  </a:lnTo>
                  <a:lnTo>
                    <a:pt x="34" y="20"/>
                  </a:lnTo>
                  <a:lnTo>
                    <a:pt x="44" y="38"/>
                  </a:lnTo>
                  <a:lnTo>
                    <a:pt x="22" y="38"/>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3" name="Freeform 323"/>
            <p:cNvSpPr>
              <a:spLocks/>
            </p:cNvSpPr>
            <p:nvPr/>
          </p:nvSpPr>
          <p:spPr bwMode="auto">
            <a:xfrm>
              <a:off x="2701918" y="3454428"/>
              <a:ext cx="69849" cy="63501"/>
            </a:xfrm>
            <a:custGeom>
              <a:avLst/>
              <a:gdLst>
                <a:gd name="T0" fmla="*/ 22 w 44"/>
                <a:gd name="T1" fmla="*/ 40 h 40"/>
                <a:gd name="T2" fmla="*/ 0 w 44"/>
                <a:gd name="T3" fmla="*/ 40 h 40"/>
                <a:gd name="T4" fmla="*/ 10 w 44"/>
                <a:gd name="T5" fmla="*/ 20 h 40"/>
                <a:gd name="T6" fmla="*/ 22 w 44"/>
                <a:gd name="T7" fmla="*/ 0 h 40"/>
                <a:gd name="T8" fmla="*/ 34 w 44"/>
                <a:gd name="T9" fmla="*/ 20 h 40"/>
                <a:gd name="T10" fmla="*/ 44 w 44"/>
                <a:gd name="T11" fmla="*/ 40 h 40"/>
                <a:gd name="T12" fmla="*/ 22 w 44"/>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4" h="40">
                  <a:moveTo>
                    <a:pt x="22" y="40"/>
                  </a:moveTo>
                  <a:lnTo>
                    <a:pt x="0" y="40"/>
                  </a:lnTo>
                  <a:lnTo>
                    <a:pt x="10" y="20"/>
                  </a:lnTo>
                  <a:lnTo>
                    <a:pt x="22" y="0"/>
                  </a:lnTo>
                  <a:lnTo>
                    <a:pt x="34" y="20"/>
                  </a:lnTo>
                  <a:lnTo>
                    <a:pt x="44" y="40"/>
                  </a:lnTo>
                  <a:lnTo>
                    <a:pt x="22" y="40"/>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4" name="Freeform 324"/>
            <p:cNvSpPr>
              <a:spLocks/>
            </p:cNvSpPr>
            <p:nvPr/>
          </p:nvSpPr>
          <p:spPr bwMode="auto">
            <a:xfrm>
              <a:off x="2468556" y="3476653"/>
              <a:ext cx="74612" cy="60325"/>
            </a:xfrm>
            <a:custGeom>
              <a:avLst/>
              <a:gdLst>
                <a:gd name="T0" fmla="*/ 22 w 47"/>
                <a:gd name="T1" fmla="*/ 38 h 38"/>
                <a:gd name="T2" fmla="*/ 0 w 47"/>
                <a:gd name="T3" fmla="*/ 38 h 38"/>
                <a:gd name="T4" fmla="*/ 12 w 47"/>
                <a:gd name="T5" fmla="*/ 20 h 38"/>
                <a:gd name="T6" fmla="*/ 22 w 47"/>
                <a:gd name="T7" fmla="*/ 0 h 38"/>
                <a:gd name="T8" fmla="*/ 34 w 47"/>
                <a:gd name="T9" fmla="*/ 20 h 38"/>
                <a:gd name="T10" fmla="*/ 47 w 47"/>
                <a:gd name="T11" fmla="*/ 38 h 38"/>
                <a:gd name="T12" fmla="*/ 22 w 47"/>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7" h="38">
                  <a:moveTo>
                    <a:pt x="22" y="38"/>
                  </a:moveTo>
                  <a:lnTo>
                    <a:pt x="0" y="38"/>
                  </a:lnTo>
                  <a:lnTo>
                    <a:pt x="12" y="20"/>
                  </a:lnTo>
                  <a:lnTo>
                    <a:pt x="22" y="0"/>
                  </a:lnTo>
                  <a:lnTo>
                    <a:pt x="34" y="20"/>
                  </a:lnTo>
                  <a:lnTo>
                    <a:pt x="47" y="38"/>
                  </a:lnTo>
                  <a:lnTo>
                    <a:pt x="22" y="38"/>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5" name="Freeform 325"/>
            <p:cNvSpPr>
              <a:spLocks/>
            </p:cNvSpPr>
            <p:nvPr/>
          </p:nvSpPr>
          <p:spPr bwMode="auto">
            <a:xfrm>
              <a:off x="2244719" y="3498879"/>
              <a:ext cx="71438" cy="60325"/>
            </a:xfrm>
            <a:custGeom>
              <a:avLst/>
              <a:gdLst>
                <a:gd name="T0" fmla="*/ 23 w 45"/>
                <a:gd name="T1" fmla="*/ 38 h 38"/>
                <a:gd name="T2" fmla="*/ 0 w 45"/>
                <a:gd name="T3" fmla="*/ 38 h 38"/>
                <a:gd name="T4" fmla="*/ 10 w 45"/>
                <a:gd name="T5" fmla="*/ 20 h 38"/>
                <a:gd name="T6" fmla="*/ 23 w 45"/>
                <a:gd name="T7" fmla="*/ 0 h 38"/>
                <a:gd name="T8" fmla="*/ 35 w 45"/>
                <a:gd name="T9" fmla="*/ 20 h 38"/>
                <a:gd name="T10" fmla="*/ 45 w 45"/>
                <a:gd name="T11" fmla="*/ 38 h 38"/>
                <a:gd name="T12" fmla="*/ 23 w 4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5" h="38">
                  <a:moveTo>
                    <a:pt x="23" y="38"/>
                  </a:moveTo>
                  <a:lnTo>
                    <a:pt x="0" y="38"/>
                  </a:lnTo>
                  <a:lnTo>
                    <a:pt x="10" y="20"/>
                  </a:lnTo>
                  <a:lnTo>
                    <a:pt x="23" y="0"/>
                  </a:lnTo>
                  <a:lnTo>
                    <a:pt x="35" y="20"/>
                  </a:lnTo>
                  <a:lnTo>
                    <a:pt x="45" y="38"/>
                  </a:lnTo>
                  <a:lnTo>
                    <a:pt x="23" y="38"/>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6" name="Freeform 326"/>
            <p:cNvSpPr>
              <a:spLocks/>
            </p:cNvSpPr>
            <p:nvPr/>
          </p:nvSpPr>
          <p:spPr bwMode="auto">
            <a:xfrm>
              <a:off x="2019295" y="3524279"/>
              <a:ext cx="69849" cy="60325"/>
            </a:xfrm>
            <a:custGeom>
              <a:avLst/>
              <a:gdLst>
                <a:gd name="T0" fmla="*/ 22 w 44"/>
                <a:gd name="T1" fmla="*/ 38 h 38"/>
                <a:gd name="T2" fmla="*/ 0 w 44"/>
                <a:gd name="T3" fmla="*/ 38 h 38"/>
                <a:gd name="T4" fmla="*/ 10 w 44"/>
                <a:gd name="T5" fmla="*/ 20 h 38"/>
                <a:gd name="T6" fmla="*/ 22 w 44"/>
                <a:gd name="T7" fmla="*/ 0 h 38"/>
                <a:gd name="T8" fmla="*/ 34 w 44"/>
                <a:gd name="T9" fmla="*/ 20 h 38"/>
                <a:gd name="T10" fmla="*/ 44 w 44"/>
                <a:gd name="T11" fmla="*/ 38 h 38"/>
                <a:gd name="T12" fmla="*/ 22 w 44"/>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4" h="38">
                  <a:moveTo>
                    <a:pt x="22" y="38"/>
                  </a:moveTo>
                  <a:lnTo>
                    <a:pt x="0" y="38"/>
                  </a:lnTo>
                  <a:lnTo>
                    <a:pt x="10" y="20"/>
                  </a:lnTo>
                  <a:lnTo>
                    <a:pt x="22" y="0"/>
                  </a:lnTo>
                  <a:lnTo>
                    <a:pt x="34" y="20"/>
                  </a:lnTo>
                  <a:lnTo>
                    <a:pt x="44" y="38"/>
                  </a:lnTo>
                  <a:lnTo>
                    <a:pt x="22" y="38"/>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7" name="Freeform 327"/>
            <p:cNvSpPr>
              <a:spLocks/>
            </p:cNvSpPr>
            <p:nvPr/>
          </p:nvSpPr>
          <p:spPr bwMode="auto">
            <a:xfrm>
              <a:off x="1782758" y="3568729"/>
              <a:ext cx="69849" cy="65088"/>
            </a:xfrm>
            <a:custGeom>
              <a:avLst/>
              <a:gdLst>
                <a:gd name="T0" fmla="*/ 22 w 44"/>
                <a:gd name="T1" fmla="*/ 41 h 41"/>
                <a:gd name="T2" fmla="*/ 0 w 44"/>
                <a:gd name="T3" fmla="*/ 41 h 41"/>
                <a:gd name="T4" fmla="*/ 10 w 44"/>
                <a:gd name="T5" fmla="*/ 20 h 41"/>
                <a:gd name="T6" fmla="*/ 22 w 44"/>
                <a:gd name="T7" fmla="*/ 0 h 41"/>
                <a:gd name="T8" fmla="*/ 34 w 44"/>
                <a:gd name="T9" fmla="*/ 20 h 41"/>
                <a:gd name="T10" fmla="*/ 44 w 44"/>
                <a:gd name="T11" fmla="*/ 41 h 41"/>
                <a:gd name="T12" fmla="*/ 22 w 4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4" h="41">
                  <a:moveTo>
                    <a:pt x="22" y="41"/>
                  </a:moveTo>
                  <a:lnTo>
                    <a:pt x="0" y="41"/>
                  </a:lnTo>
                  <a:lnTo>
                    <a:pt x="10" y="20"/>
                  </a:lnTo>
                  <a:lnTo>
                    <a:pt x="22" y="0"/>
                  </a:lnTo>
                  <a:lnTo>
                    <a:pt x="34" y="20"/>
                  </a:lnTo>
                  <a:lnTo>
                    <a:pt x="44" y="41"/>
                  </a:lnTo>
                  <a:lnTo>
                    <a:pt x="22"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8" name="Freeform 329"/>
            <p:cNvSpPr>
              <a:spLocks/>
            </p:cNvSpPr>
            <p:nvPr/>
          </p:nvSpPr>
          <p:spPr bwMode="auto">
            <a:xfrm>
              <a:off x="1558921" y="3622705"/>
              <a:ext cx="73025" cy="65088"/>
            </a:xfrm>
            <a:custGeom>
              <a:avLst/>
              <a:gdLst>
                <a:gd name="T0" fmla="*/ 22 w 46"/>
                <a:gd name="T1" fmla="*/ 41 h 41"/>
                <a:gd name="T2" fmla="*/ 0 w 46"/>
                <a:gd name="T3" fmla="*/ 41 h 41"/>
                <a:gd name="T4" fmla="*/ 12 w 46"/>
                <a:gd name="T5" fmla="*/ 21 h 41"/>
                <a:gd name="T6" fmla="*/ 22 w 46"/>
                <a:gd name="T7" fmla="*/ 0 h 41"/>
                <a:gd name="T8" fmla="*/ 34 w 46"/>
                <a:gd name="T9" fmla="*/ 21 h 41"/>
                <a:gd name="T10" fmla="*/ 46 w 46"/>
                <a:gd name="T11" fmla="*/ 41 h 41"/>
                <a:gd name="T12" fmla="*/ 22 w 46"/>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6" h="41">
                  <a:moveTo>
                    <a:pt x="22" y="41"/>
                  </a:moveTo>
                  <a:lnTo>
                    <a:pt x="0" y="41"/>
                  </a:lnTo>
                  <a:lnTo>
                    <a:pt x="12" y="21"/>
                  </a:lnTo>
                  <a:lnTo>
                    <a:pt x="22" y="0"/>
                  </a:lnTo>
                  <a:lnTo>
                    <a:pt x="34" y="21"/>
                  </a:lnTo>
                  <a:lnTo>
                    <a:pt x="46" y="41"/>
                  </a:lnTo>
                  <a:lnTo>
                    <a:pt x="22" y="41"/>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9" name="Freeform 330"/>
            <p:cNvSpPr>
              <a:spLocks/>
            </p:cNvSpPr>
            <p:nvPr/>
          </p:nvSpPr>
          <p:spPr bwMode="auto">
            <a:xfrm>
              <a:off x="1328734" y="3735419"/>
              <a:ext cx="73025" cy="60325"/>
            </a:xfrm>
            <a:custGeom>
              <a:avLst/>
              <a:gdLst>
                <a:gd name="T0" fmla="*/ 24 w 46"/>
                <a:gd name="T1" fmla="*/ 38 h 38"/>
                <a:gd name="T2" fmla="*/ 0 w 46"/>
                <a:gd name="T3" fmla="*/ 38 h 38"/>
                <a:gd name="T4" fmla="*/ 12 w 46"/>
                <a:gd name="T5" fmla="*/ 20 h 38"/>
                <a:gd name="T6" fmla="*/ 24 w 46"/>
                <a:gd name="T7" fmla="*/ 0 h 38"/>
                <a:gd name="T8" fmla="*/ 34 w 46"/>
                <a:gd name="T9" fmla="*/ 20 h 38"/>
                <a:gd name="T10" fmla="*/ 46 w 46"/>
                <a:gd name="T11" fmla="*/ 38 h 38"/>
                <a:gd name="T12" fmla="*/ 24 w 4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6" h="38">
                  <a:moveTo>
                    <a:pt x="24" y="38"/>
                  </a:moveTo>
                  <a:lnTo>
                    <a:pt x="0" y="38"/>
                  </a:lnTo>
                  <a:lnTo>
                    <a:pt x="12" y="20"/>
                  </a:lnTo>
                  <a:lnTo>
                    <a:pt x="24" y="0"/>
                  </a:lnTo>
                  <a:lnTo>
                    <a:pt x="34" y="20"/>
                  </a:lnTo>
                  <a:lnTo>
                    <a:pt x="46" y="38"/>
                  </a:lnTo>
                  <a:lnTo>
                    <a:pt x="24" y="38"/>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0" name="Line 331"/>
            <p:cNvSpPr>
              <a:spLocks noChangeShapeType="1"/>
            </p:cNvSpPr>
            <p:nvPr/>
          </p:nvSpPr>
          <p:spPr bwMode="auto">
            <a:xfrm>
              <a:off x="4108438" y="3179789"/>
              <a:ext cx="0" cy="450853"/>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1" name="Rectangle 332"/>
            <p:cNvSpPr>
              <a:spLocks noChangeArrowheads="1"/>
            </p:cNvSpPr>
            <p:nvPr/>
          </p:nvSpPr>
          <p:spPr bwMode="auto">
            <a:xfrm>
              <a:off x="4086213" y="3176614"/>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2" name="Rectangle 333"/>
            <p:cNvSpPr>
              <a:spLocks noChangeArrowheads="1"/>
            </p:cNvSpPr>
            <p:nvPr/>
          </p:nvSpPr>
          <p:spPr bwMode="auto">
            <a:xfrm>
              <a:off x="4086213" y="3625879"/>
              <a:ext cx="41275" cy="7938"/>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3" name="Line 334"/>
            <p:cNvSpPr>
              <a:spLocks noChangeShapeType="1"/>
            </p:cNvSpPr>
            <p:nvPr/>
          </p:nvSpPr>
          <p:spPr bwMode="auto">
            <a:xfrm>
              <a:off x="3421053" y="3271865"/>
              <a:ext cx="0" cy="387354"/>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4" name="Rectangle 335"/>
            <p:cNvSpPr>
              <a:spLocks noChangeArrowheads="1"/>
            </p:cNvSpPr>
            <p:nvPr/>
          </p:nvSpPr>
          <p:spPr bwMode="auto">
            <a:xfrm>
              <a:off x="3398828" y="3268690"/>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5" name="Rectangle 336"/>
            <p:cNvSpPr>
              <a:spLocks noChangeArrowheads="1"/>
            </p:cNvSpPr>
            <p:nvPr/>
          </p:nvSpPr>
          <p:spPr bwMode="auto">
            <a:xfrm>
              <a:off x="3398828" y="3656043"/>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6" name="Line 337"/>
            <p:cNvSpPr>
              <a:spLocks noChangeShapeType="1"/>
            </p:cNvSpPr>
            <p:nvPr/>
          </p:nvSpPr>
          <p:spPr bwMode="auto">
            <a:xfrm>
              <a:off x="2736841" y="3322665"/>
              <a:ext cx="0" cy="342903"/>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7" name="Rectangle 338"/>
            <p:cNvSpPr>
              <a:spLocks noChangeArrowheads="1"/>
            </p:cNvSpPr>
            <p:nvPr/>
          </p:nvSpPr>
          <p:spPr bwMode="auto">
            <a:xfrm>
              <a:off x="2717791" y="3319490"/>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8" name="Rectangle 339"/>
            <p:cNvSpPr>
              <a:spLocks noChangeArrowheads="1"/>
            </p:cNvSpPr>
            <p:nvPr/>
          </p:nvSpPr>
          <p:spPr bwMode="auto">
            <a:xfrm>
              <a:off x="2717791" y="3662393"/>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9" name="Line 340"/>
            <p:cNvSpPr>
              <a:spLocks noChangeShapeType="1"/>
            </p:cNvSpPr>
            <p:nvPr/>
          </p:nvSpPr>
          <p:spPr bwMode="auto">
            <a:xfrm>
              <a:off x="2503480" y="3351241"/>
              <a:ext cx="0" cy="323853"/>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0" name="Rectangle 341"/>
            <p:cNvSpPr>
              <a:spLocks noChangeArrowheads="1"/>
            </p:cNvSpPr>
            <p:nvPr/>
          </p:nvSpPr>
          <p:spPr bwMode="auto">
            <a:xfrm>
              <a:off x="2481255" y="3348065"/>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1" name="Rectangle 342"/>
            <p:cNvSpPr>
              <a:spLocks noChangeArrowheads="1"/>
            </p:cNvSpPr>
            <p:nvPr/>
          </p:nvSpPr>
          <p:spPr bwMode="auto">
            <a:xfrm>
              <a:off x="2481256" y="3671918"/>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2" name="Line 343"/>
            <p:cNvSpPr>
              <a:spLocks noChangeShapeType="1"/>
            </p:cNvSpPr>
            <p:nvPr/>
          </p:nvSpPr>
          <p:spPr bwMode="auto">
            <a:xfrm>
              <a:off x="2281231" y="3379815"/>
              <a:ext cx="0" cy="292103"/>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3" name="Rectangle 344"/>
            <p:cNvSpPr>
              <a:spLocks noChangeArrowheads="1"/>
            </p:cNvSpPr>
            <p:nvPr/>
          </p:nvSpPr>
          <p:spPr bwMode="auto">
            <a:xfrm>
              <a:off x="2260593" y="3376641"/>
              <a:ext cx="42863" cy="7938"/>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4" name="Rectangle 345"/>
            <p:cNvSpPr>
              <a:spLocks noChangeArrowheads="1"/>
            </p:cNvSpPr>
            <p:nvPr/>
          </p:nvSpPr>
          <p:spPr bwMode="auto">
            <a:xfrm>
              <a:off x="2260592" y="3668742"/>
              <a:ext cx="42863"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5" name="Line 346"/>
            <p:cNvSpPr>
              <a:spLocks noChangeShapeType="1"/>
            </p:cNvSpPr>
            <p:nvPr/>
          </p:nvSpPr>
          <p:spPr bwMode="auto">
            <a:xfrm>
              <a:off x="2051043" y="3409978"/>
              <a:ext cx="0" cy="306391"/>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6" name="Rectangle 347"/>
            <p:cNvSpPr>
              <a:spLocks noChangeArrowheads="1"/>
            </p:cNvSpPr>
            <p:nvPr/>
          </p:nvSpPr>
          <p:spPr bwMode="auto">
            <a:xfrm>
              <a:off x="2031993" y="3406802"/>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7" name="Rectangle 348"/>
            <p:cNvSpPr>
              <a:spLocks noChangeArrowheads="1"/>
            </p:cNvSpPr>
            <p:nvPr/>
          </p:nvSpPr>
          <p:spPr bwMode="auto">
            <a:xfrm>
              <a:off x="2031993" y="3713193"/>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8" name="Line 349"/>
            <p:cNvSpPr>
              <a:spLocks noChangeShapeType="1"/>
            </p:cNvSpPr>
            <p:nvPr/>
          </p:nvSpPr>
          <p:spPr bwMode="auto">
            <a:xfrm>
              <a:off x="1817682" y="3486178"/>
              <a:ext cx="0" cy="246065"/>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9" name="Rectangle 350"/>
            <p:cNvSpPr>
              <a:spLocks noChangeArrowheads="1"/>
            </p:cNvSpPr>
            <p:nvPr/>
          </p:nvSpPr>
          <p:spPr bwMode="auto">
            <a:xfrm>
              <a:off x="1798632" y="3483004"/>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0" name="Rectangle 351"/>
            <p:cNvSpPr>
              <a:spLocks noChangeArrowheads="1"/>
            </p:cNvSpPr>
            <p:nvPr/>
          </p:nvSpPr>
          <p:spPr bwMode="auto">
            <a:xfrm>
              <a:off x="1798632" y="3729068"/>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1" name="Line 352"/>
            <p:cNvSpPr>
              <a:spLocks noChangeShapeType="1"/>
            </p:cNvSpPr>
            <p:nvPr/>
          </p:nvSpPr>
          <p:spPr bwMode="auto">
            <a:xfrm>
              <a:off x="1593844" y="3543329"/>
              <a:ext cx="0" cy="211140"/>
            </a:xfrm>
            <a:prstGeom prst="line">
              <a:avLst/>
            </a:prstGeom>
            <a:noFill/>
            <a:ln w="6350">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2" name="Rectangle 353"/>
            <p:cNvSpPr>
              <a:spLocks noChangeArrowheads="1"/>
            </p:cNvSpPr>
            <p:nvPr/>
          </p:nvSpPr>
          <p:spPr bwMode="auto">
            <a:xfrm>
              <a:off x="1574794" y="3540154"/>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3" name="Rectangle 354"/>
            <p:cNvSpPr>
              <a:spLocks noChangeArrowheads="1"/>
            </p:cNvSpPr>
            <p:nvPr/>
          </p:nvSpPr>
          <p:spPr bwMode="auto">
            <a:xfrm>
              <a:off x="1574794" y="3751294"/>
              <a:ext cx="41275" cy="6350"/>
            </a:xfrm>
            <a:prstGeom prst="rect">
              <a:avLst/>
            </a:prstGeom>
            <a:solidFill>
              <a:srgbClr val="FBA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4" name="Line 355"/>
            <p:cNvSpPr>
              <a:spLocks noChangeShapeType="1"/>
            </p:cNvSpPr>
            <p:nvPr/>
          </p:nvSpPr>
          <p:spPr bwMode="auto">
            <a:xfrm>
              <a:off x="2031993" y="2773386"/>
              <a:ext cx="0" cy="7937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5" name="Freeform 356"/>
            <p:cNvSpPr>
              <a:spLocks/>
            </p:cNvSpPr>
            <p:nvPr/>
          </p:nvSpPr>
          <p:spPr bwMode="auto">
            <a:xfrm>
              <a:off x="1992305" y="2830536"/>
              <a:ext cx="74612" cy="68263"/>
            </a:xfrm>
            <a:custGeom>
              <a:avLst/>
              <a:gdLst>
                <a:gd name="T0" fmla="*/ 25 w 47"/>
                <a:gd name="T1" fmla="*/ 43 h 43"/>
                <a:gd name="T2" fmla="*/ 25 w 47"/>
                <a:gd name="T3" fmla="*/ 43 h 43"/>
                <a:gd name="T4" fmla="*/ 15 w 47"/>
                <a:gd name="T5" fmla="*/ 20 h 43"/>
                <a:gd name="T6" fmla="*/ 6 w 47"/>
                <a:gd name="T7" fmla="*/ 10 h 43"/>
                <a:gd name="T8" fmla="*/ 0 w 47"/>
                <a:gd name="T9" fmla="*/ 0 h 43"/>
                <a:gd name="T10" fmla="*/ 25 w 47"/>
                <a:gd name="T11" fmla="*/ 10 h 43"/>
                <a:gd name="T12" fmla="*/ 47 w 47"/>
                <a:gd name="T13" fmla="*/ 0 h 43"/>
                <a:gd name="T14" fmla="*/ 47 w 47"/>
                <a:gd name="T15" fmla="*/ 0 h 43"/>
                <a:gd name="T16" fmla="*/ 41 w 47"/>
                <a:gd name="T17" fmla="*/ 10 h 43"/>
                <a:gd name="T18" fmla="*/ 33 w 47"/>
                <a:gd name="T19" fmla="*/ 20 h 43"/>
                <a:gd name="T20" fmla="*/ 25 w 47"/>
                <a:gd name="T21" fmla="*/ 43 h 43"/>
                <a:gd name="T22" fmla="*/ 25 w 47"/>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3">
                  <a:moveTo>
                    <a:pt x="25" y="43"/>
                  </a:moveTo>
                  <a:lnTo>
                    <a:pt x="25" y="43"/>
                  </a:lnTo>
                  <a:lnTo>
                    <a:pt x="15" y="20"/>
                  </a:lnTo>
                  <a:lnTo>
                    <a:pt x="6" y="10"/>
                  </a:lnTo>
                  <a:lnTo>
                    <a:pt x="0" y="0"/>
                  </a:lnTo>
                  <a:lnTo>
                    <a:pt x="25" y="10"/>
                  </a:lnTo>
                  <a:lnTo>
                    <a:pt x="47" y="0"/>
                  </a:lnTo>
                  <a:lnTo>
                    <a:pt x="47" y="0"/>
                  </a:lnTo>
                  <a:lnTo>
                    <a:pt x="41" y="10"/>
                  </a:lnTo>
                  <a:lnTo>
                    <a:pt x="33" y="20"/>
                  </a:lnTo>
                  <a:lnTo>
                    <a:pt x="25" y="43"/>
                  </a:lnTo>
                  <a:lnTo>
                    <a:pt x="2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6" name="Line 357"/>
            <p:cNvSpPr>
              <a:spLocks noChangeShapeType="1"/>
            </p:cNvSpPr>
            <p:nvPr/>
          </p:nvSpPr>
          <p:spPr bwMode="auto">
            <a:xfrm>
              <a:off x="1392233" y="4035457"/>
              <a:ext cx="0" cy="7937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7" name="Freeform 358"/>
            <p:cNvSpPr>
              <a:spLocks/>
            </p:cNvSpPr>
            <p:nvPr/>
          </p:nvSpPr>
          <p:spPr bwMode="auto">
            <a:xfrm>
              <a:off x="1354132" y="3987833"/>
              <a:ext cx="73025" cy="66675"/>
            </a:xfrm>
            <a:custGeom>
              <a:avLst/>
              <a:gdLst>
                <a:gd name="T0" fmla="*/ 24 w 46"/>
                <a:gd name="T1" fmla="*/ 0 h 42"/>
                <a:gd name="T2" fmla="*/ 24 w 46"/>
                <a:gd name="T3" fmla="*/ 0 h 42"/>
                <a:gd name="T4" fmla="*/ 14 w 46"/>
                <a:gd name="T5" fmla="*/ 22 h 42"/>
                <a:gd name="T6" fmla="*/ 6 w 46"/>
                <a:gd name="T7" fmla="*/ 32 h 42"/>
                <a:gd name="T8" fmla="*/ 0 w 46"/>
                <a:gd name="T9" fmla="*/ 42 h 42"/>
                <a:gd name="T10" fmla="*/ 24 w 46"/>
                <a:gd name="T11" fmla="*/ 34 h 42"/>
                <a:gd name="T12" fmla="*/ 46 w 46"/>
                <a:gd name="T13" fmla="*/ 42 h 42"/>
                <a:gd name="T14" fmla="*/ 46 w 46"/>
                <a:gd name="T15" fmla="*/ 42 h 42"/>
                <a:gd name="T16" fmla="*/ 40 w 46"/>
                <a:gd name="T17" fmla="*/ 32 h 42"/>
                <a:gd name="T18" fmla="*/ 32 w 46"/>
                <a:gd name="T19" fmla="*/ 22 h 42"/>
                <a:gd name="T20" fmla="*/ 24 w 46"/>
                <a:gd name="T21" fmla="*/ 0 h 42"/>
                <a:gd name="T22" fmla="*/ 24 w 46"/>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2">
                  <a:moveTo>
                    <a:pt x="24" y="0"/>
                  </a:moveTo>
                  <a:lnTo>
                    <a:pt x="24" y="0"/>
                  </a:lnTo>
                  <a:lnTo>
                    <a:pt x="14" y="22"/>
                  </a:lnTo>
                  <a:lnTo>
                    <a:pt x="6" y="32"/>
                  </a:lnTo>
                  <a:lnTo>
                    <a:pt x="0" y="42"/>
                  </a:lnTo>
                  <a:lnTo>
                    <a:pt x="24" y="34"/>
                  </a:lnTo>
                  <a:lnTo>
                    <a:pt x="46" y="42"/>
                  </a:lnTo>
                  <a:lnTo>
                    <a:pt x="46" y="42"/>
                  </a:lnTo>
                  <a:lnTo>
                    <a:pt x="40" y="32"/>
                  </a:lnTo>
                  <a:lnTo>
                    <a:pt x="32" y="22"/>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8" name="Line 359"/>
            <p:cNvSpPr>
              <a:spLocks noChangeShapeType="1"/>
            </p:cNvSpPr>
            <p:nvPr/>
          </p:nvSpPr>
          <p:spPr bwMode="auto">
            <a:xfrm>
              <a:off x="2085967" y="4035452"/>
              <a:ext cx="0" cy="7937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9" name="Freeform 360"/>
            <p:cNvSpPr>
              <a:spLocks/>
            </p:cNvSpPr>
            <p:nvPr/>
          </p:nvSpPr>
          <p:spPr bwMode="auto">
            <a:xfrm>
              <a:off x="2047875" y="3987800"/>
              <a:ext cx="73025" cy="66675"/>
            </a:xfrm>
            <a:custGeom>
              <a:avLst/>
              <a:gdLst>
                <a:gd name="T0" fmla="*/ 24 w 46"/>
                <a:gd name="T1" fmla="*/ 0 h 42"/>
                <a:gd name="T2" fmla="*/ 24 w 46"/>
                <a:gd name="T3" fmla="*/ 0 h 42"/>
                <a:gd name="T4" fmla="*/ 14 w 46"/>
                <a:gd name="T5" fmla="*/ 22 h 42"/>
                <a:gd name="T6" fmla="*/ 8 w 46"/>
                <a:gd name="T7" fmla="*/ 32 h 42"/>
                <a:gd name="T8" fmla="*/ 0 w 46"/>
                <a:gd name="T9" fmla="*/ 42 h 42"/>
                <a:gd name="T10" fmla="*/ 24 w 46"/>
                <a:gd name="T11" fmla="*/ 34 h 42"/>
                <a:gd name="T12" fmla="*/ 46 w 46"/>
                <a:gd name="T13" fmla="*/ 42 h 42"/>
                <a:gd name="T14" fmla="*/ 46 w 46"/>
                <a:gd name="T15" fmla="*/ 42 h 42"/>
                <a:gd name="T16" fmla="*/ 40 w 46"/>
                <a:gd name="T17" fmla="*/ 32 h 42"/>
                <a:gd name="T18" fmla="*/ 34 w 46"/>
                <a:gd name="T19" fmla="*/ 22 h 42"/>
                <a:gd name="T20" fmla="*/ 24 w 46"/>
                <a:gd name="T21" fmla="*/ 0 h 42"/>
                <a:gd name="T22" fmla="*/ 24 w 46"/>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2">
                  <a:moveTo>
                    <a:pt x="24" y="0"/>
                  </a:moveTo>
                  <a:lnTo>
                    <a:pt x="24" y="0"/>
                  </a:lnTo>
                  <a:lnTo>
                    <a:pt x="14" y="22"/>
                  </a:lnTo>
                  <a:lnTo>
                    <a:pt x="8" y="32"/>
                  </a:lnTo>
                  <a:lnTo>
                    <a:pt x="0" y="42"/>
                  </a:lnTo>
                  <a:lnTo>
                    <a:pt x="24" y="34"/>
                  </a:lnTo>
                  <a:lnTo>
                    <a:pt x="46" y="42"/>
                  </a:lnTo>
                  <a:lnTo>
                    <a:pt x="46" y="42"/>
                  </a:lnTo>
                  <a:lnTo>
                    <a:pt x="40" y="32"/>
                  </a:lnTo>
                  <a:lnTo>
                    <a:pt x="34" y="22"/>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5" name="Round Same Side Corner Rectangle 24"/>
          <p:cNvSpPr/>
          <p:nvPr/>
        </p:nvSpPr>
        <p:spPr>
          <a:xfrm>
            <a:off x="4905054" y="451655"/>
            <a:ext cx="3559481" cy="341234"/>
          </a:xfrm>
          <a:prstGeom prst="round2SameRect">
            <a:avLst>
              <a:gd name="adj1" fmla="val 20568"/>
              <a:gd name="adj2" fmla="val 0"/>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p>
            <a:pPr marL="0" marR="0" lvl="0" indent="0" algn="ctr" defTabSz="450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New Gd+ T1 lesions by </a:t>
            </a:r>
            <a:b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br>
            <a:r>
              <a:rPr kumimoji="0" lang="en-GB" sz="2000" b="1" i="0" u="none" strike="noStrike" kern="1200" cap="none" spc="-100" normalizeH="0" baseline="0" noProof="0" dirty="0">
                <a:ln>
                  <a:noFill/>
                </a:ln>
                <a:solidFill>
                  <a:srgbClr val="023761"/>
                </a:solidFill>
                <a:effectLst/>
                <a:uLnTx/>
                <a:uFillTx/>
                <a:latin typeface="Arial Black" panose="020B0A04020102020204"/>
                <a:ea typeface="Arial Black" charset="0"/>
                <a:cs typeface="Arial Black" charset="0"/>
              </a:rPr>
              <a:t>week in each dose group</a:t>
            </a:r>
          </a:p>
        </p:txBody>
      </p:sp>
      <p:grpSp>
        <p:nvGrpSpPr>
          <p:cNvPr id="522" name="Group 521"/>
          <p:cNvGrpSpPr/>
          <p:nvPr/>
        </p:nvGrpSpPr>
        <p:grpSpPr>
          <a:xfrm>
            <a:off x="3497623" y="1116945"/>
            <a:ext cx="889458" cy="653937"/>
            <a:chOff x="5516039" y="1707188"/>
            <a:chExt cx="889458" cy="653937"/>
          </a:xfrm>
        </p:grpSpPr>
        <p:sp>
          <p:nvSpPr>
            <p:cNvPr id="523" name="Rectangle 35"/>
            <p:cNvSpPr>
              <a:spLocks noChangeArrowheads="1"/>
            </p:cNvSpPr>
            <p:nvPr/>
          </p:nvSpPr>
          <p:spPr bwMode="auto">
            <a:xfrm>
              <a:off x="5516039" y="1707188"/>
              <a:ext cx="76623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 dose:</a:t>
              </a:r>
            </a:p>
          </p:txBody>
        </p:sp>
        <p:sp>
          <p:nvSpPr>
            <p:cNvPr id="524" name="Rectangle 523"/>
            <p:cNvSpPr>
              <a:spLocks noChangeArrowheads="1"/>
            </p:cNvSpPr>
            <p:nvPr/>
          </p:nvSpPr>
          <p:spPr bwMode="auto">
            <a:xfrm>
              <a:off x="5916580" y="2253403"/>
              <a:ext cx="43922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mg q4w</a:t>
              </a:r>
            </a:p>
          </p:txBody>
        </p:sp>
        <p:sp>
          <p:nvSpPr>
            <p:cNvPr id="525" name="Line 62"/>
            <p:cNvSpPr>
              <a:spLocks noChangeShapeType="1"/>
            </p:cNvSpPr>
            <p:nvPr/>
          </p:nvSpPr>
          <p:spPr bwMode="auto">
            <a:xfrm>
              <a:off x="5544536" y="2309164"/>
              <a:ext cx="264388" cy="0"/>
            </a:xfrm>
            <a:prstGeom prst="line">
              <a:avLst/>
            </a:prstGeom>
            <a:noFill/>
            <a:ln w="9525">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6" name="Rectangle 525"/>
            <p:cNvSpPr>
              <a:spLocks noChangeArrowheads="1"/>
            </p:cNvSpPr>
            <p:nvPr/>
          </p:nvSpPr>
          <p:spPr bwMode="auto">
            <a:xfrm>
              <a:off x="5645859" y="2285085"/>
              <a:ext cx="61743" cy="49426"/>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7" name="Rectangle 526"/>
            <p:cNvSpPr>
              <a:spLocks noChangeArrowheads="1"/>
            </p:cNvSpPr>
            <p:nvPr/>
          </p:nvSpPr>
          <p:spPr bwMode="auto">
            <a:xfrm>
              <a:off x="5916580" y="1838990"/>
              <a:ext cx="3222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Placebo</a:t>
              </a:r>
            </a:p>
          </p:txBody>
        </p:sp>
        <p:sp>
          <p:nvSpPr>
            <p:cNvPr id="528" name="Line 65"/>
            <p:cNvSpPr>
              <a:spLocks noChangeShapeType="1"/>
            </p:cNvSpPr>
            <p:nvPr/>
          </p:nvSpPr>
          <p:spPr bwMode="auto">
            <a:xfrm>
              <a:off x="5544536" y="1892217"/>
              <a:ext cx="264388" cy="0"/>
            </a:xfrm>
            <a:prstGeom prst="line">
              <a:avLst/>
            </a:prstGeom>
            <a:noFill/>
            <a:ln w="9525">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9" name="Rectangle 528"/>
            <p:cNvSpPr>
              <a:spLocks noChangeArrowheads="1"/>
            </p:cNvSpPr>
            <p:nvPr/>
          </p:nvSpPr>
          <p:spPr bwMode="auto">
            <a:xfrm>
              <a:off x="5639526" y="1863068"/>
              <a:ext cx="74408" cy="60831"/>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0" name="Rectangle 529"/>
            <p:cNvSpPr>
              <a:spLocks noChangeArrowheads="1"/>
            </p:cNvSpPr>
            <p:nvPr/>
          </p:nvSpPr>
          <p:spPr bwMode="auto">
            <a:xfrm>
              <a:off x="5916580" y="2045562"/>
              <a:ext cx="4889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mg q12w</a:t>
              </a:r>
            </a:p>
          </p:txBody>
        </p:sp>
        <p:sp>
          <p:nvSpPr>
            <p:cNvPr id="531" name="Line 68"/>
            <p:cNvSpPr>
              <a:spLocks noChangeShapeType="1"/>
            </p:cNvSpPr>
            <p:nvPr/>
          </p:nvSpPr>
          <p:spPr bwMode="auto">
            <a:xfrm>
              <a:off x="5544536" y="2100057"/>
              <a:ext cx="264388" cy="0"/>
            </a:xfrm>
            <a:prstGeom prst="line">
              <a:avLst/>
            </a:prstGeom>
            <a:noFill/>
            <a:ln w="9525">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2" name="Freeform 531"/>
            <p:cNvSpPr>
              <a:spLocks/>
            </p:cNvSpPr>
            <p:nvPr/>
          </p:nvSpPr>
          <p:spPr bwMode="auto">
            <a:xfrm>
              <a:off x="5639526" y="2072176"/>
              <a:ext cx="74408" cy="59564"/>
            </a:xfrm>
            <a:custGeom>
              <a:avLst/>
              <a:gdLst>
                <a:gd name="T0" fmla="*/ 25 w 47"/>
                <a:gd name="T1" fmla="*/ 47 h 47"/>
                <a:gd name="T2" fmla="*/ 0 w 47"/>
                <a:gd name="T3" fmla="*/ 22 h 47"/>
                <a:gd name="T4" fmla="*/ 25 w 47"/>
                <a:gd name="T5" fmla="*/ 0 h 47"/>
                <a:gd name="T6" fmla="*/ 47 w 47"/>
                <a:gd name="T7" fmla="*/ 22 h 47"/>
                <a:gd name="T8" fmla="*/ 25 w 47"/>
                <a:gd name="T9" fmla="*/ 47 h 47"/>
              </a:gdLst>
              <a:ahLst/>
              <a:cxnLst>
                <a:cxn ang="0">
                  <a:pos x="T0" y="T1"/>
                </a:cxn>
                <a:cxn ang="0">
                  <a:pos x="T2" y="T3"/>
                </a:cxn>
                <a:cxn ang="0">
                  <a:pos x="T4" y="T5"/>
                </a:cxn>
                <a:cxn ang="0">
                  <a:pos x="T6" y="T7"/>
                </a:cxn>
                <a:cxn ang="0">
                  <a:pos x="T8" y="T9"/>
                </a:cxn>
              </a:cxnLst>
              <a:rect l="0" t="0" r="r" b="b"/>
              <a:pathLst>
                <a:path w="47" h="47">
                  <a:moveTo>
                    <a:pt x="25" y="47"/>
                  </a:moveTo>
                  <a:lnTo>
                    <a:pt x="0" y="22"/>
                  </a:lnTo>
                  <a:lnTo>
                    <a:pt x="25" y="0"/>
                  </a:lnTo>
                  <a:lnTo>
                    <a:pt x="47" y="22"/>
                  </a:lnTo>
                  <a:lnTo>
                    <a:pt x="25"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3" name="Rectangle 532"/>
            <p:cNvSpPr>
              <a:spLocks noChangeArrowheads="1"/>
            </p:cNvSpPr>
            <p:nvPr/>
          </p:nvSpPr>
          <p:spPr bwMode="auto">
            <a:xfrm>
              <a:off x="5916581" y="2149483"/>
              <a:ext cx="4889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mg q12w</a:t>
              </a:r>
            </a:p>
          </p:txBody>
        </p:sp>
        <p:sp>
          <p:nvSpPr>
            <p:cNvPr id="534" name="Line 71"/>
            <p:cNvSpPr>
              <a:spLocks noChangeShapeType="1"/>
            </p:cNvSpPr>
            <p:nvPr/>
          </p:nvSpPr>
          <p:spPr bwMode="auto">
            <a:xfrm>
              <a:off x="5544537" y="2203977"/>
              <a:ext cx="264388" cy="0"/>
            </a:xfrm>
            <a:prstGeom prst="line">
              <a:avLst/>
            </a:prstGeom>
            <a:noFill/>
            <a:ln w="9525">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5" name="Freeform 534"/>
            <p:cNvSpPr>
              <a:spLocks/>
            </p:cNvSpPr>
            <p:nvPr/>
          </p:nvSpPr>
          <p:spPr bwMode="auto">
            <a:xfrm>
              <a:off x="5645860" y="2181165"/>
              <a:ext cx="64909" cy="49426"/>
            </a:xfrm>
            <a:custGeom>
              <a:avLst/>
              <a:gdLst>
                <a:gd name="T0" fmla="*/ 41 w 41"/>
                <a:gd name="T1" fmla="*/ 18 h 39"/>
                <a:gd name="T2" fmla="*/ 41 w 41"/>
                <a:gd name="T3" fmla="*/ 18 h 39"/>
                <a:gd name="T4" fmla="*/ 39 w 41"/>
                <a:gd name="T5" fmla="*/ 27 h 39"/>
                <a:gd name="T6" fmla="*/ 35 w 41"/>
                <a:gd name="T7" fmla="*/ 33 h 39"/>
                <a:gd name="T8" fmla="*/ 27 w 41"/>
                <a:gd name="T9" fmla="*/ 39 h 39"/>
                <a:gd name="T10" fmla="*/ 21 w 41"/>
                <a:gd name="T11" fmla="*/ 39 h 39"/>
                <a:gd name="T12" fmla="*/ 21 w 41"/>
                <a:gd name="T13" fmla="*/ 39 h 39"/>
                <a:gd name="T14" fmla="*/ 12 w 41"/>
                <a:gd name="T15" fmla="*/ 39 h 39"/>
                <a:gd name="T16" fmla="*/ 6 w 41"/>
                <a:gd name="T17" fmla="*/ 33 h 39"/>
                <a:gd name="T18" fmla="*/ 2 w 41"/>
                <a:gd name="T19" fmla="*/ 27 h 39"/>
                <a:gd name="T20" fmla="*/ 0 w 41"/>
                <a:gd name="T21" fmla="*/ 18 h 39"/>
                <a:gd name="T22" fmla="*/ 0 w 41"/>
                <a:gd name="T23" fmla="*/ 18 h 39"/>
                <a:gd name="T24" fmla="*/ 2 w 41"/>
                <a:gd name="T25" fmla="*/ 12 h 39"/>
                <a:gd name="T26" fmla="*/ 6 w 41"/>
                <a:gd name="T27" fmla="*/ 4 h 39"/>
                <a:gd name="T28" fmla="*/ 12 w 41"/>
                <a:gd name="T29" fmla="*/ 0 h 39"/>
                <a:gd name="T30" fmla="*/ 21 w 41"/>
                <a:gd name="T31" fmla="*/ 0 h 39"/>
                <a:gd name="T32" fmla="*/ 21 w 41"/>
                <a:gd name="T33" fmla="*/ 0 h 39"/>
                <a:gd name="T34" fmla="*/ 27 w 41"/>
                <a:gd name="T35" fmla="*/ 0 h 39"/>
                <a:gd name="T36" fmla="*/ 35 w 41"/>
                <a:gd name="T37" fmla="*/ 4 h 39"/>
                <a:gd name="T38" fmla="*/ 39 w 41"/>
                <a:gd name="T39" fmla="*/ 12 h 39"/>
                <a:gd name="T40" fmla="*/ 41 w 41"/>
                <a:gd name="T41" fmla="*/ 18 h 39"/>
                <a:gd name="T42" fmla="*/ 41 w 41"/>
                <a:gd name="T4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9">
                  <a:moveTo>
                    <a:pt x="41" y="18"/>
                  </a:moveTo>
                  <a:lnTo>
                    <a:pt x="41" y="18"/>
                  </a:lnTo>
                  <a:lnTo>
                    <a:pt x="39" y="27"/>
                  </a:lnTo>
                  <a:lnTo>
                    <a:pt x="35" y="33"/>
                  </a:lnTo>
                  <a:lnTo>
                    <a:pt x="27" y="39"/>
                  </a:lnTo>
                  <a:lnTo>
                    <a:pt x="21" y="39"/>
                  </a:lnTo>
                  <a:lnTo>
                    <a:pt x="21" y="39"/>
                  </a:lnTo>
                  <a:lnTo>
                    <a:pt x="12" y="39"/>
                  </a:lnTo>
                  <a:lnTo>
                    <a:pt x="6" y="33"/>
                  </a:lnTo>
                  <a:lnTo>
                    <a:pt x="2" y="27"/>
                  </a:lnTo>
                  <a:lnTo>
                    <a:pt x="0" y="18"/>
                  </a:lnTo>
                  <a:lnTo>
                    <a:pt x="0" y="18"/>
                  </a:lnTo>
                  <a:lnTo>
                    <a:pt x="2" y="12"/>
                  </a:lnTo>
                  <a:lnTo>
                    <a:pt x="6" y="4"/>
                  </a:lnTo>
                  <a:lnTo>
                    <a:pt x="12" y="0"/>
                  </a:lnTo>
                  <a:lnTo>
                    <a:pt x="21" y="0"/>
                  </a:lnTo>
                  <a:lnTo>
                    <a:pt x="21" y="0"/>
                  </a:lnTo>
                  <a:lnTo>
                    <a:pt x="27" y="0"/>
                  </a:lnTo>
                  <a:lnTo>
                    <a:pt x="35" y="4"/>
                  </a:lnTo>
                  <a:lnTo>
                    <a:pt x="39" y="12"/>
                  </a:lnTo>
                  <a:lnTo>
                    <a:pt x="41" y="18"/>
                  </a:lnTo>
                  <a:lnTo>
                    <a:pt x="41" y="18"/>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6" name="Rectangle 535"/>
            <p:cNvSpPr>
              <a:spLocks noChangeArrowheads="1"/>
            </p:cNvSpPr>
            <p:nvPr/>
          </p:nvSpPr>
          <p:spPr bwMode="auto">
            <a:xfrm>
              <a:off x="5916580" y="1941643"/>
              <a:ext cx="43922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mg q12w</a:t>
              </a:r>
            </a:p>
          </p:txBody>
        </p:sp>
        <p:sp>
          <p:nvSpPr>
            <p:cNvPr id="537" name="Line 74"/>
            <p:cNvSpPr>
              <a:spLocks noChangeShapeType="1"/>
            </p:cNvSpPr>
            <p:nvPr/>
          </p:nvSpPr>
          <p:spPr bwMode="auto">
            <a:xfrm>
              <a:off x="5544536" y="1996137"/>
              <a:ext cx="264388" cy="0"/>
            </a:xfrm>
            <a:prstGeom prst="line">
              <a:avLst/>
            </a:prstGeom>
            <a:noFill/>
            <a:ln w="9525">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8" name="Freeform 537"/>
            <p:cNvSpPr>
              <a:spLocks/>
            </p:cNvSpPr>
            <p:nvPr/>
          </p:nvSpPr>
          <p:spPr bwMode="auto">
            <a:xfrm>
              <a:off x="5639525" y="1973324"/>
              <a:ext cx="74408" cy="49426"/>
            </a:xfrm>
            <a:custGeom>
              <a:avLst/>
              <a:gdLst>
                <a:gd name="T0" fmla="*/ 25 w 47"/>
                <a:gd name="T1" fmla="*/ 39 h 39"/>
                <a:gd name="T2" fmla="*/ 0 w 47"/>
                <a:gd name="T3" fmla="*/ 39 h 39"/>
                <a:gd name="T4" fmla="*/ 12 w 47"/>
                <a:gd name="T5" fmla="*/ 18 h 39"/>
                <a:gd name="T6" fmla="*/ 25 w 47"/>
                <a:gd name="T7" fmla="*/ 0 h 39"/>
                <a:gd name="T8" fmla="*/ 35 w 47"/>
                <a:gd name="T9" fmla="*/ 18 h 39"/>
                <a:gd name="T10" fmla="*/ 47 w 47"/>
                <a:gd name="T11" fmla="*/ 39 h 39"/>
                <a:gd name="T12" fmla="*/ 25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5" y="39"/>
                  </a:moveTo>
                  <a:lnTo>
                    <a:pt x="0" y="39"/>
                  </a:lnTo>
                  <a:lnTo>
                    <a:pt x="12" y="18"/>
                  </a:lnTo>
                  <a:lnTo>
                    <a:pt x="25" y="0"/>
                  </a:lnTo>
                  <a:lnTo>
                    <a:pt x="35" y="18"/>
                  </a:lnTo>
                  <a:lnTo>
                    <a:pt x="47" y="39"/>
                  </a:lnTo>
                  <a:lnTo>
                    <a:pt x="25" y="39"/>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539" name="Group 538"/>
          <p:cNvGrpSpPr/>
          <p:nvPr/>
        </p:nvGrpSpPr>
        <p:grpSpPr>
          <a:xfrm>
            <a:off x="7575079" y="1081799"/>
            <a:ext cx="889458" cy="653937"/>
            <a:chOff x="5516039" y="1707188"/>
            <a:chExt cx="889458" cy="653937"/>
          </a:xfrm>
        </p:grpSpPr>
        <p:sp>
          <p:nvSpPr>
            <p:cNvPr id="540" name="Rectangle 35"/>
            <p:cNvSpPr>
              <a:spLocks noChangeArrowheads="1"/>
            </p:cNvSpPr>
            <p:nvPr/>
          </p:nvSpPr>
          <p:spPr bwMode="auto">
            <a:xfrm>
              <a:off x="5516039" y="1707188"/>
              <a:ext cx="76623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Ofatumumab dose:</a:t>
              </a:r>
            </a:p>
          </p:txBody>
        </p:sp>
        <p:sp>
          <p:nvSpPr>
            <p:cNvPr id="541" name="Rectangle 540"/>
            <p:cNvSpPr>
              <a:spLocks noChangeArrowheads="1"/>
            </p:cNvSpPr>
            <p:nvPr/>
          </p:nvSpPr>
          <p:spPr bwMode="auto">
            <a:xfrm>
              <a:off x="5916580" y="2253403"/>
              <a:ext cx="43922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mg q4w</a:t>
              </a:r>
            </a:p>
          </p:txBody>
        </p:sp>
        <p:sp>
          <p:nvSpPr>
            <p:cNvPr id="542" name="Line 62"/>
            <p:cNvSpPr>
              <a:spLocks noChangeShapeType="1"/>
            </p:cNvSpPr>
            <p:nvPr/>
          </p:nvSpPr>
          <p:spPr bwMode="auto">
            <a:xfrm>
              <a:off x="5544536" y="2309164"/>
              <a:ext cx="264388" cy="0"/>
            </a:xfrm>
            <a:prstGeom prst="line">
              <a:avLst/>
            </a:prstGeom>
            <a:noFill/>
            <a:ln w="9525">
              <a:solidFill>
                <a:srgbClr val="CA3E4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43" name="Rectangle 542"/>
            <p:cNvSpPr>
              <a:spLocks noChangeArrowheads="1"/>
            </p:cNvSpPr>
            <p:nvPr/>
          </p:nvSpPr>
          <p:spPr bwMode="auto">
            <a:xfrm>
              <a:off x="5645859" y="2285085"/>
              <a:ext cx="61743" cy="49426"/>
            </a:xfrm>
            <a:prstGeom prst="rect">
              <a:avLst/>
            </a:prstGeom>
            <a:solidFill>
              <a:srgbClr val="F1F2F2"/>
            </a:solidFill>
            <a:ln w="9525">
              <a:solidFill>
                <a:srgbClr val="CA3E4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44" name="Rectangle 543"/>
            <p:cNvSpPr>
              <a:spLocks noChangeArrowheads="1"/>
            </p:cNvSpPr>
            <p:nvPr/>
          </p:nvSpPr>
          <p:spPr bwMode="auto">
            <a:xfrm>
              <a:off x="5916580" y="1838990"/>
              <a:ext cx="3222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Placebo</a:t>
              </a:r>
            </a:p>
          </p:txBody>
        </p:sp>
        <p:sp>
          <p:nvSpPr>
            <p:cNvPr id="545" name="Line 65"/>
            <p:cNvSpPr>
              <a:spLocks noChangeShapeType="1"/>
            </p:cNvSpPr>
            <p:nvPr/>
          </p:nvSpPr>
          <p:spPr bwMode="auto">
            <a:xfrm>
              <a:off x="5544536" y="1892217"/>
              <a:ext cx="264388" cy="0"/>
            </a:xfrm>
            <a:prstGeom prst="line">
              <a:avLst/>
            </a:prstGeom>
            <a:noFill/>
            <a:ln w="9525">
              <a:solidFill>
                <a:srgbClr val="58595B"/>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46" name="Rectangle 545"/>
            <p:cNvSpPr>
              <a:spLocks noChangeArrowheads="1"/>
            </p:cNvSpPr>
            <p:nvPr/>
          </p:nvSpPr>
          <p:spPr bwMode="auto">
            <a:xfrm>
              <a:off x="5639526" y="1863068"/>
              <a:ext cx="74408" cy="60831"/>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47" name="Rectangle 546"/>
            <p:cNvSpPr>
              <a:spLocks noChangeArrowheads="1"/>
            </p:cNvSpPr>
            <p:nvPr/>
          </p:nvSpPr>
          <p:spPr bwMode="auto">
            <a:xfrm>
              <a:off x="5916580" y="2045562"/>
              <a:ext cx="4889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mg q12w</a:t>
              </a:r>
            </a:p>
          </p:txBody>
        </p:sp>
        <p:sp>
          <p:nvSpPr>
            <p:cNvPr id="548" name="Line 68"/>
            <p:cNvSpPr>
              <a:spLocks noChangeShapeType="1"/>
            </p:cNvSpPr>
            <p:nvPr/>
          </p:nvSpPr>
          <p:spPr bwMode="auto">
            <a:xfrm>
              <a:off x="5544536" y="2100057"/>
              <a:ext cx="264388" cy="0"/>
            </a:xfrm>
            <a:prstGeom prst="line">
              <a:avLst/>
            </a:prstGeom>
            <a:noFill/>
            <a:ln w="9525">
              <a:solidFill>
                <a:srgbClr val="10844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49" name="Freeform 548"/>
            <p:cNvSpPr>
              <a:spLocks/>
            </p:cNvSpPr>
            <p:nvPr/>
          </p:nvSpPr>
          <p:spPr bwMode="auto">
            <a:xfrm>
              <a:off x="5639526" y="2072176"/>
              <a:ext cx="74408" cy="59564"/>
            </a:xfrm>
            <a:custGeom>
              <a:avLst/>
              <a:gdLst>
                <a:gd name="T0" fmla="*/ 25 w 47"/>
                <a:gd name="T1" fmla="*/ 47 h 47"/>
                <a:gd name="T2" fmla="*/ 0 w 47"/>
                <a:gd name="T3" fmla="*/ 22 h 47"/>
                <a:gd name="T4" fmla="*/ 25 w 47"/>
                <a:gd name="T5" fmla="*/ 0 h 47"/>
                <a:gd name="T6" fmla="*/ 47 w 47"/>
                <a:gd name="T7" fmla="*/ 22 h 47"/>
                <a:gd name="T8" fmla="*/ 25 w 47"/>
                <a:gd name="T9" fmla="*/ 47 h 47"/>
              </a:gdLst>
              <a:ahLst/>
              <a:cxnLst>
                <a:cxn ang="0">
                  <a:pos x="T0" y="T1"/>
                </a:cxn>
                <a:cxn ang="0">
                  <a:pos x="T2" y="T3"/>
                </a:cxn>
                <a:cxn ang="0">
                  <a:pos x="T4" y="T5"/>
                </a:cxn>
                <a:cxn ang="0">
                  <a:pos x="T6" y="T7"/>
                </a:cxn>
                <a:cxn ang="0">
                  <a:pos x="T8" y="T9"/>
                </a:cxn>
              </a:cxnLst>
              <a:rect l="0" t="0" r="r" b="b"/>
              <a:pathLst>
                <a:path w="47" h="47">
                  <a:moveTo>
                    <a:pt x="25" y="47"/>
                  </a:moveTo>
                  <a:lnTo>
                    <a:pt x="0" y="22"/>
                  </a:lnTo>
                  <a:lnTo>
                    <a:pt x="25" y="0"/>
                  </a:lnTo>
                  <a:lnTo>
                    <a:pt x="47" y="22"/>
                  </a:lnTo>
                  <a:lnTo>
                    <a:pt x="25" y="47"/>
                  </a:lnTo>
                  <a:close/>
                </a:path>
              </a:pathLst>
            </a:custGeom>
            <a:solidFill>
              <a:srgbClr val="108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0" name="Rectangle 549"/>
            <p:cNvSpPr>
              <a:spLocks noChangeArrowheads="1"/>
            </p:cNvSpPr>
            <p:nvPr/>
          </p:nvSpPr>
          <p:spPr bwMode="auto">
            <a:xfrm>
              <a:off x="5916581" y="2149483"/>
              <a:ext cx="4889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mg q12w</a:t>
              </a:r>
            </a:p>
          </p:txBody>
        </p:sp>
        <p:sp>
          <p:nvSpPr>
            <p:cNvPr id="551" name="Line 71"/>
            <p:cNvSpPr>
              <a:spLocks noChangeShapeType="1"/>
            </p:cNvSpPr>
            <p:nvPr/>
          </p:nvSpPr>
          <p:spPr bwMode="auto">
            <a:xfrm>
              <a:off x="5544537" y="2203977"/>
              <a:ext cx="264388" cy="0"/>
            </a:xfrm>
            <a:prstGeom prst="line">
              <a:avLst/>
            </a:prstGeom>
            <a:noFill/>
            <a:ln w="9525">
              <a:solidFill>
                <a:srgbClr val="404788"/>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2" name="Freeform 551"/>
            <p:cNvSpPr>
              <a:spLocks/>
            </p:cNvSpPr>
            <p:nvPr/>
          </p:nvSpPr>
          <p:spPr bwMode="auto">
            <a:xfrm>
              <a:off x="5645860" y="2181165"/>
              <a:ext cx="64909" cy="49426"/>
            </a:xfrm>
            <a:custGeom>
              <a:avLst/>
              <a:gdLst>
                <a:gd name="T0" fmla="*/ 41 w 41"/>
                <a:gd name="T1" fmla="*/ 18 h 39"/>
                <a:gd name="T2" fmla="*/ 41 w 41"/>
                <a:gd name="T3" fmla="*/ 18 h 39"/>
                <a:gd name="T4" fmla="*/ 39 w 41"/>
                <a:gd name="T5" fmla="*/ 27 h 39"/>
                <a:gd name="T6" fmla="*/ 35 w 41"/>
                <a:gd name="T7" fmla="*/ 33 h 39"/>
                <a:gd name="T8" fmla="*/ 27 w 41"/>
                <a:gd name="T9" fmla="*/ 39 h 39"/>
                <a:gd name="T10" fmla="*/ 21 w 41"/>
                <a:gd name="T11" fmla="*/ 39 h 39"/>
                <a:gd name="T12" fmla="*/ 21 w 41"/>
                <a:gd name="T13" fmla="*/ 39 h 39"/>
                <a:gd name="T14" fmla="*/ 12 w 41"/>
                <a:gd name="T15" fmla="*/ 39 h 39"/>
                <a:gd name="T16" fmla="*/ 6 w 41"/>
                <a:gd name="T17" fmla="*/ 33 h 39"/>
                <a:gd name="T18" fmla="*/ 2 w 41"/>
                <a:gd name="T19" fmla="*/ 27 h 39"/>
                <a:gd name="T20" fmla="*/ 0 w 41"/>
                <a:gd name="T21" fmla="*/ 18 h 39"/>
                <a:gd name="T22" fmla="*/ 0 w 41"/>
                <a:gd name="T23" fmla="*/ 18 h 39"/>
                <a:gd name="T24" fmla="*/ 2 w 41"/>
                <a:gd name="T25" fmla="*/ 12 h 39"/>
                <a:gd name="T26" fmla="*/ 6 w 41"/>
                <a:gd name="T27" fmla="*/ 4 h 39"/>
                <a:gd name="T28" fmla="*/ 12 w 41"/>
                <a:gd name="T29" fmla="*/ 0 h 39"/>
                <a:gd name="T30" fmla="*/ 21 w 41"/>
                <a:gd name="T31" fmla="*/ 0 h 39"/>
                <a:gd name="T32" fmla="*/ 21 w 41"/>
                <a:gd name="T33" fmla="*/ 0 h 39"/>
                <a:gd name="T34" fmla="*/ 27 w 41"/>
                <a:gd name="T35" fmla="*/ 0 h 39"/>
                <a:gd name="T36" fmla="*/ 35 w 41"/>
                <a:gd name="T37" fmla="*/ 4 h 39"/>
                <a:gd name="T38" fmla="*/ 39 w 41"/>
                <a:gd name="T39" fmla="*/ 12 h 39"/>
                <a:gd name="T40" fmla="*/ 41 w 41"/>
                <a:gd name="T41" fmla="*/ 18 h 39"/>
                <a:gd name="T42" fmla="*/ 41 w 41"/>
                <a:gd name="T4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9">
                  <a:moveTo>
                    <a:pt x="41" y="18"/>
                  </a:moveTo>
                  <a:lnTo>
                    <a:pt x="41" y="18"/>
                  </a:lnTo>
                  <a:lnTo>
                    <a:pt x="39" y="27"/>
                  </a:lnTo>
                  <a:lnTo>
                    <a:pt x="35" y="33"/>
                  </a:lnTo>
                  <a:lnTo>
                    <a:pt x="27" y="39"/>
                  </a:lnTo>
                  <a:lnTo>
                    <a:pt x="21" y="39"/>
                  </a:lnTo>
                  <a:lnTo>
                    <a:pt x="21" y="39"/>
                  </a:lnTo>
                  <a:lnTo>
                    <a:pt x="12" y="39"/>
                  </a:lnTo>
                  <a:lnTo>
                    <a:pt x="6" y="33"/>
                  </a:lnTo>
                  <a:lnTo>
                    <a:pt x="2" y="27"/>
                  </a:lnTo>
                  <a:lnTo>
                    <a:pt x="0" y="18"/>
                  </a:lnTo>
                  <a:lnTo>
                    <a:pt x="0" y="18"/>
                  </a:lnTo>
                  <a:lnTo>
                    <a:pt x="2" y="12"/>
                  </a:lnTo>
                  <a:lnTo>
                    <a:pt x="6" y="4"/>
                  </a:lnTo>
                  <a:lnTo>
                    <a:pt x="12" y="0"/>
                  </a:lnTo>
                  <a:lnTo>
                    <a:pt x="21" y="0"/>
                  </a:lnTo>
                  <a:lnTo>
                    <a:pt x="21" y="0"/>
                  </a:lnTo>
                  <a:lnTo>
                    <a:pt x="27" y="0"/>
                  </a:lnTo>
                  <a:lnTo>
                    <a:pt x="35" y="4"/>
                  </a:lnTo>
                  <a:lnTo>
                    <a:pt x="39" y="12"/>
                  </a:lnTo>
                  <a:lnTo>
                    <a:pt x="41" y="18"/>
                  </a:lnTo>
                  <a:lnTo>
                    <a:pt x="41" y="18"/>
                  </a:lnTo>
                  <a:close/>
                </a:path>
              </a:pathLst>
            </a:custGeom>
            <a:solidFill>
              <a:srgbClr val="FFFFFF"/>
            </a:solidFill>
            <a:ln w="9525">
              <a:solidFill>
                <a:srgbClr val="404788"/>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3" name="Rectangle 552"/>
            <p:cNvSpPr>
              <a:spLocks noChangeArrowheads="1"/>
            </p:cNvSpPr>
            <p:nvPr/>
          </p:nvSpPr>
          <p:spPr bwMode="auto">
            <a:xfrm>
              <a:off x="5916580" y="1941643"/>
              <a:ext cx="43922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mg q12w</a:t>
              </a:r>
            </a:p>
          </p:txBody>
        </p:sp>
        <p:sp>
          <p:nvSpPr>
            <p:cNvPr id="554" name="Line 74"/>
            <p:cNvSpPr>
              <a:spLocks noChangeShapeType="1"/>
            </p:cNvSpPr>
            <p:nvPr/>
          </p:nvSpPr>
          <p:spPr bwMode="auto">
            <a:xfrm>
              <a:off x="5544536" y="1996137"/>
              <a:ext cx="264388" cy="0"/>
            </a:xfrm>
            <a:prstGeom prst="line">
              <a:avLst/>
            </a:prstGeom>
            <a:noFill/>
            <a:ln w="9525">
              <a:solidFill>
                <a:srgbClr val="FBAA1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5" name="Freeform 554"/>
            <p:cNvSpPr>
              <a:spLocks/>
            </p:cNvSpPr>
            <p:nvPr/>
          </p:nvSpPr>
          <p:spPr bwMode="auto">
            <a:xfrm>
              <a:off x="5639525" y="1973324"/>
              <a:ext cx="74408" cy="49426"/>
            </a:xfrm>
            <a:custGeom>
              <a:avLst/>
              <a:gdLst>
                <a:gd name="T0" fmla="*/ 25 w 47"/>
                <a:gd name="T1" fmla="*/ 39 h 39"/>
                <a:gd name="T2" fmla="*/ 0 w 47"/>
                <a:gd name="T3" fmla="*/ 39 h 39"/>
                <a:gd name="T4" fmla="*/ 12 w 47"/>
                <a:gd name="T5" fmla="*/ 18 h 39"/>
                <a:gd name="T6" fmla="*/ 25 w 47"/>
                <a:gd name="T7" fmla="*/ 0 h 39"/>
                <a:gd name="T8" fmla="*/ 35 w 47"/>
                <a:gd name="T9" fmla="*/ 18 h 39"/>
                <a:gd name="T10" fmla="*/ 47 w 47"/>
                <a:gd name="T11" fmla="*/ 39 h 39"/>
                <a:gd name="T12" fmla="*/ 25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5" y="39"/>
                  </a:moveTo>
                  <a:lnTo>
                    <a:pt x="0" y="39"/>
                  </a:lnTo>
                  <a:lnTo>
                    <a:pt x="12" y="18"/>
                  </a:lnTo>
                  <a:lnTo>
                    <a:pt x="25" y="0"/>
                  </a:lnTo>
                  <a:lnTo>
                    <a:pt x="35" y="18"/>
                  </a:lnTo>
                  <a:lnTo>
                    <a:pt x="47" y="39"/>
                  </a:lnTo>
                  <a:lnTo>
                    <a:pt x="25" y="39"/>
                  </a:lnTo>
                  <a:close/>
                </a:path>
              </a:pathLst>
            </a:custGeom>
            <a:solidFill>
              <a:srgbClr val="FB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390" name="Content Placeholder 2"/>
          <p:cNvSpPr txBox="1">
            <a:spLocks/>
          </p:cNvSpPr>
          <p:nvPr/>
        </p:nvSpPr>
        <p:spPr bwMode="gray">
          <a:xfrm>
            <a:off x="4994353" y="3668992"/>
            <a:ext cx="3590846" cy="664012"/>
          </a:xfrm>
          <a:prstGeom prst="roundRect">
            <a:avLst/>
          </a:prstGeom>
          <a:solidFill>
            <a:schemeClr val="accent3">
              <a:lumMod val="40000"/>
              <a:lumOff val="60000"/>
            </a:schemeClr>
          </a:solidFill>
        </p:spPr>
        <p:txBody>
          <a:bodyPr wrap="square" anchor="ctr">
            <a:spAutoFit/>
          </a:bodyPr>
          <a:lstStyle>
            <a:defPPr>
              <a:defRPr lang="en-US"/>
            </a:defPPr>
            <a:lvl1pPr marL="171450" indent="-171450">
              <a:spcAft>
                <a:spcPts val="300"/>
              </a:spcAft>
              <a:buFont typeface="Arial" panose="020B0604020202020204" pitchFamily="34" charset="0"/>
              <a:buChar char="•"/>
              <a:defRPr sz="1100" b="1">
                <a:solidFill>
                  <a:schemeClr val="accent1"/>
                </a:solidFill>
              </a:defRPr>
            </a:lvl1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When results were depicted as mean number of new Gd+ lesions counted at the same time points, the effect was evident as early as 4 weeks</a:t>
            </a:r>
          </a:p>
        </p:txBody>
      </p:sp>
      <p:sp>
        <p:nvSpPr>
          <p:cNvPr id="3" name="Footer Placeholder 2"/>
          <p:cNvSpPr>
            <a:spLocks noGrp="1"/>
          </p:cNvSpPr>
          <p:nvPr>
            <p:ph type="ftr" sz="quarter" idx="11"/>
          </p:nvPr>
        </p:nvSpPr>
        <p:spPr>
          <a:xfrm>
            <a:off x="608156" y="4740581"/>
            <a:ext cx="3086100"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lumMod val="50000"/>
                  </a:schemeClr>
                </a:solidFill>
                <a:effectLst/>
                <a:uLnTx/>
                <a:uFillTx/>
              </a:rPr>
              <a:t>Bar-Or A, et al. </a:t>
            </a:r>
            <a:r>
              <a:rPr kumimoji="0" lang="en-GB" b="0" i="1" u="none" strike="noStrike" kern="1200" cap="none" spc="0" normalizeH="0" baseline="0" noProof="0" dirty="0">
                <a:ln>
                  <a:noFill/>
                </a:ln>
                <a:solidFill>
                  <a:schemeClr val="bg1">
                    <a:lumMod val="50000"/>
                  </a:schemeClr>
                </a:solidFill>
                <a:effectLst/>
                <a:uLnTx/>
                <a:uFillTx/>
              </a:rPr>
              <a:t>Neurology</a:t>
            </a:r>
            <a:r>
              <a:rPr kumimoji="0" lang="en-GB" b="0" i="0" u="none" strike="noStrike" kern="1200" cap="none" spc="0" normalizeH="0" baseline="0" noProof="0" dirty="0">
                <a:ln>
                  <a:noFill/>
                </a:ln>
                <a:solidFill>
                  <a:schemeClr val="bg1">
                    <a:lumMod val="50000"/>
                  </a:schemeClr>
                </a:solidFill>
                <a:effectLst/>
                <a:uLnTx/>
                <a:uFillTx/>
              </a:rPr>
              <a:t> 2018;90:e1805–14.</a:t>
            </a:r>
          </a:p>
        </p:txBody>
      </p:sp>
      <p:sp>
        <p:nvSpPr>
          <p:cNvPr id="392" name="Rectangle 391">
            <a:hlinkClick r:id="rId4" action="ppaction://hlinksldjump"/>
          </p:cNvPr>
          <p:cNvSpPr/>
          <p:nvPr/>
        </p:nvSpPr>
        <p:spPr>
          <a:xfrm>
            <a:off x="0" y="16195"/>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97" name="Rectangle 396">
            <a:hlinkClick r:id="" action="ppaction://noaction"/>
          </p:cNvPr>
          <p:cNvSpPr/>
          <p:nvPr/>
        </p:nvSpPr>
        <p:spPr>
          <a:xfrm>
            <a:off x="2868982" y="16195"/>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98" name="Rectangle 397">
            <a:hlinkClick r:id="rId5" action="ppaction://hlinksldjump"/>
          </p:cNvPr>
          <p:cNvSpPr/>
          <p:nvPr/>
        </p:nvSpPr>
        <p:spPr>
          <a:xfrm>
            <a:off x="6897378" y="1520"/>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99" name="Rectangle 398">
            <a:hlinkClick r:id="rId4" action="ppaction://hlinksldjump"/>
          </p:cNvPr>
          <p:cNvSpPr/>
          <p:nvPr/>
        </p:nvSpPr>
        <p:spPr>
          <a:xfrm>
            <a:off x="8779131" y="1520"/>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91" name="Rounded Rectangle 390"/>
          <p:cNvSpPr/>
          <p:nvPr/>
        </p:nvSpPr>
        <p:spPr>
          <a:xfrm>
            <a:off x="8264514" y="147845"/>
            <a:ext cx="769317"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MIRROR study</a:t>
            </a:r>
            <a:endParaRPr lang="en-GB" sz="1200" b="1" dirty="0">
              <a:ln w="0"/>
              <a:solidFill>
                <a:srgbClr val="D2A000"/>
              </a:solidFill>
              <a:effectLst/>
            </a:endParaRPr>
          </a:p>
        </p:txBody>
      </p:sp>
      <p:sp>
        <p:nvSpPr>
          <p:cNvPr id="403" name="Rectangle 402"/>
          <p:cNvSpPr/>
          <p:nvPr/>
        </p:nvSpPr>
        <p:spPr>
          <a:xfrm>
            <a:off x="6897378" y="4478032"/>
            <a:ext cx="1977386" cy="205684"/>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Figures reproduced with permission of journal</a:t>
            </a:r>
            <a:endParaRPr lang="en-GB" sz="700" i="1" dirty="0">
              <a:solidFill>
                <a:schemeClr val="bg1">
                  <a:lumMod val="50000"/>
                </a:schemeClr>
              </a:solidFill>
            </a:endParaRPr>
          </a:p>
        </p:txBody>
      </p:sp>
    </p:spTree>
    <p:custDataLst>
      <p:tags r:id="rId1"/>
    </p:custDataLst>
    <p:extLst>
      <p:ext uri="{BB962C8B-B14F-4D97-AF65-F5344CB8AC3E}">
        <p14:creationId xmlns:p14="http://schemas.microsoft.com/office/powerpoint/2010/main" val="361264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bwMode="gray">
          <a:xfrm>
            <a:off x="1076886" y="3978572"/>
            <a:ext cx="7180114" cy="476726"/>
          </a:xfrm>
          <a:prstGeom prst="roundRect">
            <a:avLst/>
          </a:prstGeom>
          <a:solidFill>
            <a:schemeClr val="accent3">
              <a:lumMod val="40000"/>
              <a:lumOff val="60000"/>
            </a:schemeClr>
          </a:solidFill>
        </p:spPr>
        <p:txBody>
          <a:bodyPr wrap="square">
            <a:spAutoFit/>
          </a:bodyPr>
          <a:lstStyle>
            <a:defPPr>
              <a:defRPr lang="en-US"/>
            </a:defPPr>
            <a:lvl1pPr indent="0" algn="ctr">
              <a:spcAft>
                <a:spcPts val="300"/>
              </a:spcAft>
              <a:buFont typeface="Arial" panose="020B0604020202020204" pitchFamily="34" charset="0"/>
              <a:buNone/>
              <a:defRPr sz="1200" b="1">
                <a:solidFill>
                  <a:schemeClr val="accent1"/>
                </a:solidFill>
              </a:defRPr>
            </a:lvl1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A </a:t>
            </a:r>
            <a:r>
              <a:rPr lang="en-GB" sz="1100" b="0" dirty="0">
                <a:solidFill>
                  <a:srgbClr val="000000"/>
                </a:solidFill>
                <a:latin typeface="Arial" panose="020B0604020202020204"/>
              </a:rPr>
              <a:t>d</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ose-dependent depletion of B cells was observed, with near</a:t>
            </a:r>
            <a:r>
              <a:rPr kumimoji="0" lang="en-GB" sz="1100" b="0" i="0" u="none" strike="noStrike" kern="1200" cap="none" spc="0" normalizeH="0" noProof="0" dirty="0">
                <a:ln>
                  <a:noFill/>
                </a:ln>
                <a:solidFill>
                  <a:srgbClr val="000000"/>
                </a:solidFill>
                <a:effectLst/>
                <a:uLnTx/>
                <a:uFillTx/>
                <a:latin typeface="Arial" panose="020B0604020202020204"/>
                <a:ea typeface="+mn-ea"/>
                <a:cs typeface="+mn-cs"/>
              </a:rPr>
              <a:t> </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to</a:t>
            </a:r>
            <a:r>
              <a:rPr kumimoji="0" lang="en-GB" sz="1100" b="0" i="0" u="none" strike="noStrike" kern="1200" cap="none" spc="0" normalizeH="0" noProof="0" dirty="0">
                <a:ln>
                  <a:noFill/>
                </a:ln>
                <a:solidFill>
                  <a:srgbClr val="000000"/>
                </a:solidFill>
                <a:effectLst/>
                <a:uLnTx/>
                <a:uFillTx/>
                <a:latin typeface="Arial" panose="020B0604020202020204"/>
                <a:ea typeface="+mn-ea"/>
                <a:cs typeface="+mn-cs"/>
              </a:rPr>
              <a:t> </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complete B-cell depletion for most of the patients (60 mg treatment group) </a:t>
            </a:r>
          </a:p>
        </p:txBody>
      </p:sp>
      <p:sp>
        <p:nvSpPr>
          <p:cNvPr id="5" name="Footer Placeholder 4"/>
          <p:cNvSpPr>
            <a:spLocks noGrp="1"/>
          </p:cNvSpPr>
          <p:nvPr>
            <p:ph type="ftr" sz="quarter" idx="11"/>
          </p:nvPr>
        </p:nvSpPr>
        <p:spPr>
          <a:xfrm>
            <a:off x="1029923" y="4699679"/>
            <a:ext cx="4778619" cy="400559"/>
          </a:xfrm>
        </p:spPr>
        <p:txBody>
          <a:bodyPr/>
          <a:lstStyle/>
          <a:p>
            <a:pPr algn="l">
              <a:defRPr/>
            </a:pPr>
            <a:endParaRPr lang="en-GB" dirty="0">
              <a:solidFill>
                <a:schemeClr val="bg1">
                  <a:lumMod val="50000"/>
                </a:schemeClr>
              </a:solidFill>
            </a:endParaRPr>
          </a:p>
          <a:p>
            <a:pPr algn="l">
              <a:defRPr/>
            </a:pPr>
            <a:r>
              <a:rPr lang="en-GB" dirty="0" err="1">
                <a:solidFill>
                  <a:schemeClr val="bg1">
                    <a:lumMod val="50000"/>
                  </a:schemeClr>
                </a:solidFill>
              </a:rPr>
              <a:t>Savelieva</a:t>
            </a:r>
            <a:r>
              <a:rPr lang="en-GB" dirty="0">
                <a:solidFill>
                  <a:schemeClr val="bg1">
                    <a:lumMod val="50000"/>
                  </a:schemeClr>
                </a:solidFill>
              </a:rPr>
              <a:t> M, et al. AAN 2017. P5.348 and Neurology </a:t>
            </a:r>
            <a:r>
              <a:rPr lang="it-IT" dirty="0">
                <a:solidFill>
                  <a:schemeClr val="bg1">
                    <a:lumMod val="50000"/>
                  </a:schemeClr>
                </a:solidFill>
              </a:rPr>
              <a:t>April 18, 2017; 88 (16 Supplement)</a:t>
            </a:r>
            <a:endParaRPr lang="en-GB" dirty="0">
              <a:solidFill>
                <a:schemeClr val="bg1">
                  <a:lumMod val="50000"/>
                </a:schemeClr>
              </a:solidFill>
            </a:endParaRPr>
          </a:p>
        </p:txBody>
      </p:sp>
      <p:sp>
        <p:nvSpPr>
          <p:cNvPr id="13" name="Round Same Side Corner Rectangle 12"/>
          <p:cNvSpPr/>
          <p:nvPr/>
        </p:nvSpPr>
        <p:spPr>
          <a:xfrm>
            <a:off x="1158028" y="301294"/>
            <a:ext cx="7265625" cy="433640"/>
          </a:xfrm>
          <a:prstGeom prst="round2SameRect">
            <a:avLst>
              <a:gd name="adj1" fmla="val 40973"/>
              <a:gd name="adj2" fmla="val 0"/>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30266" tIns="14591" rIns="130266" bIns="14591" numCol="1" spcCol="1270" anchor="ctr" anchorCtr="0">
            <a:noAutofit/>
          </a:bodyPr>
          <a:lstStyle/>
          <a:p>
            <a:pPr marL="0" marR="0" lvl="0" indent="0" defTabSz="450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002060"/>
                </a:solidFill>
                <a:effectLst/>
                <a:uLnTx/>
                <a:uFillTx/>
                <a:latin typeface="Arial Black" panose="020B0A04020102020204" pitchFamily="34" charset="0"/>
                <a:ea typeface="Arial Black" charset="0"/>
                <a:cs typeface="Arial Black" charset="0"/>
              </a:rPr>
              <a:t>Change</a:t>
            </a:r>
            <a:r>
              <a:rPr kumimoji="0" lang="en-GB" sz="2000" b="1" i="0" u="none" strike="noStrike" kern="1200" cap="none" spc="0" normalizeH="0" baseline="0" noProof="0" dirty="0">
                <a:ln>
                  <a:noFill/>
                </a:ln>
                <a:solidFill>
                  <a:srgbClr val="002060"/>
                </a:solidFill>
                <a:effectLst/>
                <a:uLnTx/>
                <a:uFillTx/>
                <a:latin typeface="Arial Black" panose="020B0A04020102020204" pitchFamily="34" charset="0"/>
              </a:rPr>
              <a:t> in B-cell counts over time by dosing group</a:t>
            </a:r>
            <a:endParaRPr kumimoji="0" lang="en-GB" sz="2000" b="1" i="0" u="none" strike="noStrike" kern="1200" cap="none" spc="0" normalizeH="0" baseline="30000" noProof="0" dirty="0">
              <a:ln>
                <a:noFill/>
              </a:ln>
              <a:solidFill>
                <a:srgbClr val="002060"/>
              </a:solidFill>
              <a:effectLst/>
              <a:uLnTx/>
              <a:uFillTx/>
              <a:latin typeface="Arial Black" panose="020B0A04020102020204" pitchFamily="34" charset="0"/>
            </a:endParaRPr>
          </a:p>
        </p:txBody>
      </p:sp>
      <p:sp>
        <p:nvSpPr>
          <p:cNvPr id="14" name="Rectangle 13"/>
          <p:cNvSpPr/>
          <p:nvPr/>
        </p:nvSpPr>
        <p:spPr>
          <a:xfrm>
            <a:off x="6183361" y="3027612"/>
            <a:ext cx="212243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u="none" strike="noStrike" kern="1200" cap="none" spc="0" normalizeH="0" baseline="0" noProof="0" dirty="0">
                <a:ln>
                  <a:noFill/>
                </a:ln>
                <a:solidFill>
                  <a:srgbClr val="000000"/>
                </a:solidFill>
                <a:effectLst/>
                <a:uLnTx/>
                <a:uFillTx/>
                <a:latin typeface="Arial" panose="020B0604020202020204"/>
                <a:ea typeface="+mn-ea"/>
                <a:cs typeface="+mn-cs"/>
              </a:rPr>
              <a:t>Note: Low limit of quantification in the MIRROR study: 5 cells/μL.</a:t>
            </a:r>
            <a:br>
              <a:rPr kumimoji="0" lang="en-GB" sz="800" b="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800" b="0" u="none" strike="noStrike" kern="1200" cap="none" spc="0" normalizeH="0" baseline="0" noProof="0" dirty="0">
                <a:ln>
                  <a:noFill/>
                </a:ln>
                <a:solidFill>
                  <a:srgbClr val="000000"/>
                </a:solidFill>
                <a:effectLst/>
                <a:uLnTx/>
                <a:uFillTx/>
                <a:latin typeface="Arial" panose="020B0604020202020204"/>
                <a:ea typeface="+mn-ea"/>
                <a:cs typeface="+mn-cs"/>
              </a:rPr>
              <a:t>(Figures show individual patient data as gray lines and 95% CI as the gray area)</a:t>
            </a:r>
          </a:p>
        </p:txBody>
      </p:sp>
      <p:grpSp>
        <p:nvGrpSpPr>
          <p:cNvPr id="15" name="Group 14"/>
          <p:cNvGrpSpPr>
            <a:grpSpLocks noChangeAspect="1"/>
          </p:cNvGrpSpPr>
          <p:nvPr/>
        </p:nvGrpSpPr>
        <p:grpSpPr>
          <a:xfrm>
            <a:off x="1279444" y="1024866"/>
            <a:ext cx="6977556" cy="2892103"/>
            <a:chOff x="205237" y="2439054"/>
            <a:chExt cx="4671563" cy="2322366"/>
          </a:xfrm>
        </p:grpSpPr>
        <p:pic>
          <p:nvPicPr>
            <p:cNvPr id="1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2572" y="2535926"/>
              <a:ext cx="1410316" cy="9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607050" y="2439054"/>
              <a:ext cx="1401362" cy="102330"/>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2572" y="3589234"/>
              <a:ext cx="1410316" cy="9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
            <p:cNvSpPr>
              <a:spLocks noChangeArrowheads="1"/>
            </p:cNvSpPr>
            <p:nvPr/>
          </p:nvSpPr>
          <p:spPr bwMode="auto">
            <a:xfrm>
              <a:off x="607050" y="3492362"/>
              <a:ext cx="1401362" cy="102330"/>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 name="Picture 1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35274" y="3575796"/>
              <a:ext cx="1408824" cy="9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2038259" y="3492362"/>
              <a:ext cx="1402854" cy="102330"/>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2" name="Picture 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35274" y="2535926"/>
              <a:ext cx="1408824" cy="9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3"/>
            <p:cNvSpPr>
              <a:spLocks noChangeArrowheads="1"/>
            </p:cNvSpPr>
            <p:nvPr/>
          </p:nvSpPr>
          <p:spPr bwMode="auto">
            <a:xfrm>
              <a:off x="2038259" y="2439054"/>
              <a:ext cx="1402854" cy="102330"/>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4" name="Picture 1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467976" y="2521732"/>
              <a:ext cx="1408824" cy="919598"/>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sp>
          <p:nvSpPr>
            <p:cNvPr id="25" name="Rectangle 15"/>
            <p:cNvSpPr>
              <a:spLocks noChangeArrowheads="1"/>
            </p:cNvSpPr>
            <p:nvPr/>
          </p:nvSpPr>
          <p:spPr bwMode="auto">
            <a:xfrm>
              <a:off x="3470961" y="2439054"/>
              <a:ext cx="1401362" cy="102330"/>
            </a:xfrm>
            <a:prstGeom prst="rect">
              <a:avLst/>
            </a:prstGeom>
            <a:solidFill>
              <a:srgbClr val="DCDD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 name="Freeform 16"/>
            <p:cNvSpPr>
              <a:spLocks/>
            </p:cNvSpPr>
            <p:nvPr/>
          </p:nvSpPr>
          <p:spPr bwMode="auto">
            <a:xfrm>
              <a:off x="666746" y="2818354"/>
              <a:ext cx="1123776" cy="141896"/>
            </a:xfrm>
            <a:custGeom>
              <a:avLst/>
              <a:gdLst>
                <a:gd name="T0" fmla="*/ 1470 w 1506"/>
                <a:gd name="T1" fmla="*/ 35 h 208"/>
                <a:gd name="T2" fmla="*/ 1349 w 1506"/>
                <a:gd name="T3" fmla="*/ 35 h 208"/>
                <a:gd name="T4" fmla="*/ 1248 w 1506"/>
                <a:gd name="T5" fmla="*/ 43 h 208"/>
                <a:gd name="T6" fmla="*/ 1196 w 1506"/>
                <a:gd name="T7" fmla="*/ 61 h 208"/>
                <a:gd name="T8" fmla="*/ 1105 w 1506"/>
                <a:gd name="T9" fmla="*/ 97 h 208"/>
                <a:gd name="T10" fmla="*/ 1034 w 1506"/>
                <a:gd name="T11" fmla="*/ 117 h 208"/>
                <a:gd name="T12" fmla="*/ 1013 w 1506"/>
                <a:gd name="T13" fmla="*/ 117 h 208"/>
                <a:gd name="T14" fmla="*/ 990 w 1506"/>
                <a:gd name="T15" fmla="*/ 111 h 208"/>
                <a:gd name="T16" fmla="*/ 935 w 1506"/>
                <a:gd name="T17" fmla="*/ 87 h 208"/>
                <a:gd name="T18" fmla="*/ 863 w 1506"/>
                <a:gd name="T19" fmla="*/ 69 h 208"/>
                <a:gd name="T20" fmla="*/ 813 w 1506"/>
                <a:gd name="T21" fmla="*/ 68 h 208"/>
                <a:gd name="T22" fmla="*/ 742 w 1506"/>
                <a:gd name="T23" fmla="*/ 81 h 208"/>
                <a:gd name="T24" fmla="*/ 742 w 1506"/>
                <a:gd name="T25" fmla="*/ 81 h 208"/>
                <a:gd name="T26" fmla="*/ 643 w 1506"/>
                <a:gd name="T27" fmla="*/ 97 h 208"/>
                <a:gd name="T28" fmla="*/ 524 w 1506"/>
                <a:gd name="T29" fmla="*/ 131 h 208"/>
                <a:gd name="T30" fmla="*/ 508 w 1506"/>
                <a:gd name="T31" fmla="*/ 134 h 208"/>
                <a:gd name="T32" fmla="*/ 454 w 1506"/>
                <a:gd name="T33" fmla="*/ 134 h 208"/>
                <a:gd name="T34" fmla="*/ 397 w 1506"/>
                <a:gd name="T35" fmla="*/ 124 h 208"/>
                <a:gd name="T36" fmla="*/ 378 w 1506"/>
                <a:gd name="T37" fmla="*/ 118 h 208"/>
                <a:gd name="T38" fmla="*/ 350 w 1506"/>
                <a:gd name="T39" fmla="*/ 109 h 208"/>
                <a:gd name="T40" fmla="*/ 326 w 1506"/>
                <a:gd name="T41" fmla="*/ 109 h 208"/>
                <a:gd name="T42" fmla="*/ 283 w 1506"/>
                <a:gd name="T43" fmla="*/ 122 h 208"/>
                <a:gd name="T44" fmla="*/ 236 w 1506"/>
                <a:gd name="T45" fmla="*/ 161 h 208"/>
                <a:gd name="T46" fmla="*/ 220 w 1506"/>
                <a:gd name="T47" fmla="*/ 180 h 208"/>
                <a:gd name="T48" fmla="*/ 196 w 1506"/>
                <a:gd name="T49" fmla="*/ 195 h 208"/>
                <a:gd name="T50" fmla="*/ 170 w 1506"/>
                <a:gd name="T51" fmla="*/ 202 h 208"/>
                <a:gd name="T52" fmla="*/ 155 w 1506"/>
                <a:gd name="T53" fmla="*/ 199 h 208"/>
                <a:gd name="T54" fmla="*/ 130 w 1506"/>
                <a:gd name="T55" fmla="*/ 187 h 208"/>
                <a:gd name="T56" fmla="*/ 102 w 1506"/>
                <a:gd name="T57" fmla="*/ 162 h 208"/>
                <a:gd name="T58" fmla="*/ 81 w 1506"/>
                <a:gd name="T59" fmla="*/ 136 h 208"/>
                <a:gd name="T60" fmla="*/ 6 w 1506"/>
                <a:gd name="T61" fmla="*/ 0 h 208"/>
                <a:gd name="T62" fmla="*/ 27 w 1506"/>
                <a:gd name="T63" fmla="*/ 58 h 208"/>
                <a:gd name="T64" fmla="*/ 87 w 1506"/>
                <a:gd name="T65" fmla="*/ 153 h 208"/>
                <a:gd name="T66" fmla="*/ 108 w 1506"/>
                <a:gd name="T67" fmla="*/ 177 h 208"/>
                <a:gd name="T68" fmla="*/ 136 w 1506"/>
                <a:gd name="T69" fmla="*/ 198 h 208"/>
                <a:gd name="T70" fmla="*/ 163 w 1506"/>
                <a:gd name="T71" fmla="*/ 206 h 208"/>
                <a:gd name="T72" fmla="*/ 177 w 1506"/>
                <a:gd name="T73" fmla="*/ 206 h 208"/>
                <a:gd name="T74" fmla="*/ 213 w 1506"/>
                <a:gd name="T75" fmla="*/ 193 h 208"/>
                <a:gd name="T76" fmla="*/ 224 w 1506"/>
                <a:gd name="T77" fmla="*/ 184 h 208"/>
                <a:gd name="T78" fmla="*/ 257 w 1506"/>
                <a:gd name="T79" fmla="*/ 149 h 208"/>
                <a:gd name="T80" fmla="*/ 301 w 1506"/>
                <a:gd name="T81" fmla="*/ 121 h 208"/>
                <a:gd name="T82" fmla="*/ 338 w 1506"/>
                <a:gd name="T83" fmla="*/ 114 h 208"/>
                <a:gd name="T84" fmla="*/ 360 w 1506"/>
                <a:gd name="T85" fmla="*/ 117 h 208"/>
                <a:gd name="T86" fmla="*/ 375 w 1506"/>
                <a:gd name="T87" fmla="*/ 122 h 208"/>
                <a:gd name="T88" fmla="*/ 422 w 1506"/>
                <a:gd name="T89" fmla="*/ 136 h 208"/>
                <a:gd name="T90" fmla="*/ 487 w 1506"/>
                <a:gd name="T91" fmla="*/ 142 h 208"/>
                <a:gd name="T92" fmla="*/ 518 w 1506"/>
                <a:gd name="T93" fmla="*/ 139 h 208"/>
                <a:gd name="T94" fmla="*/ 562 w 1506"/>
                <a:gd name="T95" fmla="*/ 125 h 208"/>
                <a:gd name="T96" fmla="*/ 676 w 1506"/>
                <a:gd name="T97" fmla="*/ 96 h 208"/>
                <a:gd name="T98" fmla="*/ 742 w 1506"/>
                <a:gd name="T99" fmla="*/ 87 h 208"/>
                <a:gd name="T100" fmla="*/ 768 w 1506"/>
                <a:gd name="T101" fmla="*/ 81 h 208"/>
                <a:gd name="T102" fmla="*/ 833 w 1506"/>
                <a:gd name="T103" fmla="*/ 74 h 208"/>
                <a:gd name="T104" fmla="*/ 888 w 1506"/>
                <a:gd name="T105" fmla="*/ 80 h 208"/>
                <a:gd name="T106" fmla="*/ 932 w 1506"/>
                <a:gd name="T107" fmla="*/ 93 h 208"/>
                <a:gd name="T108" fmla="*/ 1004 w 1506"/>
                <a:gd name="T109" fmla="*/ 121 h 208"/>
                <a:gd name="T110" fmla="*/ 1022 w 1506"/>
                <a:gd name="T111" fmla="*/ 122 h 208"/>
                <a:gd name="T112" fmla="*/ 1047 w 1506"/>
                <a:gd name="T113" fmla="*/ 119 h 208"/>
                <a:gd name="T114" fmla="*/ 1137 w 1506"/>
                <a:gd name="T115" fmla="*/ 90 h 208"/>
                <a:gd name="T116" fmla="*/ 1226 w 1506"/>
                <a:gd name="T117" fmla="*/ 56 h 208"/>
                <a:gd name="T118" fmla="*/ 1276 w 1506"/>
                <a:gd name="T119" fmla="*/ 44 h 208"/>
                <a:gd name="T120" fmla="*/ 1389 w 1506"/>
                <a:gd name="T121" fmla="*/ 40 h 208"/>
                <a:gd name="T122" fmla="*/ 1470 w 1506"/>
                <a:gd name="T123" fmla="*/ 41 h 208"/>
                <a:gd name="T124" fmla="*/ 1506 w 1506"/>
                <a:gd name="T125" fmla="*/ 4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208">
                  <a:moveTo>
                    <a:pt x="1506" y="37"/>
                  </a:moveTo>
                  <a:lnTo>
                    <a:pt x="1506" y="37"/>
                  </a:lnTo>
                  <a:lnTo>
                    <a:pt x="1470" y="35"/>
                  </a:lnTo>
                  <a:lnTo>
                    <a:pt x="1389" y="34"/>
                  </a:lnTo>
                  <a:lnTo>
                    <a:pt x="1389" y="34"/>
                  </a:lnTo>
                  <a:lnTo>
                    <a:pt x="1349" y="35"/>
                  </a:lnTo>
                  <a:lnTo>
                    <a:pt x="1310" y="37"/>
                  </a:lnTo>
                  <a:lnTo>
                    <a:pt x="1276" y="38"/>
                  </a:lnTo>
                  <a:lnTo>
                    <a:pt x="1248" y="43"/>
                  </a:lnTo>
                  <a:lnTo>
                    <a:pt x="1248" y="43"/>
                  </a:lnTo>
                  <a:lnTo>
                    <a:pt x="1223" y="50"/>
                  </a:lnTo>
                  <a:lnTo>
                    <a:pt x="1196" y="61"/>
                  </a:lnTo>
                  <a:lnTo>
                    <a:pt x="1136" y="86"/>
                  </a:lnTo>
                  <a:lnTo>
                    <a:pt x="1136" y="86"/>
                  </a:lnTo>
                  <a:lnTo>
                    <a:pt x="1105" y="97"/>
                  </a:lnTo>
                  <a:lnTo>
                    <a:pt x="1075" y="108"/>
                  </a:lnTo>
                  <a:lnTo>
                    <a:pt x="1047" y="115"/>
                  </a:lnTo>
                  <a:lnTo>
                    <a:pt x="1034" y="117"/>
                  </a:lnTo>
                  <a:lnTo>
                    <a:pt x="1022" y="117"/>
                  </a:lnTo>
                  <a:lnTo>
                    <a:pt x="1022" y="117"/>
                  </a:lnTo>
                  <a:lnTo>
                    <a:pt x="1013" y="117"/>
                  </a:lnTo>
                  <a:lnTo>
                    <a:pt x="1006" y="115"/>
                  </a:lnTo>
                  <a:lnTo>
                    <a:pt x="1006" y="115"/>
                  </a:lnTo>
                  <a:lnTo>
                    <a:pt x="990" y="111"/>
                  </a:lnTo>
                  <a:lnTo>
                    <a:pt x="972" y="103"/>
                  </a:lnTo>
                  <a:lnTo>
                    <a:pt x="935" y="87"/>
                  </a:lnTo>
                  <a:lnTo>
                    <a:pt x="935" y="87"/>
                  </a:lnTo>
                  <a:lnTo>
                    <a:pt x="913" y="80"/>
                  </a:lnTo>
                  <a:lnTo>
                    <a:pt x="889" y="74"/>
                  </a:lnTo>
                  <a:lnTo>
                    <a:pt x="863" y="69"/>
                  </a:lnTo>
                  <a:lnTo>
                    <a:pt x="833" y="68"/>
                  </a:lnTo>
                  <a:lnTo>
                    <a:pt x="833" y="68"/>
                  </a:lnTo>
                  <a:lnTo>
                    <a:pt x="813" y="68"/>
                  </a:lnTo>
                  <a:lnTo>
                    <a:pt x="791" y="71"/>
                  </a:lnTo>
                  <a:lnTo>
                    <a:pt x="767" y="75"/>
                  </a:lnTo>
                  <a:lnTo>
                    <a:pt x="742" y="81"/>
                  </a:lnTo>
                  <a:lnTo>
                    <a:pt x="742" y="84"/>
                  </a:lnTo>
                  <a:lnTo>
                    <a:pt x="742" y="81"/>
                  </a:lnTo>
                  <a:lnTo>
                    <a:pt x="742" y="81"/>
                  </a:lnTo>
                  <a:lnTo>
                    <a:pt x="708" y="86"/>
                  </a:lnTo>
                  <a:lnTo>
                    <a:pt x="674" y="90"/>
                  </a:lnTo>
                  <a:lnTo>
                    <a:pt x="643" y="97"/>
                  </a:lnTo>
                  <a:lnTo>
                    <a:pt x="612" y="105"/>
                  </a:lnTo>
                  <a:lnTo>
                    <a:pt x="561" y="119"/>
                  </a:lnTo>
                  <a:lnTo>
                    <a:pt x="524" y="131"/>
                  </a:lnTo>
                  <a:lnTo>
                    <a:pt x="524" y="131"/>
                  </a:lnTo>
                  <a:lnTo>
                    <a:pt x="516" y="133"/>
                  </a:lnTo>
                  <a:lnTo>
                    <a:pt x="508" y="134"/>
                  </a:lnTo>
                  <a:lnTo>
                    <a:pt x="487" y="136"/>
                  </a:lnTo>
                  <a:lnTo>
                    <a:pt x="487" y="136"/>
                  </a:lnTo>
                  <a:lnTo>
                    <a:pt x="454" y="134"/>
                  </a:lnTo>
                  <a:lnTo>
                    <a:pt x="424" y="130"/>
                  </a:lnTo>
                  <a:lnTo>
                    <a:pt x="424" y="130"/>
                  </a:lnTo>
                  <a:lnTo>
                    <a:pt x="397" y="124"/>
                  </a:lnTo>
                  <a:lnTo>
                    <a:pt x="385" y="121"/>
                  </a:lnTo>
                  <a:lnTo>
                    <a:pt x="378" y="118"/>
                  </a:lnTo>
                  <a:lnTo>
                    <a:pt x="378" y="118"/>
                  </a:lnTo>
                  <a:lnTo>
                    <a:pt x="370" y="114"/>
                  </a:lnTo>
                  <a:lnTo>
                    <a:pt x="362" y="111"/>
                  </a:lnTo>
                  <a:lnTo>
                    <a:pt x="350" y="109"/>
                  </a:lnTo>
                  <a:lnTo>
                    <a:pt x="338" y="108"/>
                  </a:lnTo>
                  <a:lnTo>
                    <a:pt x="338" y="108"/>
                  </a:lnTo>
                  <a:lnTo>
                    <a:pt x="326" y="109"/>
                  </a:lnTo>
                  <a:lnTo>
                    <a:pt x="313" y="112"/>
                  </a:lnTo>
                  <a:lnTo>
                    <a:pt x="298" y="117"/>
                  </a:lnTo>
                  <a:lnTo>
                    <a:pt x="283" y="122"/>
                  </a:lnTo>
                  <a:lnTo>
                    <a:pt x="269" y="133"/>
                  </a:lnTo>
                  <a:lnTo>
                    <a:pt x="253" y="145"/>
                  </a:lnTo>
                  <a:lnTo>
                    <a:pt x="236" y="161"/>
                  </a:lnTo>
                  <a:lnTo>
                    <a:pt x="220" y="180"/>
                  </a:lnTo>
                  <a:lnTo>
                    <a:pt x="222" y="183"/>
                  </a:lnTo>
                  <a:lnTo>
                    <a:pt x="220" y="180"/>
                  </a:lnTo>
                  <a:lnTo>
                    <a:pt x="220" y="180"/>
                  </a:lnTo>
                  <a:lnTo>
                    <a:pt x="208" y="189"/>
                  </a:lnTo>
                  <a:lnTo>
                    <a:pt x="196" y="195"/>
                  </a:lnTo>
                  <a:lnTo>
                    <a:pt x="185" y="201"/>
                  </a:lnTo>
                  <a:lnTo>
                    <a:pt x="177" y="201"/>
                  </a:lnTo>
                  <a:lnTo>
                    <a:pt x="170" y="202"/>
                  </a:lnTo>
                  <a:lnTo>
                    <a:pt x="170" y="202"/>
                  </a:lnTo>
                  <a:lnTo>
                    <a:pt x="163" y="201"/>
                  </a:lnTo>
                  <a:lnTo>
                    <a:pt x="155" y="199"/>
                  </a:lnTo>
                  <a:lnTo>
                    <a:pt x="148" y="198"/>
                  </a:lnTo>
                  <a:lnTo>
                    <a:pt x="139" y="193"/>
                  </a:lnTo>
                  <a:lnTo>
                    <a:pt x="130" y="187"/>
                  </a:lnTo>
                  <a:lnTo>
                    <a:pt x="121" y="181"/>
                  </a:lnTo>
                  <a:lnTo>
                    <a:pt x="112" y="173"/>
                  </a:lnTo>
                  <a:lnTo>
                    <a:pt x="102" y="162"/>
                  </a:lnTo>
                  <a:lnTo>
                    <a:pt x="102" y="162"/>
                  </a:lnTo>
                  <a:lnTo>
                    <a:pt x="92" y="149"/>
                  </a:lnTo>
                  <a:lnTo>
                    <a:pt x="81" y="136"/>
                  </a:lnTo>
                  <a:lnTo>
                    <a:pt x="58" y="100"/>
                  </a:lnTo>
                  <a:lnTo>
                    <a:pt x="33" y="56"/>
                  </a:lnTo>
                  <a:lnTo>
                    <a:pt x="6" y="0"/>
                  </a:lnTo>
                  <a:lnTo>
                    <a:pt x="0" y="3"/>
                  </a:lnTo>
                  <a:lnTo>
                    <a:pt x="0" y="3"/>
                  </a:lnTo>
                  <a:lnTo>
                    <a:pt x="27" y="58"/>
                  </a:lnTo>
                  <a:lnTo>
                    <a:pt x="52" y="103"/>
                  </a:lnTo>
                  <a:lnTo>
                    <a:pt x="76" y="139"/>
                  </a:lnTo>
                  <a:lnTo>
                    <a:pt x="87" y="153"/>
                  </a:lnTo>
                  <a:lnTo>
                    <a:pt x="98" y="165"/>
                  </a:lnTo>
                  <a:lnTo>
                    <a:pt x="98" y="165"/>
                  </a:lnTo>
                  <a:lnTo>
                    <a:pt x="108" y="177"/>
                  </a:lnTo>
                  <a:lnTo>
                    <a:pt x="118" y="186"/>
                  </a:lnTo>
                  <a:lnTo>
                    <a:pt x="127" y="193"/>
                  </a:lnTo>
                  <a:lnTo>
                    <a:pt x="136" y="198"/>
                  </a:lnTo>
                  <a:lnTo>
                    <a:pt x="145" y="202"/>
                  </a:lnTo>
                  <a:lnTo>
                    <a:pt x="154" y="205"/>
                  </a:lnTo>
                  <a:lnTo>
                    <a:pt x="163" y="206"/>
                  </a:lnTo>
                  <a:lnTo>
                    <a:pt x="170" y="208"/>
                  </a:lnTo>
                  <a:lnTo>
                    <a:pt x="170" y="208"/>
                  </a:lnTo>
                  <a:lnTo>
                    <a:pt x="177" y="206"/>
                  </a:lnTo>
                  <a:lnTo>
                    <a:pt x="186" y="205"/>
                  </a:lnTo>
                  <a:lnTo>
                    <a:pt x="199" y="201"/>
                  </a:lnTo>
                  <a:lnTo>
                    <a:pt x="213" y="193"/>
                  </a:lnTo>
                  <a:lnTo>
                    <a:pt x="223" y="184"/>
                  </a:lnTo>
                  <a:lnTo>
                    <a:pt x="224" y="184"/>
                  </a:lnTo>
                  <a:lnTo>
                    <a:pt x="224" y="184"/>
                  </a:lnTo>
                  <a:lnTo>
                    <a:pt x="224" y="184"/>
                  </a:lnTo>
                  <a:lnTo>
                    <a:pt x="241" y="165"/>
                  </a:lnTo>
                  <a:lnTo>
                    <a:pt x="257" y="149"/>
                  </a:lnTo>
                  <a:lnTo>
                    <a:pt x="272" y="137"/>
                  </a:lnTo>
                  <a:lnTo>
                    <a:pt x="286" y="128"/>
                  </a:lnTo>
                  <a:lnTo>
                    <a:pt x="301" y="121"/>
                  </a:lnTo>
                  <a:lnTo>
                    <a:pt x="314" y="117"/>
                  </a:lnTo>
                  <a:lnTo>
                    <a:pt x="326" y="115"/>
                  </a:lnTo>
                  <a:lnTo>
                    <a:pt x="338" y="114"/>
                  </a:lnTo>
                  <a:lnTo>
                    <a:pt x="338" y="114"/>
                  </a:lnTo>
                  <a:lnTo>
                    <a:pt x="350" y="115"/>
                  </a:lnTo>
                  <a:lnTo>
                    <a:pt x="360" y="117"/>
                  </a:lnTo>
                  <a:lnTo>
                    <a:pt x="367" y="119"/>
                  </a:lnTo>
                  <a:lnTo>
                    <a:pt x="375" y="122"/>
                  </a:lnTo>
                  <a:lnTo>
                    <a:pt x="375" y="122"/>
                  </a:lnTo>
                  <a:lnTo>
                    <a:pt x="384" y="127"/>
                  </a:lnTo>
                  <a:lnTo>
                    <a:pt x="394" y="130"/>
                  </a:lnTo>
                  <a:lnTo>
                    <a:pt x="422" y="136"/>
                  </a:lnTo>
                  <a:lnTo>
                    <a:pt x="422" y="136"/>
                  </a:lnTo>
                  <a:lnTo>
                    <a:pt x="454" y="140"/>
                  </a:lnTo>
                  <a:lnTo>
                    <a:pt x="487" y="142"/>
                  </a:lnTo>
                  <a:lnTo>
                    <a:pt x="487" y="142"/>
                  </a:lnTo>
                  <a:lnTo>
                    <a:pt x="509" y="140"/>
                  </a:lnTo>
                  <a:lnTo>
                    <a:pt x="518" y="139"/>
                  </a:lnTo>
                  <a:lnTo>
                    <a:pt x="527" y="137"/>
                  </a:lnTo>
                  <a:lnTo>
                    <a:pt x="527" y="137"/>
                  </a:lnTo>
                  <a:lnTo>
                    <a:pt x="562" y="125"/>
                  </a:lnTo>
                  <a:lnTo>
                    <a:pt x="614" y="111"/>
                  </a:lnTo>
                  <a:lnTo>
                    <a:pt x="645" y="103"/>
                  </a:lnTo>
                  <a:lnTo>
                    <a:pt x="676" y="96"/>
                  </a:lnTo>
                  <a:lnTo>
                    <a:pt x="708" y="91"/>
                  </a:lnTo>
                  <a:lnTo>
                    <a:pt x="742" y="87"/>
                  </a:lnTo>
                  <a:lnTo>
                    <a:pt x="742" y="87"/>
                  </a:lnTo>
                  <a:lnTo>
                    <a:pt x="743" y="87"/>
                  </a:lnTo>
                  <a:lnTo>
                    <a:pt x="743" y="87"/>
                  </a:lnTo>
                  <a:lnTo>
                    <a:pt x="768" y="81"/>
                  </a:lnTo>
                  <a:lnTo>
                    <a:pt x="792" y="77"/>
                  </a:lnTo>
                  <a:lnTo>
                    <a:pt x="814" y="74"/>
                  </a:lnTo>
                  <a:lnTo>
                    <a:pt x="833" y="74"/>
                  </a:lnTo>
                  <a:lnTo>
                    <a:pt x="833" y="74"/>
                  </a:lnTo>
                  <a:lnTo>
                    <a:pt x="863" y="75"/>
                  </a:lnTo>
                  <a:lnTo>
                    <a:pt x="888" y="80"/>
                  </a:lnTo>
                  <a:lnTo>
                    <a:pt x="911" y="86"/>
                  </a:lnTo>
                  <a:lnTo>
                    <a:pt x="932" y="93"/>
                  </a:lnTo>
                  <a:lnTo>
                    <a:pt x="932" y="93"/>
                  </a:lnTo>
                  <a:lnTo>
                    <a:pt x="970" y="109"/>
                  </a:lnTo>
                  <a:lnTo>
                    <a:pt x="988" y="115"/>
                  </a:lnTo>
                  <a:lnTo>
                    <a:pt x="1004" y="121"/>
                  </a:lnTo>
                  <a:lnTo>
                    <a:pt x="1004" y="121"/>
                  </a:lnTo>
                  <a:lnTo>
                    <a:pt x="1013" y="122"/>
                  </a:lnTo>
                  <a:lnTo>
                    <a:pt x="1022" y="122"/>
                  </a:lnTo>
                  <a:lnTo>
                    <a:pt x="1022" y="122"/>
                  </a:lnTo>
                  <a:lnTo>
                    <a:pt x="1034" y="122"/>
                  </a:lnTo>
                  <a:lnTo>
                    <a:pt x="1047" y="119"/>
                  </a:lnTo>
                  <a:lnTo>
                    <a:pt x="1077" y="114"/>
                  </a:lnTo>
                  <a:lnTo>
                    <a:pt x="1106" y="103"/>
                  </a:lnTo>
                  <a:lnTo>
                    <a:pt x="1137" y="90"/>
                  </a:lnTo>
                  <a:lnTo>
                    <a:pt x="1137" y="90"/>
                  </a:lnTo>
                  <a:lnTo>
                    <a:pt x="1198" y="65"/>
                  </a:lnTo>
                  <a:lnTo>
                    <a:pt x="1226" y="56"/>
                  </a:lnTo>
                  <a:lnTo>
                    <a:pt x="1249" y="49"/>
                  </a:lnTo>
                  <a:lnTo>
                    <a:pt x="1249" y="49"/>
                  </a:lnTo>
                  <a:lnTo>
                    <a:pt x="1276" y="44"/>
                  </a:lnTo>
                  <a:lnTo>
                    <a:pt x="1310" y="43"/>
                  </a:lnTo>
                  <a:lnTo>
                    <a:pt x="1349" y="41"/>
                  </a:lnTo>
                  <a:lnTo>
                    <a:pt x="1389" y="40"/>
                  </a:lnTo>
                  <a:lnTo>
                    <a:pt x="1389" y="40"/>
                  </a:lnTo>
                  <a:lnTo>
                    <a:pt x="1470" y="41"/>
                  </a:lnTo>
                  <a:lnTo>
                    <a:pt x="1470" y="41"/>
                  </a:lnTo>
                  <a:lnTo>
                    <a:pt x="1495" y="43"/>
                  </a:lnTo>
                  <a:lnTo>
                    <a:pt x="1495" y="43"/>
                  </a:lnTo>
                  <a:lnTo>
                    <a:pt x="1506" y="43"/>
                  </a:lnTo>
                  <a:lnTo>
                    <a:pt x="1506" y="37"/>
                  </a:lnTo>
                  <a:close/>
                </a:path>
              </a:pathLst>
            </a:custGeom>
            <a:solidFill>
              <a:srgbClr val="005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Rectangle 17"/>
            <p:cNvSpPr>
              <a:spLocks noChangeArrowheads="1"/>
            </p:cNvSpPr>
            <p:nvPr/>
          </p:nvSpPr>
          <p:spPr bwMode="auto">
            <a:xfrm>
              <a:off x="571233" y="2586408"/>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Freeform 18"/>
            <p:cNvSpPr>
              <a:spLocks/>
            </p:cNvSpPr>
            <p:nvPr/>
          </p:nvSpPr>
          <p:spPr bwMode="auto">
            <a:xfrm>
              <a:off x="571233" y="2586408"/>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Rectangle 19"/>
            <p:cNvSpPr>
              <a:spLocks noChangeArrowheads="1"/>
            </p:cNvSpPr>
            <p:nvPr/>
          </p:nvSpPr>
          <p:spPr bwMode="auto">
            <a:xfrm>
              <a:off x="571233" y="2686009"/>
              <a:ext cx="35818"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Freeform 20"/>
            <p:cNvSpPr>
              <a:spLocks/>
            </p:cNvSpPr>
            <p:nvPr/>
          </p:nvSpPr>
          <p:spPr bwMode="auto">
            <a:xfrm>
              <a:off x="571233" y="2686009"/>
              <a:ext cx="35818" cy="5458"/>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Rectangle 21"/>
            <p:cNvSpPr>
              <a:spLocks noChangeArrowheads="1"/>
            </p:cNvSpPr>
            <p:nvPr/>
          </p:nvSpPr>
          <p:spPr bwMode="auto">
            <a:xfrm>
              <a:off x="571233" y="2782880"/>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Freeform 22"/>
            <p:cNvSpPr>
              <a:spLocks/>
            </p:cNvSpPr>
            <p:nvPr/>
          </p:nvSpPr>
          <p:spPr bwMode="auto">
            <a:xfrm>
              <a:off x="571233" y="2782880"/>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Rectangle 23"/>
            <p:cNvSpPr>
              <a:spLocks noChangeArrowheads="1"/>
            </p:cNvSpPr>
            <p:nvPr/>
          </p:nvSpPr>
          <p:spPr bwMode="auto">
            <a:xfrm>
              <a:off x="571233" y="2881116"/>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Freeform 24"/>
            <p:cNvSpPr>
              <a:spLocks/>
            </p:cNvSpPr>
            <p:nvPr/>
          </p:nvSpPr>
          <p:spPr bwMode="auto">
            <a:xfrm>
              <a:off x="571233" y="2881116"/>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 name="Rectangle 25"/>
            <p:cNvSpPr>
              <a:spLocks noChangeArrowheads="1"/>
            </p:cNvSpPr>
            <p:nvPr/>
          </p:nvSpPr>
          <p:spPr bwMode="auto">
            <a:xfrm>
              <a:off x="571233" y="2979352"/>
              <a:ext cx="35818"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Freeform 26"/>
            <p:cNvSpPr>
              <a:spLocks/>
            </p:cNvSpPr>
            <p:nvPr/>
          </p:nvSpPr>
          <p:spPr bwMode="auto">
            <a:xfrm>
              <a:off x="571233" y="2979352"/>
              <a:ext cx="35818" cy="5458"/>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Rectangle 27"/>
            <p:cNvSpPr>
              <a:spLocks noChangeArrowheads="1"/>
            </p:cNvSpPr>
            <p:nvPr/>
          </p:nvSpPr>
          <p:spPr bwMode="auto">
            <a:xfrm>
              <a:off x="571233" y="3077588"/>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Freeform 28"/>
            <p:cNvSpPr>
              <a:spLocks/>
            </p:cNvSpPr>
            <p:nvPr/>
          </p:nvSpPr>
          <p:spPr bwMode="auto">
            <a:xfrm>
              <a:off x="571233" y="3077588"/>
              <a:ext cx="35818" cy="6822"/>
            </a:xfrm>
            <a:custGeom>
              <a:avLst/>
              <a:gdLst>
                <a:gd name="T0" fmla="*/ 47 w 47"/>
                <a:gd name="T1" fmla="*/ 0 h 8"/>
                <a:gd name="T2" fmla="*/ 0 w 47"/>
                <a:gd name="T3" fmla="*/ 0 h 8"/>
                <a:gd name="T4" fmla="*/ 0 w 47"/>
                <a:gd name="T5" fmla="*/ 8 h 8"/>
                <a:gd name="T6" fmla="*/ 47 w 47"/>
                <a:gd name="T7" fmla="*/ 8 h 8"/>
              </a:gdLst>
              <a:ahLst/>
              <a:cxnLst>
                <a:cxn ang="0">
                  <a:pos x="T0" y="T1"/>
                </a:cxn>
                <a:cxn ang="0">
                  <a:pos x="T2" y="T3"/>
                </a:cxn>
                <a:cxn ang="0">
                  <a:pos x="T4" y="T5"/>
                </a:cxn>
                <a:cxn ang="0">
                  <a:pos x="T6" y="T7"/>
                </a:cxn>
              </a:cxnLst>
              <a:rect l="0" t="0" r="r" b="b"/>
              <a:pathLst>
                <a:path w="47" h="8">
                  <a:moveTo>
                    <a:pt x="47" y="0"/>
                  </a:moveTo>
                  <a:lnTo>
                    <a:pt x="0" y="0"/>
                  </a:lnTo>
                  <a:lnTo>
                    <a:pt x="0" y="8"/>
                  </a:lnTo>
                  <a:lnTo>
                    <a:pt x="47"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Rectangle 29"/>
            <p:cNvSpPr>
              <a:spLocks noChangeArrowheads="1"/>
            </p:cNvSpPr>
            <p:nvPr/>
          </p:nvSpPr>
          <p:spPr bwMode="auto">
            <a:xfrm>
              <a:off x="571233" y="3177188"/>
              <a:ext cx="35818"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Freeform 30"/>
            <p:cNvSpPr>
              <a:spLocks/>
            </p:cNvSpPr>
            <p:nvPr/>
          </p:nvSpPr>
          <p:spPr bwMode="auto">
            <a:xfrm>
              <a:off x="571233" y="3177188"/>
              <a:ext cx="35818" cy="5458"/>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Rectangle 31"/>
            <p:cNvSpPr>
              <a:spLocks noChangeArrowheads="1"/>
            </p:cNvSpPr>
            <p:nvPr/>
          </p:nvSpPr>
          <p:spPr bwMode="auto">
            <a:xfrm>
              <a:off x="571233" y="3340915"/>
              <a:ext cx="35818"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Freeform 32"/>
            <p:cNvSpPr>
              <a:spLocks/>
            </p:cNvSpPr>
            <p:nvPr/>
          </p:nvSpPr>
          <p:spPr bwMode="auto">
            <a:xfrm>
              <a:off x="571233" y="3340915"/>
              <a:ext cx="35818" cy="5458"/>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Rectangle 33"/>
            <p:cNvSpPr>
              <a:spLocks noChangeArrowheads="1"/>
            </p:cNvSpPr>
            <p:nvPr/>
          </p:nvSpPr>
          <p:spPr bwMode="auto">
            <a:xfrm>
              <a:off x="396385" y="2548205"/>
              <a:ext cx="115909"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1024</a:t>
              </a:r>
            </a:p>
          </p:txBody>
        </p:sp>
        <p:sp>
          <p:nvSpPr>
            <p:cNvPr id="47" name="Rectangle 34"/>
            <p:cNvSpPr>
              <a:spLocks noChangeArrowheads="1"/>
            </p:cNvSpPr>
            <p:nvPr/>
          </p:nvSpPr>
          <p:spPr bwMode="auto">
            <a:xfrm>
              <a:off x="434228" y="2646441"/>
              <a:ext cx="86932"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512</a:t>
              </a:r>
            </a:p>
          </p:txBody>
        </p:sp>
        <p:sp>
          <p:nvSpPr>
            <p:cNvPr id="48" name="Rectangle 35"/>
            <p:cNvSpPr>
              <a:spLocks noChangeArrowheads="1"/>
            </p:cNvSpPr>
            <p:nvPr/>
          </p:nvSpPr>
          <p:spPr bwMode="auto">
            <a:xfrm>
              <a:off x="434228" y="2746042"/>
              <a:ext cx="86932"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256</a:t>
              </a:r>
            </a:p>
          </p:txBody>
        </p:sp>
        <p:sp>
          <p:nvSpPr>
            <p:cNvPr id="49" name="Rectangle 36"/>
            <p:cNvSpPr>
              <a:spLocks noChangeArrowheads="1"/>
            </p:cNvSpPr>
            <p:nvPr/>
          </p:nvSpPr>
          <p:spPr bwMode="auto">
            <a:xfrm>
              <a:off x="434228" y="2845642"/>
              <a:ext cx="86932"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128</a:t>
              </a:r>
            </a:p>
          </p:txBody>
        </p:sp>
        <p:sp>
          <p:nvSpPr>
            <p:cNvPr id="50" name="Rectangle 37"/>
            <p:cNvSpPr>
              <a:spLocks noChangeArrowheads="1"/>
            </p:cNvSpPr>
            <p:nvPr/>
          </p:nvSpPr>
          <p:spPr bwMode="auto">
            <a:xfrm>
              <a:off x="472076" y="2943878"/>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a:t>
              </a:r>
            </a:p>
          </p:txBody>
        </p:sp>
        <p:sp>
          <p:nvSpPr>
            <p:cNvPr id="51" name="Rectangle 38"/>
            <p:cNvSpPr>
              <a:spLocks noChangeArrowheads="1"/>
            </p:cNvSpPr>
            <p:nvPr/>
          </p:nvSpPr>
          <p:spPr bwMode="auto">
            <a:xfrm>
              <a:off x="472076" y="3043478"/>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32</a:t>
              </a:r>
            </a:p>
          </p:txBody>
        </p:sp>
        <p:sp>
          <p:nvSpPr>
            <p:cNvPr id="52" name="Rectangle 39"/>
            <p:cNvSpPr>
              <a:spLocks noChangeArrowheads="1"/>
            </p:cNvSpPr>
            <p:nvPr/>
          </p:nvSpPr>
          <p:spPr bwMode="auto">
            <a:xfrm>
              <a:off x="472076" y="3141715"/>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16</a:t>
              </a:r>
            </a:p>
          </p:txBody>
        </p:sp>
        <p:sp>
          <p:nvSpPr>
            <p:cNvPr id="53" name="Rectangle 40"/>
            <p:cNvSpPr>
              <a:spLocks noChangeArrowheads="1"/>
            </p:cNvSpPr>
            <p:nvPr/>
          </p:nvSpPr>
          <p:spPr bwMode="auto">
            <a:xfrm>
              <a:off x="509922" y="3306805"/>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a:t>
              </a:r>
            </a:p>
          </p:txBody>
        </p:sp>
        <p:sp>
          <p:nvSpPr>
            <p:cNvPr id="54" name="Rectangle 41"/>
            <p:cNvSpPr>
              <a:spLocks noChangeArrowheads="1"/>
            </p:cNvSpPr>
            <p:nvPr/>
          </p:nvSpPr>
          <p:spPr bwMode="auto">
            <a:xfrm>
              <a:off x="571233" y="3645173"/>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Freeform 42"/>
            <p:cNvSpPr>
              <a:spLocks/>
            </p:cNvSpPr>
            <p:nvPr/>
          </p:nvSpPr>
          <p:spPr bwMode="auto">
            <a:xfrm>
              <a:off x="571233" y="3645173"/>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Rectangle 43"/>
            <p:cNvSpPr>
              <a:spLocks noChangeArrowheads="1"/>
            </p:cNvSpPr>
            <p:nvPr/>
          </p:nvSpPr>
          <p:spPr bwMode="auto">
            <a:xfrm>
              <a:off x="571233" y="3743409"/>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Freeform 44"/>
            <p:cNvSpPr>
              <a:spLocks/>
            </p:cNvSpPr>
            <p:nvPr/>
          </p:nvSpPr>
          <p:spPr bwMode="auto">
            <a:xfrm>
              <a:off x="571233" y="3743409"/>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8" name="Rectangle 45"/>
            <p:cNvSpPr>
              <a:spLocks noChangeArrowheads="1"/>
            </p:cNvSpPr>
            <p:nvPr/>
          </p:nvSpPr>
          <p:spPr bwMode="auto">
            <a:xfrm>
              <a:off x="571233" y="3841645"/>
              <a:ext cx="35818"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Freeform 46"/>
            <p:cNvSpPr>
              <a:spLocks/>
            </p:cNvSpPr>
            <p:nvPr/>
          </p:nvSpPr>
          <p:spPr bwMode="auto">
            <a:xfrm>
              <a:off x="571233" y="3841645"/>
              <a:ext cx="35818" cy="5458"/>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Rectangle 47"/>
            <p:cNvSpPr>
              <a:spLocks noChangeArrowheads="1"/>
            </p:cNvSpPr>
            <p:nvPr/>
          </p:nvSpPr>
          <p:spPr bwMode="auto">
            <a:xfrm>
              <a:off x="571233" y="3939881"/>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Freeform 48"/>
            <p:cNvSpPr>
              <a:spLocks/>
            </p:cNvSpPr>
            <p:nvPr/>
          </p:nvSpPr>
          <p:spPr bwMode="auto">
            <a:xfrm>
              <a:off x="571233" y="3939881"/>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 name="Rectangle 49"/>
            <p:cNvSpPr>
              <a:spLocks noChangeArrowheads="1"/>
            </p:cNvSpPr>
            <p:nvPr/>
          </p:nvSpPr>
          <p:spPr bwMode="auto">
            <a:xfrm>
              <a:off x="571233" y="4038117"/>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3" name="Freeform 50"/>
            <p:cNvSpPr>
              <a:spLocks/>
            </p:cNvSpPr>
            <p:nvPr/>
          </p:nvSpPr>
          <p:spPr bwMode="auto">
            <a:xfrm>
              <a:off x="571233" y="4038117"/>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4" name="Rectangle 51"/>
            <p:cNvSpPr>
              <a:spLocks noChangeArrowheads="1"/>
            </p:cNvSpPr>
            <p:nvPr/>
          </p:nvSpPr>
          <p:spPr bwMode="auto">
            <a:xfrm>
              <a:off x="571233" y="4136353"/>
              <a:ext cx="35818"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5" name="Freeform 52"/>
            <p:cNvSpPr>
              <a:spLocks/>
            </p:cNvSpPr>
            <p:nvPr/>
          </p:nvSpPr>
          <p:spPr bwMode="auto">
            <a:xfrm>
              <a:off x="571233" y="4136353"/>
              <a:ext cx="35818" cy="5458"/>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6" name="Rectangle 53"/>
            <p:cNvSpPr>
              <a:spLocks noChangeArrowheads="1"/>
            </p:cNvSpPr>
            <p:nvPr/>
          </p:nvSpPr>
          <p:spPr bwMode="auto">
            <a:xfrm>
              <a:off x="571233" y="4234589"/>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7" name="Freeform 54"/>
            <p:cNvSpPr>
              <a:spLocks/>
            </p:cNvSpPr>
            <p:nvPr/>
          </p:nvSpPr>
          <p:spPr bwMode="auto">
            <a:xfrm>
              <a:off x="571233" y="4234589"/>
              <a:ext cx="35818" cy="6822"/>
            </a:xfrm>
            <a:custGeom>
              <a:avLst/>
              <a:gdLst>
                <a:gd name="T0" fmla="*/ 47 w 47"/>
                <a:gd name="T1" fmla="*/ 0 h 9"/>
                <a:gd name="T2" fmla="*/ 0 w 47"/>
                <a:gd name="T3" fmla="*/ 0 h 9"/>
                <a:gd name="T4" fmla="*/ 0 w 47"/>
                <a:gd name="T5" fmla="*/ 9 h 9"/>
                <a:gd name="T6" fmla="*/ 47 w 47"/>
                <a:gd name="T7" fmla="*/ 9 h 9"/>
              </a:gdLst>
              <a:ahLst/>
              <a:cxnLst>
                <a:cxn ang="0">
                  <a:pos x="T0" y="T1"/>
                </a:cxn>
                <a:cxn ang="0">
                  <a:pos x="T2" y="T3"/>
                </a:cxn>
                <a:cxn ang="0">
                  <a:pos x="T4" y="T5"/>
                </a:cxn>
                <a:cxn ang="0">
                  <a:pos x="T6" y="T7"/>
                </a:cxn>
              </a:cxnLst>
              <a:rect l="0" t="0" r="r" b="b"/>
              <a:pathLst>
                <a:path w="47" h="9">
                  <a:moveTo>
                    <a:pt x="47" y="0"/>
                  </a:moveTo>
                  <a:lnTo>
                    <a:pt x="0" y="0"/>
                  </a:lnTo>
                  <a:lnTo>
                    <a:pt x="0" y="9"/>
                  </a:lnTo>
                  <a:lnTo>
                    <a:pt x="47"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8" name="Rectangle 55"/>
            <p:cNvSpPr>
              <a:spLocks noChangeArrowheads="1"/>
            </p:cNvSpPr>
            <p:nvPr/>
          </p:nvSpPr>
          <p:spPr bwMode="auto">
            <a:xfrm>
              <a:off x="571233" y="4398315"/>
              <a:ext cx="35818" cy="6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9" name="Freeform 56"/>
            <p:cNvSpPr>
              <a:spLocks/>
            </p:cNvSpPr>
            <p:nvPr/>
          </p:nvSpPr>
          <p:spPr bwMode="auto">
            <a:xfrm>
              <a:off x="571233" y="4398315"/>
              <a:ext cx="35818" cy="6822"/>
            </a:xfrm>
            <a:custGeom>
              <a:avLst/>
              <a:gdLst>
                <a:gd name="T0" fmla="*/ 47 w 47"/>
                <a:gd name="T1" fmla="*/ 0 h 8"/>
                <a:gd name="T2" fmla="*/ 0 w 47"/>
                <a:gd name="T3" fmla="*/ 0 h 8"/>
                <a:gd name="T4" fmla="*/ 0 w 47"/>
                <a:gd name="T5" fmla="*/ 8 h 8"/>
                <a:gd name="T6" fmla="*/ 47 w 47"/>
                <a:gd name="T7" fmla="*/ 8 h 8"/>
              </a:gdLst>
              <a:ahLst/>
              <a:cxnLst>
                <a:cxn ang="0">
                  <a:pos x="T0" y="T1"/>
                </a:cxn>
                <a:cxn ang="0">
                  <a:pos x="T2" y="T3"/>
                </a:cxn>
                <a:cxn ang="0">
                  <a:pos x="T4" y="T5"/>
                </a:cxn>
                <a:cxn ang="0">
                  <a:pos x="T6" y="T7"/>
                </a:cxn>
              </a:cxnLst>
              <a:rect l="0" t="0" r="r" b="b"/>
              <a:pathLst>
                <a:path w="47" h="8">
                  <a:moveTo>
                    <a:pt x="47" y="0"/>
                  </a:moveTo>
                  <a:lnTo>
                    <a:pt x="0" y="0"/>
                  </a:lnTo>
                  <a:lnTo>
                    <a:pt x="0" y="8"/>
                  </a:lnTo>
                  <a:lnTo>
                    <a:pt x="47"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0" name="Rectangle 57"/>
            <p:cNvSpPr>
              <a:spLocks noChangeArrowheads="1"/>
            </p:cNvSpPr>
            <p:nvPr/>
          </p:nvSpPr>
          <p:spPr bwMode="auto">
            <a:xfrm>
              <a:off x="396385" y="3611064"/>
              <a:ext cx="115909"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1024</a:t>
              </a:r>
            </a:p>
          </p:txBody>
        </p:sp>
        <p:sp>
          <p:nvSpPr>
            <p:cNvPr id="71" name="Rectangle 58"/>
            <p:cNvSpPr>
              <a:spLocks noChangeArrowheads="1"/>
            </p:cNvSpPr>
            <p:nvPr/>
          </p:nvSpPr>
          <p:spPr bwMode="auto">
            <a:xfrm>
              <a:off x="1132054" y="3497819"/>
              <a:ext cx="411048" cy="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60 mg_q12w</a:t>
              </a:r>
            </a:p>
          </p:txBody>
        </p:sp>
        <p:sp>
          <p:nvSpPr>
            <p:cNvPr id="72" name="Rectangle 59"/>
            <p:cNvSpPr>
              <a:spLocks noChangeArrowheads="1"/>
            </p:cNvSpPr>
            <p:nvPr/>
          </p:nvSpPr>
          <p:spPr bwMode="auto">
            <a:xfrm>
              <a:off x="2583329" y="3497819"/>
              <a:ext cx="372412" cy="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60 mg_q4w</a:t>
              </a:r>
            </a:p>
          </p:txBody>
        </p:sp>
        <p:sp>
          <p:nvSpPr>
            <p:cNvPr id="73" name="Rectangle 60"/>
            <p:cNvSpPr>
              <a:spLocks noChangeArrowheads="1"/>
            </p:cNvSpPr>
            <p:nvPr/>
          </p:nvSpPr>
          <p:spPr bwMode="auto">
            <a:xfrm>
              <a:off x="1156529" y="2444512"/>
              <a:ext cx="360606" cy="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0 mg_3 mg</a:t>
              </a:r>
            </a:p>
          </p:txBody>
        </p:sp>
        <p:sp>
          <p:nvSpPr>
            <p:cNvPr id="74" name="Rectangle 61"/>
            <p:cNvSpPr>
              <a:spLocks noChangeArrowheads="1"/>
            </p:cNvSpPr>
            <p:nvPr/>
          </p:nvSpPr>
          <p:spPr bwMode="auto">
            <a:xfrm>
              <a:off x="2583329" y="2444512"/>
              <a:ext cx="372412" cy="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3 mg_q12w</a:t>
              </a:r>
            </a:p>
          </p:txBody>
        </p:sp>
        <p:sp>
          <p:nvSpPr>
            <p:cNvPr id="75" name="Rectangle 62"/>
            <p:cNvSpPr>
              <a:spLocks noChangeArrowheads="1"/>
            </p:cNvSpPr>
            <p:nvPr/>
          </p:nvSpPr>
          <p:spPr bwMode="auto">
            <a:xfrm>
              <a:off x="3997459" y="2444512"/>
              <a:ext cx="411048" cy="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30 mg_q12w</a:t>
              </a:r>
            </a:p>
          </p:txBody>
        </p:sp>
        <p:sp>
          <p:nvSpPr>
            <p:cNvPr id="76" name="Rectangle 63"/>
            <p:cNvSpPr>
              <a:spLocks noChangeArrowheads="1"/>
            </p:cNvSpPr>
            <p:nvPr/>
          </p:nvSpPr>
          <p:spPr bwMode="auto">
            <a:xfrm>
              <a:off x="434228" y="3709300"/>
              <a:ext cx="86932"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512</a:t>
              </a:r>
            </a:p>
          </p:txBody>
        </p:sp>
        <p:sp>
          <p:nvSpPr>
            <p:cNvPr id="77" name="Rectangle 64"/>
            <p:cNvSpPr>
              <a:spLocks noChangeArrowheads="1"/>
            </p:cNvSpPr>
            <p:nvPr/>
          </p:nvSpPr>
          <p:spPr bwMode="auto">
            <a:xfrm>
              <a:off x="434228" y="3807535"/>
              <a:ext cx="86932"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256</a:t>
              </a:r>
            </a:p>
          </p:txBody>
        </p:sp>
        <p:sp>
          <p:nvSpPr>
            <p:cNvPr id="78" name="Rectangle 65"/>
            <p:cNvSpPr>
              <a:spLocks noChangeArrowheads="1"/>
            </p:cNvSpPr>
            <p:nvPr/>
          </p:nvSpPr>
          <p:spPr bwMode="auto">
            <a:xfrm rot="16200000">
              <a:off x="-227887" y="3421439"/>
              <a:ext cx="958976" cy="9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B-cell count (cells/µL)</a:t>
              </a:r>
            </a:p>
          </p:txBody>
        </p:sp>
        <p:sp>
          <p:nvSpPr>
            <p:cNvPr id="79" name="Rectangle 66"/>
            <p:cNvSpPr>
              <a:spLocks noChangeArrowheads="1"/>
            </p:cNvSpPr>
            <p:nvPr/>
          </p:nvSpPr>
          <p:spPr bwMode="auto">
            <a:xfrm>
              <a:off x="2432004" y="4650205"/>
              <a:ext cx="485100" cy="11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Time (weeks)</a:t>
              </a:r>
            </a:p>
          </p:txBody>
        </p:sp>
        <p:sp>
          <p:nvSpPr>
            <p:cNvPr id="80" name="Rectangle 68"/>
            <p:cNvSpPr>
              <a:spLocks noChangeArrowheads="1"/>
            </p:cNvSpPr>
            <p:nvPr/>
          </p:nvSpPr>
          <p:spPr bwMode="auto">
            <a:xfrm>
              <a:off x="3859321" y="3615719"/>
              <a:ext cx="485100" cy="11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Time (weeks)</a:t>
              </a:r>
              <a:endParaRPr kumimoji="0" lang="en-GB" alt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1" name="Rectangle 70"/>
            <p:cNvSpPr>
              <a:spLocks noChangeArrowheads="1"/>
            </p:cNvSpPr>
            <p:nvPr/>
          </p:nvSpPr>
          <p:spPr bwMode="auto">
            <a:xfrm>
              <a:off x="1000794" y="4650204"/>
              <a:ext cx="485100" cy="11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Time (weeks)</a:t>
              </a:r>
            </a:p>
          </p:txBody>
        </p:sp>
        <p:sp>
          <p:nvSpPr>
            <p:cNvPr id="82" name="Rectangle 72"/>
            <p:cNvSpPr>
              <a:spLocks noChangeArrowheads="1"/>
            </p:cNvSpPr>
            <p:nvPr/>
          </p:nvSpPr>
          <p:spPr bwMode="auto">
            <a:xfrm>
              <a:off x="434228" y="3905772"/>
              <a:ext cx="86932"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128</a:t>
              </a:r>
            </a:p>
          </p:txBody>
        </p:sp>
        <p:sp>
          <p:nvSpPr>
            <p:cNvPr id="83" name="Rectangle 73"/>
            <p:cNvSpPr>
              <a:spLocks noChangeArrowheads="1"/>
            </p:cNvSpPr>
            <p:nvPr/>
          </p:nvSpPr>
          <p:spPr bwMode="auto">
            <a:xfrm>
              <a:off x="472077" y="4004007"/>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a:t>
              </a:r>
            </a:p>
          </p:txBody>
        </p:sp>
        <p:sp>
          <p:nvSpPr>
            <p:cNvPr id="84" name="Rectangle 74"/>
            <p:cNvSpPr>
              <a:spLocks noChangeArrowheads="1"/>
            </p:cNvSpPr>
            <p:nvPr/>
          </p:nvSpPr>
          <p:spPr bwMode="auto">
            <a:xfrm>
              <a:off x="472077" y="4102243"/>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32</a:t>
              </a:r>
            </a:p>
          </p:txBody>
        </p:sp>
        <p:sp>
          <p:nvSpPr>
            <p:cNvPr id="85" name="Rectangle 75"/>
            <p:cNvSpPr>
              <a:spLocks noChangeArrowheads="1"/>
            </p:cNvSpPr>
            <p:nvPr/>
          </p:nvSpPr>
          <p:spPr bwMode="auto">
            <a:xfrm>
              <a:off x="472077" y="4201842"/>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16</a:t>
              </a:r>
            </a:p>
          </p:txBody>
        </p:sp>
        <p:sp>
          <p:nvSpPr>
            <p:cNvPr id="86" name="Rectangle 76"/>
            <p:cNvSpPr>
              <a:spLocks noChangeArrowheads="1"/>
            </p:cNvSpPr>
            <p:nvPr/>
          </p:nvSpPr>
          <p:spPr bwMode="auto">
            <a:xfrm>
              <a:off x="509922" y="4364206"/>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a:t>
              </a:r>
            </a:p>
          </p:txBody>
        </p:sp>
        <p:sp>
          <p:nvSpPr>
            <p:cNvPr id="87" name="Rectangle 77"/>
            <p:cNvSpPr>
              <a:spLocks noChangeArrowheads="1"/>
            </p:cNvSpPr>
            <p:nvPr/>
          </p:nvSpPr>
          <p:spPr bwMode="auto">
            <a:xfrm>
              <a:off x="657792"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8" name="Freeform 78"/>
            <p:cNvSpPr>
              <a:spLocks/>
            </p:cNvSpPr>
            <p:nvPr/>
          </p:nvSpPr>
          <p:spPr bwMode="auto">
            <a:xfrm>
              <a:off x="657792"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9" name="Rectangle 79"/>
            <p:cNvSpPr>
              <a:spLocks noChangeArrowheads="1"/>
            </p:cNvSpPr>
            <p:nvPr/>
          </p:nvSpPr>
          <p:spPr bwMode="auto">
            <a:xfrm>
              <a:off x="650018" y="4547034"/>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a:t>
              </a:r>
            </a:p>
          </p:txBody>
        </p:sp>
        <p:sp>
          <p:nvSpPr>
            <p:cNvPr id="90" name="Rectangle 80"/>
            <p:cNvSpPr>
              <a:spLocks noChangeArrowheads="1"/>
            </p:cNvSpPr>
            <p:nvPr/>
          </p:nvSpPr>
          <p:spPr bwMode="auto">
            <a:xfrm>
              <a:off x="753305"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1" name="Freeform 81"/>
            <p:cNvSpPr>
              <a:spLocks/>
            </p:cNvSpPr>
            <p:nvPr/>
          </p:nvSpPr>
          <p:spPr bwMode="auto">
            <a:xfrm>
              <a:off x="753305"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2" name="Rectangle 82"/>
            <p:cNvSpPr>
              <a:spLocks noChangeArrowheads="1"/>
            </p:cNvSpPr>
            <p:nvPr/>
          </p:nvSpPr>
          <p:spPr bwMode="auto">
            <a:xfrm>
              <a:off x="747025" y="4547034"/>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a:t>
              </a:r>
            </a:p>
          </p:txBody>
        </p:sp>
        <p:sp>
          <p:nvSpPr>
            <p:cNvPr id="93" name="Rectangle 83"/>
            <p:cNvSpPr>
              <a:spLocks noChangeArrowheads="1"/>
            </p:cNvSpPr>
            <p:nvPr/>
          </p:nvSpPr>
          <p:spPr bwMode="auto">
            <a:xfrm>
              <a:off x="851803"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4" name="Freeform 84"/>
            <p:cNvSpPr>
              <a:spLocks/>
            </p:cNvSpPr>
            <p:nvPr/>
          </p:nvSpPr>
          <p:spPr bwMode="auto">
            <a:xfrm>
              <a:off x="851803"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5" name="Rectangle 85"/>
            <p:cNvSpPr>
              <a:spLocks noChangeArrowheads="1"/>
            </p:cNvSpPr>
            <p:nvPr/>
          </p:nvSpPr>
          <p:spPr bwMode="auto">
            <a:xfrm>
              <a:off x="844031" y="4547034"/>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a:t>
              </a:r>
            </a:p>
          </p:txBody>
        </p:sp>
        <p:sp>
          <p:nvSpPr>
            <p:cNvPr id="96" name="Rectangle 86"/>
            <p:cNvSpPr>
              <a:spLocks noChangeArrowheads="1"/>
            </p:cNvSpPr>
            <p:nvPr/>
          </p:nvSpPr>
          <p:spPr bwMode="auto">
            <a:xfrm>
              <a:off x="947317"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7" name="Freeform 87"/>
            <p:cNvSpPr>
              <a:spLocks/>
            </p:cNvSpPr>
            <p:nvPr/>
          </p:nvSpPr>
          <p:spPr bwMode="auto">
            <a:xfrm>
              <a:off x="947317"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8" name="Rectangle 88"/>
            <p:cNvSpPr>
              <a:spLocks noChangeArrowheads="1"/>
            </p:cNvSpPr>
            <p:nvPr/>
          </p:nvSpPr>
          <p:spPr bwMode="auto">
            <a:xfrm>
              <a:off x="928788"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12</a:t>
              </a:r>
            </a:p>
          </p:txBody>
        </p:sp>
        <p:sp>
          <p:nvSpPr>
            <p:cNvPr id="99" name="Rectangle 89"/>
            <p:cNvSpPr>
              <a:spLocks noChangeArrowheads="1"/>
            </p:cNvSpPr>
            <p:nvPr/>
          </p:nvSpPr>
          <p:spPr bwMode="auto">
            <a:xfrm>
              <a:off x="1042830"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0" name="Freeform 90"/>
            <p:cNvSpPr>
              <a:spLocks/>
            </p:cNvSpPr>
            <p:nvPr/>
          </p:nvSpPr>
          <p:spPr bwMode="auto">
            <a:xfrm>
              <a:off x="1042830"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1" name="Rectangle 91"/>
            <p:cNvSpPr>
              <a:spLocks noChangeArrowheads="1"/>
            </p:cNvSpPr>
            <p:nvPr/>
          </p:nvSpPr>
          <p:spPr bwMode="auto">
            <a:xfrm>
              <a:off x="1024302"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14</a:t>
              </a:r>
            </a:p>
          </p:txBody>
        </p:sp>
        <p:sp>
          <p:nvSpPr>
            <p:cNvPr id="102" name="Rectangle 92"/>
            <p:cNvSpPr>
              <a:spLocks noChangeArrowheads="1"/>
            </p:cNvSpPr>
            <p:nvPr/>
          </p:nvSpPr>
          <p:spPr bwMode="auto">
            <a:xfrm>
              <a:off x="1142821"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3" name="Freeform 93"/>
            <p:cNvSpPr>
              <a:spLocks/>
            </p:cNvSpPr>
            <p:nvPr/>
          </p:nvSpPr>
          <p:spPr bwMode="auto">
            <a:xfrm>
              <a:off x="1142821"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4" name="Rectangle 94"/>
            <p:cNvSpPr>
              <a:spLocks noChangeArrowheads="1"/>
            </p:cNvSpPr>
            <p:nvPr/>
          </p:nvSpPr>
          <p:spPr bwMode="auto">
            <a:xfrm>
              <a:off x="1121307"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a:t>
              </a:r>
            </a:p>
          </p:txBody>
        </p:sp>
        <p:sp>
          <p:nvSpPr>
            <p:cNvPr id="105" name="Rectangle 95"/>
            <p:cNvSpPr>
              <a:spLocks noChangeArrowheads="1"/>
            </p:cNvSpPr>
            <p:nvPr/>
          </p:nvSpPr>
          <p:spPr bwMode="auto">
            <a:xfrm>
              <a:off x="1239827"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6" name="Freeform 96"/>
            <p:cNvSpPr>
              <a:spLocks/>
            </p:cNvSpPr>
            <p:nvPr/>
          </p:nvSpPr>
          <p:spPr bwMode="auto">
            <a:xfrm>
              <a:off x="1239827"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7" name="Rectangle 97"/>
            <p:cNvSpPr>
              <a:spLocks noChangeArrowheads="1"/>
            </p:cNvSpPr>
            <p:nvPr/>
          </p:nvSpPr>
          <p:spPr bwMode="auto">
            <a:xfrm>
              <a:off x="1218312"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24</a:t>
              </a:r>
            </a:p>
          </p:txBody>
        </p:sp>
        <p:sp>
          <p:nvSpPr>
            <p:cNvPr id="108" name="Rectangle 98"/>
            <p:cNvSpPr>
              <a:spLocks noChangeArrowheads="1"/>
            </p:cNvSpPr>
            <p:nvPr/>
          </p:nvSpPr>
          <p:spPr bwMode="auto">
            <a:xfrm>
              <a:off x="1332356"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9" name="Freeform 99"/>
            <p:cNvSpPr>
              <a:spLocks/>
            </p:cNvSpPr>
            <p:nvPr/>
          </p:nvSpPr>
          <p:spPr bwMode="auto">
            <a:xfrm>
              <a:off x="1332356"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0" name="Rectangle 100"/>
            <p:cNvSpPr>
              <a:spLocks noChangeArrowheads="1"/>
            </p:cNvSpPr>
            <p:nvPr/>
          </p:nvSpPr>
          <p:spPr bwMode="auto">
            <a:xfrm>
              <a:off x="1313826"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28</a:t>
              </a:r>
            </a:p>
          </p:txBody>
        </p:sp>
        <p:sp>
          <p:nvSpPr>
            <p:cNvPr id="111" name="Rectangle 101"/>
            <p:cNvSpPr>
              <a:spLocks noChangeArrowheads="1"/>
            </p:cNvSpPr>
            <p:nvPr/>
          </p:nvSpPr>
          <p:spPr bwMode="auto">
            <a:xfrm>
              <a:off x="1430854"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Freeform 102"/>
            <p:cNvSpPr>
              <a:spLocks/>
            </p:cNvSpPr>
            <p:nvPr/>
          </p:nvSpPr>
          <p:spPr bwMode="auto">
            <a:xfrm>
              <a:off x="1430854" y="4507466"/>
              <a:ext cx="5970"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Rectangle 103"/>
            <p:cNvSpPr>
              <a:spLocks noChangeArrowheads="1"/>
            </p:cNvSpPr>
            <p:nvPr/>
          </p:nvSpPr>
          <p:spPr bwMode="auto">
            <a:xfrm>
              <a:off x="1410831"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32</a:t>
              </a:r>
            </a:p>
          </p:txBody>
        </p:sp>
        <p:sp>
          <p:nvSpPr>
            <p:cNvPr id="114" name="Rectangle 104"/>
            <p:cNvSpPr>
              <a:spLocks noChangeArrowheads="1"/>
            </p:cNvSpPr>
            <p:nvPr/>
          </p:nvSpPr>
          <p:spPr bwMode="auto">
            <a:xfrm>
              <a:off x="1527859"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5" name="Freeform 105"/>
            <p:cNvSpPr>
              <a:spLocks/>
            </p:cNvSpPr>
            <p:nvPr/>
          </p:nvSpPr>
          <p:spPr bwMode="auto">
            <a:xfrm>
              <a:off x="1527859"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6" name="Rectangle 106"/>
            <p:cNvSpPr>
              <a:spLocks noChangeArrowheads="1"/>
            </p:cNvSpPr>
            <p:nvPr/>
          </p:nvSpPr>
          <p:spPr bwMode="auto">
            <a:xfrm>
              <a:off x="1507838"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36</a:t>
              </a:r>
            </a:p>
          </p:txBody>
        </p:sp>
        <p:sp>
          <p:nvSpPr>
            <p:cNvPr id="117" name="Rectangle 107"/>
            <p:cNvSpPr>
              <a:spLocks noChangeArrowheads="1"/>
            </p:cNvSpPr>
            <p:nvPr/>
          </p:nvSpPr>
          <p:spPr bwMode="auto">
            <a:xfrm>
              <a:off x="1621881"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8" name="Freeform 108"/>
            <p:cNvSpPr>
              <a:spLocks/>
            </p:cNvSpPr>
            <p:nvPr/>
          </p:nvSpPr>
          <p:spPr bwMode="auto">
            <a:xfrm>
              <a:off x="1621881"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9" name="Rectangle 109"/>
            <p:cNvSpPr>
              <a:spLocks noChangeArrowheads="1"/>
            </p:cNvSpPr>
            <p:nvPr/>
          </p:nvSpPr>
          <p:spPr bwMode="auto">
            <a:xfrm>
              <a:off x="1603352"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40</a:t>
              </a:r>
            </a:p>
          </p:txBody>
        </p:sp>
        <p:sp>
          <p:nvSpPr>
            <p:cNvPr id="120" name="Rectangle 110"/>
            <p:cNvSpPr>
              <a:spLocks noChangeArrowheads="1"/>
            </p:cNvSpPr>
            <p:nvPr/>
          </p:nvSpPr>
          <p:spPr bwMode="auto">
            <a:xfrm>
              <a:off x="1720379"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1" name="Freeform 111"/>
            <p:cNvSpPr>
              <a:spLocks/>
            </p:cNvSpPr>
            <p:nvPr/>
          </p:nvSpPr>
          <p:spPr bwMode="auto">
            <a:xfrm>
              <a:off x="1720379"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2" name="Rectangle 112"/>
            <p:cNvSpPr>
              <a:spLocks noChangeArrowheads="1"/>
            </p:cNvSpPr>
            <p:nvPr/>
          </p:nvSpPr>
          <p:spPr bwMode="auto">
            <a:xfrm>
              <a:off x="1700356"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44</a:t>
              </a:r>
            </a:p>
          </p:txBody>
        </p:sp>
        <p:sp>
          <p:nvSpPr>
            <p:cNvPr id="123" name="Rectangle 113"/>
            <p:cNvSpPr>
              <a:spLocks noChangeArrowheads="1"/>
            </p:cNvSpPr>
            <p:nvPr/>
          </p:nvSpPr>
          <p:spPr bwMode="auto">
            <a:xfrm>
              <a:off x="1815892"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4" name="Freeform 114"/>
            <p:cNvSpPr>
              <a:spLocks/>
            </p:cNvSpPr>
            <p:nvPr/>
          </p:nvSpPr>
          <p:spPr bwMode="auto">
            <a:xfrm>
              <a:off x="1815892" y="4507466"/>
              <a:ext cx="5970"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5" name="Rectangle 115"/>
            <p:cNvSpPr>
              <a:spLocks noChangeArrowheads="1"/>
            </p:cNvSpPr>
            <p:nvPr/>
          </p:nvSpPr>
          <p:spPr bwMode="auto">
            <a:xfrm>
              <a:off x="1797365" y="4547034"/>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48</a:t>
              </a:r>
            </a:p>
          </p:txBody>
        </p:sp>
        <p:sp>
          <p:nvSpPr>
            <p:cNvPr id="126" name="Rectangle 116"/>
            <p:cNvSpPr>
              <a:spLocks noChangeArrowheads="1"/>
            </p:cNvSpPr>
            <p:nvPr/>
          </p:nvSpPr>
          <p:spPr bwMode="auto">
            <a:xfrm>
              <a:off x="2097955"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7" name="Freeform 117"/>
            <p:cNvSpPr>
              <a:spLocks/>
            </p:cNvSpPr>
            <p:nvPr/>
          </p:nvSpPr>
          <p:spPr bwMode="auto">
            <a:xfrm>
              <a:off x="2097955"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8" name="Rectangle 118"/>
            <p:cNvSpPr>
              <a:spLocks noChangeArrowheads="1"/>
            </p:cNvSpPr>
            <p:nvPr/>
          </p:nvSpPr>
          <p:spPr bwMode="auto">
            <a:xfrm>
              <a:off x="2091676" y="4547034"/>
              <a:ext cx="28978"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a:t>
              </a:r>
            </a:p>
          </p:txBody>
        </p:sp>
        <p:sp>
          <p:nvSpPr>
            <p:cNvPr id="129" name="Rectangle 119"/>
            <p:cNvSpPr>
              <a:spLocks noChangeArrowheads="1"/>
            </p:cNvSpPr>
            <p:nvPr/>
          </p:nvSpPr>
          <p:spPr bwMode="auto">
            <a:xfrm>
              <a:off x="2193469"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0" name="Freeform 120"/>
            <p:cNvSpPr>
              <a:spLocks/>
            </p:cNvSpPr>
            <p:nvPr/>
          </p:nvSpPr>
          <p:spPr bwMode="auto">
            <a:xfrm>
              <a:off x="2193469"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1" name="Rectangle 121"/>
            <p:cNvSpPr>
              <a:spLocks noChangeArrowheads="1"/>
            </p:cNvSpPr>
            <p:nvPr/>
          </p:nvSpPr>
          <p:spPr bwMode="auto">
            <a:xfrm>
              <a:off x="2187190" y="4547034"/>
              <a:ext cx="28978"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a:t>
              </a:r>
            </a:p>
          </p:txBody>
        </p:sp>
        <p:sp>
          <p:nvSpPr>
            <p:cNvPr id="132" name="Rectangle 122"/>
            <p:cNvSpPr>
              <a:spLocks noChangeArrowheads="1"/>
            </p:cNvSpPr>
            <p:nvPr/>
          </p:nvSpPr>
          <p:spPr bwMode="auto">
            <a:xfrm>
              <a:off x="2291967"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3" name="Freeform 123"/>
            <p:cNvSpPr>
              <a:spLocks/>
            </p:cNvSpPr>
            <p:nvPr/>
          </p:nvSpPr>
          <p:spPr bwMode="auto">
            <a:xfrm>
              <a:off x="2291967"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4" name="Rectangle 124"/>
            <p:cNvSpPr>
              <a:spLocks noChangeArrowheads="1"/>
            </p:cNvSpPr>
            <p:nvPr/>
          </p:nvSpPr>
          <p:spPr bwMode="auto">
            <a:xfrm>
              <a:off x="2284195" y="4547034"/>
              <a:ext cx="28978"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a:t>
              </a:r>
            </a:p>
          </p:txBody>
        </p:sp>
        <p:sp>
          <p:nvSpPr>
            <p:cNvPr id="135" name="Rectangle 125"/>
            <p:cNvSpPr>
              <a:spLocks noChangeArrowheads="1"/>
            </p:cNvSpPr>
            <p:nvPr/>
          </p:nvSpPr>
          <p:spPr bwMode="auto">
            <a:xfrm>
              <a:off x="2387480"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6" name="Freeform 126"/>
            <p:cNvSpPr>
              <a:spLocks/>
            </p:cNvSpPr>
            <p:nvPr/>
          </p:nvSpPr>
          <p:spPr bwMode="auto">
            <a:xfrm>
              <a:off x="2387480"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7" name="Rectangle 127"/>
            <p:cNvSpPr>
              <a:spLocks noChangeArrowheads="1"/>
            </p:cNvSpPr>
            <p:nvPr/>
          </p:nvSpPr>
          <p:spPr bwMode="auto">
            <a:xfrm>
              <a:off x="2368952"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12</a:t>
              </a:r>
            </a:p>
          </p:txBody>
        </p:sp>
        <p:sp>
          <p:nvSpPr>
            <p:cNvPr id="138" name="Rectangle 128"/>
            <p:cNvSpPr>
              <a:spLocks noChangeArrowheads="1"/>
            </p:cNvSpPr>
            <p:nvPr/>
          </p:nvSpPr>
          <p:spPr bwMode="auto">
            <a:xfrm>
              <a:off x="2481502"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9" name="Freeform 129"/>
            <p:cNvSpPr>
              <a:spLocks/>
            </p:cNvSpPr>
            <p:nvPr/>
          </p:nvSpPr>
          <p:spPr bwMode="auto">
            <a:xfrm>
              <a:off x="2481502"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0" name="Rectangle 130"/>
            <p:cNvSpPr>
              <a:spLocks noChangeArrowheads="1"/>
            </p:cNvSpPr>
            <p:nvPr/>
          </p:nvSpPr>
          <p:spPr bwMode="auto">
            <a:xfrm>
              <a:off x="2465957"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14</a:t>
              </a:r>
            </a:p>
          </p:txBody>
        </p:sp>
        <p:sp>
          <p:nvSpPr>
            <p:cNvPr id="141" name="Rectangle 131"/>
            <p:cNvSpPr>
              <a:spLocks noChangeArrowheads="1"/>
            </p:cNvSpPr>
            <p:nvPr/>
          </p:nvSpPr>
          <p:spPr bwMode="auto">
            <a:xfrm>
              <a:off x="2582985"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2" name="Freeform 132"/>
            <p:cNvSpPr>
              <a:spLocks/>
            </p:cNvSpPr>
            <p:nvPr/>
          </p:nvSpPr>
          <p:spPr bwMode="auto">
            <a:xfrm>
              <a:off x="2582985"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3" name="Rectangle 133"/>
            <p:cNvSpPr>
              <a:spLocks noChangeArrowheads="1"/>
            </p:cNvSpPr>
            <p:nvPr/>
          </p:nvSpPr>
          <p:spPr bwMode="auto">
            <a:xfrm>
              <a:off x="2561471"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a:t>
              </a:r>
            </a:p>
          </p:txBody>
        </p:sp>
        <p:sp>
          <p:nvSpPr>
            <p:cNvPr id="144" name="Rectangle 134"/>
            <p:cNvSpPr>
              <a:spLocks noChangeArrowheads="1"/>
            </p:cNvSpPr>
            <p:nvPr/>
          </p:nvSpPr>
          <p:spPr bwMode="auto">
            <a:xfrm>
              <a:off x="2678498" y="4507466"/>
              <a:ext cx="7462"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5" name="Freeform 135"/>
            <p:cNvSpPr>
              <a:spLocks/>
            </p:cNvSpPr>
            <p:nvPr/>
          </p:nvSpPr>
          <p:spPr bwMode="auto">
            <a:xfrm>
              <a:off x="2678498" y="4507466"/>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6" name="Rectangle 136"/>
            <p:cNvSpPr>
              <a:spLocks noChangeArrowheads="1"/>
            </p:cNvSpPr>
            <p:nvPr/>
          </p:nvSpPr>
          <p:spPr bwMode="auto">
            <a:xfrm>
              <a:off x="2658476"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24</a:t>
              </a:r>
            </a:p>
          </p:txBody>
        </p:sp>
        <p:sp>
          <p:nvSpPr>
            <p:cNvPr id="147" name="Rectangle 137"/>
            <p:cNvSpPr>
              <a:spLocks noChangeArrowheads="1"/>
            </p:cNvSpPr>
            <p:nvPr/>
          </p:nvSpPr>
          <p:spPr bwMode="auto">
            <a:xfrm>
              <a:off x="2774012"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Freeform 138"/>
            <p:cNvSpPr>
              <a:spLocks/>
            </p:cNvSpPr>
            <p:nvPr/>
          </p:nvSpPr>
          <p:spPr bwMode="auto">
            <a:xfrm>
              <a:off x="2774012" y="4507466"/>
              <a:ext cx="5970"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Rectangle 139"/>
            <p:cNvSpPr>
              <a:spLocks noChangeArrowheads="1"/>
            </p:cNvSpPr>
            <p:nvPr/>
          </p:nvSpPr>
          <p:spPr bwMode="auto">
            <a:xfrm>
              <a:off x="2755482"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28</a:t>
              </a:r>
            </a:p>
          </p:txBody>
        </p:sp>
        <p:sp>
          <p:nvSpPr>
            <p:cNvPr id="150" name="Rectangle 140"/>
            <p:cNvSpPr>
              <a:spLocks noChangeArrowheads="1"/>
            </p:cNvSpPr>
            <p:nvPr/>
          </p:nvSpPr>
          <p:spPr bwMode="auto">
            <a:xfrm>
              <a:off x="2871017"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Freeform 141"/>
            <p:cNvSpPr>
              <a:spLocks/>
            </p:cNvSpPr>
            <p:nvPr/>
          </p:nvSpPr>
          <p:spPr bwMode="auto">
            <a:xfrm>
              <a:off x="2871017"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2" name="Rectangle 142"/>
            <p:cNvSpPr>
              <a:spLocks noChangeArrowheads="1"/>
            </p:cNvSpPr>
            <p:nvPr/>
          </p:nvSpPr>
          <p:spPr bwMode="auto">
            <a:xfrm>
              <a:off x="2850996"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32</a:t>
              </a:r>
            </a:p>
          </p:txBody>
        </p:sp>
        <p:sp>
          <p:nvSpPr>
            <p:cNvPr id="153" name="Rectangle 143"/>
            <p:cNvSpPr>
              <a:spLocks noChangeArrowheads="1"/>
            </p:cNvSpPr>
            <p:nvPr/>
          </p:nvSpPr>
          <p:spPr bwMode="auto">
            <a:xfrm>
              <a:off x="2968024"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4" name="Freeform 144"/>
            <p:cNvSpPr>
              <a:spLocks/>
            </p:cNvSpPr>
            <p:nvPr/>
          </p:nvSpPr>
          <p:spPr bwMode="auto">
            <a:xfrm>
              <a:off x="2968024"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5" name="Rectangle 145"/>
            <p:cNvSpPr>
              <a:spLocks noChangeArrowheads="1"/>
            </p:cNvSpPr>
            <p:nvPr/>
          </p:nvSpPr>
          <p:spPr bwMode="auto">
            <a:xfrm>
              <a:off x="2948001"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36</a:t>
              </a:r>
            </a:p>
          </p:txBody>
        </p:sp>
        <p:sp>
          <p:nvSpPr>
            <p:cNvPr id="156" name="Rectangle 146"/>
            <p:cNvSpPr>
              <a:spLocks noChangeArrowheads="1"/>
            </p:cNvSpPr>
            <p:nvPr/>
          </p:nvSpPr>
          <p:spPr bwMode="auto">
            <a:xfrm>
              <a:off x="3063537"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7" name="Freeform 147"/>
            <p:cNvSpPr>
              <a:spLocks/>
            </p:cNvSpPr>
            <p:nvPr/>
          </p:nvSpPr>
          <p:spPr bwMode="auto">
            <a:xfrm>
              <a:off x="3063537"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8" name="Rectangle 148"/>
            <p:cNvSpPr>
              <a:spLocks noChangeArrowheads="1"/>
            </p:cNvSpPr>
            <p:nvPr/>
          </p:nvSpPr>
          <p:spPr bwMode="auto">
            <a:xfrm>
              <a:off x="3045008"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40</a:t>
              </a:r>
            </a:p>
          </p:txBody>
        </p:sp>
        <p:sp>
          <p:nvSpPr>
            <p:cNvPr id="159" name="Rectangle 149"/>
            <p:cNvSpPr>
              <a:spLocks noChangeArrowheads="1"/>
            </p:cNvSpPr>
            <p:nvPr/>
          </p:nvSpPr>
          <p:spPr bwMode="auto">
            <a:xfrm>
              <a:off x="3160542"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0" name="Freeform 150"/>
            <p:cNvSpPr>
              <a:spLocks/>
            </p:cNvSpPr>
            <p:nvPr/>
          </p:nvSpPr>
          <p:spPr bwMode="auto">
            <a:xfrm>
              <a:off x="3160542"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1" name="Rectangle 151"/>
            <p:cNvSpPr>
              <a:spLocks noChangeArrowheads="1"/>
            </p:cNvSpPr>
            <p:nvPr/>
          </p:nvSpPr>
          <p:spPr bwMode="auto">
            <a:xfrm>
              <a:off x="3140520"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44</a:t>
              </a:r>
            </a:p>
          </p:txBody>
        </p:sp>
        <p:sp>
          <p:nvSpPr>
            <p:cNvPr id="162" name="Rectangle 152"/>
            <p:cNvSpPr>
              <a:spLocks noChangeArrowheads="1"/>
            </p:cNvSpPr>
            <p:nvPr/>
          </p:nvSpPr>
          <p:spPr bwMode="auto">
            <a:xfrm>
              <a:off x="3256056" y="4507466"/>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3" name="Freeform 153"/>
            <p:cNvSpPr>
              <a:spLocks/>
            </p:cNvSpPr>
            <p:nvPr/>
          </p:nvSpPr>
          <p:spPr bwMode="auto">
            <a:xfrm>
              <a:off x="3256056" y="4507466"/>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4" name="Rectangle 154"/>
            <p:cNvSpPr>
              <a:spLocks noChangeArrowheads="1"/>
            </p:cNvSpPr>
            <p:nvPr/>
          </p:nvSpPr>
          <p:spPr bwMode="auto">
            <a:xfrm>
              <a:off x="3237527" y="4547034"/>
              <a:ext cx="57954" cy="7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48</a:t>
              </a:r>
            </a:p>
          </p:txBody>
        </p:sp>
        <p:sp>
          <p:nvSpPr>
            <p:cNvPr id="165" name="Rectangle 155"/>
            <p:cNvSpPr>
              <a:spLocks noChangeArrowheads="1"/>
            </p:cNvSpPr>
            <p:nvPr/>
          </p:nvSpPr>
          <p:spPr bwMode="auto">
            <a:xfrm>
              <a:off x="3541104" y="3455523"/>
              <a:ext cx="7462"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6" name="Freeform 156"/>
            <p:cNvSpPr>
              <a:spLocks/>
            </p:cNvSpPr>
            <p:nvPr/>
          </p:nvSpPr>
          <p:spPr bwMode="auto">
            <a:xfrm>
              <a:off x="3541104" y="3455523"/>
              <a:ext cx="7462"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7" name="Rectangle 157"/>
            <p:cNvSpPr>
              <a:spLocks noChangeArrowheads="1"/>
            </p:cNvSpPr>
            <p:nvPr/>
          </p:nvSpPr>
          <p:spPr bwMode="auto">
            <a:xfrm>
              <a:off x="3534824" y="3495089"/>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a:t>
              </a:r>
            </a:p>
          </p:txBody>
        </p:sp>
        <p:sp>
          <p:nvSpPr>
            <p:cNvPr id="168" name="Rectangle 158"/>
            <p:cNvSpPr>
              <a:spLocks noChangeArrowheads="1"/>
            </p:cNvSpPr>
            <p:nvPr/>
          </p:nvSpPr>
          <p:spPr bwMode="auto">
            <a:xfrm>
              <a:off x="3636618" y="3455523"/>
              <a:ext cx="7462"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9" name="Freeform 159"/>
            <p:cNvSpPr>
              <a:spLocks/>
            </p:cNvSpPr>
            <p:nvPr/>
          </p:nvSpPr>
          <p:spPr bwMode="auto">
            <a:xfrm>
              <a:off x="3636618" y="3455523"/>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0" name="Rectangle 160"/>
            <p:cNvSpPr>
              <a:spLocks noChangeArrowheads="1"/>
            </p:cNvSpPr>
            <p:nvPr/>
          </p:nvSpPr>
          <p:spPr bwMode="auto">
            <a:xfrm>
              <a:off x="3630338" y="3495089"/>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a:t>
              </a:r>
            </a:p>
          </p:txBody>
        </p:sp>
        <p:sp>
          <p:nvSpPr>
            <p:cNvPr id="171" name="Rectangle 161"/>
            <p:cNvSpPr>
              <a:spLocks noChangeArrowheads="1"/>
            </p:cNvSpPr>
            <p:nvPr/>
          </p:nvSpPr>
          <p:spPr bwMode="auto">
            <a:xfrm>
              <a:off x="3735116" y="3455523"/>
              <a:ext cx="5970"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2" name="Freeform 162"/>
            <p:cNvSpPr>
              <a:spLocks/>
            </p:cNvSpPr>
            <p:nvPr/>
          </p:nvSpPr>
          <p:spPr bwMode="auto">
            <a:xfrm>
              <a:off x="3735116"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3" name="Rectangle 163"/>
            <p:cNvSpPr>
              <a:spLocks noChangeArrowheads="1"/>
            </p:cNvSpPr>
            <p:nvPr/>
          </p:nvSpPr>
          <p:spPr bwMode="auto">
            <a:xfrm>
              <a:off x="3727344" y="3495089"/>
              <a:ext cx="28978"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a:t>
              </a:r>
            </a:p>
          </p:txBody>
        </p:sp>
        <p:sp>
          <p:nvSpPr>
            <p:cNvPr id="174" name="Rectangle 164"/>
            <p:cNvSpPr>
              <a:spLocks noChangeArrowheads="1"/>
            </p:cNvSpPr>
            <p:nvPr/>
          </p:nvSpPr>
          <p:spPr bwMode="auto">
            <a:xfrm>
              <a:off x="3830630" y="3455523"/>
              <a:ext cx="7462"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5" name="Freeform 165"/>
            <p:cNvSpPr>
              <a:spLocks/>
            </p:cNvSpPr>
            <p:nvPr/>
          </p:nvSpPr>
          <p:spPr bwMode="auto">
            <a:xfrm>
              <a:off x="3830630" y="3455523"/>
              <a:ext cx="7462"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6" name="Rectangle 166"/>
            <p:cNvSpPr>
              <a:spLocks noChangeArrowheads="1"/>
            </p:cNvSpPr>
            <p:nvPr/>
          </p:nvSpPr>
          <p:spPr bwMode="auto">
            <a:xfrm>
              <a:off x="3812101"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12</a:t>
              </a:r>
            </a:p>
          </p:txBody>
        </p:sp>
        <p:sp>
          <p:nvSpPr>
            <p:cNvPr id="177" name="Rectangle 167"/>
            <p:cNvSpPr>
              <a:spLocks noChangeArrowheads="1"/>
            </p:cNvSpPr>
            <p:nvPr/>
          </p:nvSpPr>
          <p:spPr bwMode="auto">
            <a:xfrm>
              <a:off x="3926143" y="3455523"/>
              <a:ext cx="5970"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8" name="Freeform 168"/>
            <p:cNvSpPr>
              <a:spLocks/>
            </p:cNvSpPr>
            <p:nvPr/>
          </p:nvSpPr>
          <p:spPr bwMode="auto">
            <a:xfrm>
              <a:off x="3926143"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9" name="Rectangle 169"/>
            <p:cNvSpPr>
              <a:spLocks noChangeArrowheads="1"/>
            </p:cNvSpPr>
            <p:nvPr/>
          </p:nvSpPr>
          <p:spPr bwMode="auto">
            <a:xfrm>
              <a:off x="3909106"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14</a:t>
              </a:r>
            </a:p>
          </p:txBody>
        </p:sp>
        <p:sp>
          <p:nvSpPr>
            <p:cNvPr id="180" name="Freeform 171"/>
            <p:cNvSpPr>
              <a:spLocks/>
            </p:cNvSpPr>
            <p:nvPr/>
          </p:nvSpPr>
          <p:spPr bwMode="auto">
            <a:xfrm>
              <a:off x="4026133"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1" name="Rectangle 172"/>
            <p:cNvSpPr>
              <a:spLocks noChangeArrowheads="1"/>
            </p:cNvSpPr>
            <p:nvPr/>
          </p:nvSpPr>
          <p:spPr bwMode="auto">
            <a:xfrm>
              <a:off x="4004620"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a:t>
              </a:r>
            </a:p>
          </p:txBody>
        </p:sp>
        <p:sp>
          <p:nvSpPr>
            <p:cNvPr id="182" name="Rectangle 173"/>
            <p:cNvSpPr>
              <a:spLocks noChangeArrowheads="1"/>
            </p:cNvSpPr>
            <p:nvPr/>
          </p:nvSpPr>
          <p:spPr bwMode="auto">
            <a:xfrm>
              <a:off x="4123140" y="3455523"/>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3" name="Freeform 174"/>
            <p:cNvSpPr>
              <a:spLocks/>
            </p:cNvSpPr>
            <p:nvPr/>
          </p:nvSpPr>
          <p:spPr bwMode="auto">
            <a:xfrm>
              <a:off x="4123140"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4" name="Rectangle 175"/>
            <p:cNvSpPr>
              <a:spLocks noChangeArrowheads="1"/>
            </p:cNvSpPr>
            <p:nvPr/>
          </p:nvSpPr>
          <p:spPr bwMode="auto">
            <a:xfrm>
              <a:off x="4101625"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24</a:t>
              </a:r>
            </a:p>
          </p:txBody>
        </p:sp>
        <p:sp>
          <p:nvSpPr>
            <p:cNvPr id="185" name="Rectangle 176"/>
            <p:cNvSpPr>
              <a:spLocks noChangeArrowheads="1"/>
            </p:cNvSpPr>
            <p:nvPr/>
          </p:nvSpPr>
          <p:spPr bwMode="auto">
            <a:xfrm>
              <a:off x="4217160" y="3455523"/>
              <a:ext cx="5970"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6" name="Freeform 177"/>
            <p:cNvSpPr>
              <a:spLocks/>
            </p:cNvSpPr>
            <p:nvPr/>
          </p:nvSpPr>
          <p:spPr bwMode="auto">
            <a:xfrm>
              <a:off x="4217160"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7" name="Rectangle 178"/>
            <p:cNvSpPr>
              <a:spLocks noChangeArrowheads="1"/>
            </p:cNvSpPr>
            <p:nvPr/>
          </p:nvSpPr>
          <p:spPr bwMode="auto">
            <a:xfrm>
              <a:off x="4198630"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28</a:t>
              </a:r>
            </a:p>
          </p:txBody>
        </p:sp>
        <p:sp>
          <p:nvSpPr>
            <p:cNvPr id="188" name="Rectangle 179"/>
            <p:cNvSpPr>
              <a:spLocks noChangeArrowheads="1"/>
            </p:cNvSpPr>
            <p:nvPr/>
          </p:nvSpPr>
          <p:spPr bwMode="auto">
            <a:xfrm>
              <a:off x="4314166" y="3455523"/>
              <a:ext cx="5970"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9" name="Freeform 180"/>
            <p:cNvSpPr>
              <a:spLocks/>
            </p:cNvSpPr>
            <p:nvPr/>
          </p:nvSpPr>
          <p:spPr bwMode="auto">
            <a:xfrm>
              <a:off x="4314166" y="3455523"/>
              <a:ext cx="5970"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0" name="Rectangle 181"/>
            <p:cNvSpPr>
              <a:spLocks noChangeArrowheads="1"/>
            </p:cNvSpPr>
            <p:nvPr/>
          </p:nvSpPr>
          <p:spPr bwMode="auto">
            <a:xfrm>
              <a:off x="4294144"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32</a:t>
              </a:r>
            </a:p>
          </p:txBody>
        </p:sp>
        <p:sp>
          <p:nvSpPr>
            <p:cNvPr id="191" name="Rectangle 182"/>
            <p:cNvSpPr>
              <a:spLocks noChangeArrowheads="1"/>
            </p:cNvSpPr>
            <p:nvPr/>
          </p:nvSpPr>
          <p:spPr bwMode="auto">
            <a:xfrm>
              <a:off x="4411172" y="3455523"/>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2" name="Freeform 183"/>
            <p:cNvSpPr>
              <a:spLocks/>
            </p:cNvSpPr>
            <p:nvPr/>
          </p:nvSpPr>
          <p:spPr bwMode="auto">
            <a:xfrm>
              <a:off x="4411172"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3" name="Rectangle 184"/>
            <p:cNvSpPr>
              <a:spLocks noChangeArrowheads="1"/>
            </p:cNvSpPr>
            <p:nvPr/>
          </p:nvSpPr>
          <p:spPr bwMode="auto">
            <a:xfrm>
              <a:off x="4391150"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36</a:t>
              </a:r>
            </a:p>
          </p:txBody>
        </p:sp>
        <p:sp>
          <p:nvSpPr>
            <p:cNvPr id="194" name="Rectangle 185"/>
            <p:cNvSpPr>
              <a:spLocks noChangeArrowheads="1"/>
            </p:cNvSpPr>
            <p:nvPr/>
          </p:nvSpPr>
          <p:spPr bwMode="auto">
            <a:xfrm>
              <a:off x="4506685" y="3455523"/>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5" name="Freeform 186"/>
            <p:cNvSpPr>
              <a:spLocks/>
            </p:cNvSpPr>
            <p:nvPr/>
          </p:nvSpPr>
          <p:spPr bwMode="auto">
            <a:xfrm>
              <a:off x="4506685" y="3455523"/>
              <a:ext cx="5970"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6" name="Rectangle 187"/>
            <p:cNvSpPr>
              <a:spLocks noChangeArrowheads="1"/>
            </p:cNvSpPr>
            <p:nvPr/>
          </p:nvSpPr>
          <p:spPr bwMode="auto">
            <a:xfrm>
              <a:off x="4488157"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40</a:t>
              </a:r>
            </a:p>
          </p:txBody>
        </p:sp>
        <p:sp>
          <p:nvSpPr>
            <p:cNvPr id="197" name="Rectangle 188"/>
            <p:cNvSpPr>
              <a:spLocks noChangeArrowheads="1"/>
            </p:cNvSpPr>
            <p:nvPr/>
          </p:nvSpPr>
          <p:spPr bwMode="auto">
            <a:xfrm>
              <a:off x="4603692" y="3455523"/>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8" name="Freeform 189"/>
            <p:cNvSpPr>
              <a:spLocks/>
            </p:cNvSpPr>
            <p:nvPr/>
          </p:nvSpPr>
          <p:spPr bwMode="auto">
            <a:xfrm>
              <a:off x="4603692" y="3455523"/>
              <a:ext cx="5970" cy="28653"/>
            </a:xfrm>
            <a:custGeom>
              <a:avLst/>
              <a:gdLst>
                <a:gd name="T0" fmla="*/ 0 w 9"/>
                <a:gd name="T1" fmla="*/ 0 h 43"/>
                <a:gd name="T2" fmla="*/ 0 w 9"/>
                <a:gd name="T3" fmla="*/ 43 h 43"/>
                <a:gd name="T4" fmla="*/ 9 w 9"/>
                <a:gd name="T5" fmla="*/ 43 h 43"/>
                <a:gd name="T6" fmla="*/ 9 w 9"/>
                <a:gd name="T7" fmla="*/ 0 h 43"/>
              </a:gdLst>
              <a:ahLst/>
              <a:cxnLst>
                <a:cxn ang="0">
                  <a:pos x="T0" y="T1"/>
                </a:cxn>
                <a:cxn ang="0">
                  <a:pos x="T2" y="T3"/>
                </a:cxn>
                <a:cxn ang="0">
                  <a:pos x="T4" y="T5"/>
                </a:cxn>
                <a:cxn ang="0">
                  <a:pos x="T6" y="T7"/>
                </a:cxn>
              </a:cxnLst>
              <a:rect l="0" t="0" r="r" b="b"/>
              <a:pathLst>
                <a:path w="9" h="43">
                  <a:moveTo>
                    <a:pt x="0" y="0"/>
                  </a:moveTo>
                  <a:lnTo>
                    <a:pt x="0" y="43"/>
                  </a:lnTo>
                  <a:lnTo>
                    <a:pt x="9" y="4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9" name="Rectangle 190"/>
            <p:cNvSpPr>
              <a:spLocks noChangeArrowheads="1"/>
            </p:cNvSpPr>
            <p:nvPr/>
          </p:nvSpPr>
          <p:spPr bwMode="auto">
            <a:xfrm>
              <a:off x="4583669"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44</a:t>
              </a:r>
            </a:p>
          </p:txBody>
        </p:sp>
        <p:sp>
          <p:nvSpPr>
            <p:cNvPr id="200" name="Rectangle 191"/>
            <p:cNvSpPr>
              <a:spLocks noChangeArrowheads="1"/>
            </p:cNvSpPr>
            <p:nvPr/>
          </p:nvSpPr>
          <p:spPr bwMode="auto">
            <a:xfrm>
              <a:off x="4699205" y="3455523"/>
              <a:ext cx="5970" cy="2865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1" name="Freeform 192"/>
            <p:cNvSpPr>
              <a:spLocks/>
            </p:cNvSpPr>
            <p:nvPr/>
          </p:nvSpPr>
          <p:spPr bwMode="auto">
            <a:xfrm>
              <a:off x="4699205" y="3455523"/>
              <a:ext cx="5970" cy="28653"/>
            </a:xfrm>
            <a:custGeom>
              <a:avLst/>
              <a:gdLst>
                <a:gd name="T0" fmla="*/ 0 w 8"/>
                <a:gd name="T1" fmla="*/ 0 h 43"/>
                <a:gd name="T2" fmla="*/ 0 w 8"/>
                <a:gd name="T3" fmla="*/ 43 h 43"/>
                <a:gd name="T4" fmla="*/ 8 w 8"/>
                <a:gd name="T5" fmla="*/ 43 h 43"/>
                <a:gd name="T6" fmla="*/ 8 w 8"/>
                <a:gd name="T7" fmla="*/ 0 h 43"/>
              </a:gdLst>
              <a:ahLst/>
              <a:cxnLst>
                <a:cxn ang="0">
                  <a:pos x="T0" y="T1"/>
                </a:cxn>
                <a:cxn ang="0">
                  <a:pos x="T2" y="T3"/>
                </a:cxn>
                <a:cxn ang="0">
                  <a:pos x="T4" y="T5"/>
                </a:cxn>
                <a:cxn ang="0">
                  <a:pos x="T6" y="T7"/>
                </a:cxn>
              </a:cxnLst>
              <a:rect l="0" t="0" r="r" b="b"/>
              <a:pathLst>
                <a:path w="8" h="43">
                  <a:moveTo>
                    <a:pt x="0" y="0"/>
                  </a:moveTo>
                  <a:lnTo>
                    <a:pt x="0" y="43"/>
                  </a:lnTo>
                  <a:lnTo>
                    <a:pt x="8" y="4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2" name="Rectangle 193"/>
            <p:cNvSpPr>
              <a:spLocks noChangeArrowheads="1"/>
            </p:cNvSpPr>
            <p:nvPr/>
          </p:nvSpPr>
          <p:spPr bwMode="auto">
            <a:xfrm>
              <a:off x="4680676" y="3495089"/>
              <a:ext cx="57954" cy="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48</a:t>
              </a:r>
            </a:p>
          </p:txBody>
        </p:sp>
        <p:sp>
          <p:nvSpPr>
            <p:cNvPr id="203" name="Freeform 194"/>
            <p:cNvSpPr>
              <a:spLocks/>
            </p:cNvSpPr>
            <p:nvPr/>
          </p:nvSpPr>
          <p:spPr bwMode="auto">
            <a:xfrm>
              <a:off x="3541104" y="2844278"/>
              <a:ext cx="1280477" cy="511646"/>
            </a:xfrm>
            <a:custGeom>
              <a:avLst/>
              <a:gdLst>
                <a:gd name="T0" fmla="*/ 1638 w 1716"/>
                <a:gd name="T1" fmla="*/ 151 h 749"/>
                <a:gd name="T2" fmla="*/ 1467 w 1716"/>
                <a:gd name="T3" fmla="*/ 139 h 749"/>
                <a:gd name="T4" fmla="*/ 1371 w 1716"/>
                <a:gd name="T5" fmla="*/ 146 h 749"/>
                <a:gd name="T6" fmla="*/ 1293 w 1716"/>
                <a:gd name="T7" fmla="*/ 171 h 749"/>
                <a:gd name="T8" fmla="*/ 1259 w 1716"/>
                <a:gd name="T9" fmla="*/ 179 h 749"/>
                <a:gd name="T10" fmla="*/ 1133 w 1716"/>
                <a:gd name="T11" fmla="*/ 217 h 749"/>
                <a:gd name="T12" fmla="*/ 1005 w 1716"/>
                <a:gd name="T13" fmla="*/ 278 h 749"/>
                <a:gd name="T14" fmla="*/ 992 w 1716"/>
                <a:gd name="T15" fmla="*/ 288 h 749"/>
                <a:gd name="T16" fmla="*/ 846 w 1716"/>
                <a:gd name="T17" fmla="*/ 381 h 749"/>
                <a:gd name="T18" fmla="*/ 752 w 1716"/>
                <a:gd name="T19" fmla="*/ 455 h 749"/>
                <a:gd name="T20" fmla="*/ 716 w 1716"/>
                <a:gd name="T21" fmla="*/ 496 h 749"/>
                <a:gd name="T22" fmla="*/ 639 w 1716"/>
                <a:gd name="T23" fmla="*/ 637 h 749"/>
                <a:gd name="T24" fmla="*/ 592 w 1716"/>
                <a:gd name="T25" fmla="*/ 707 h 749"/>
                <a:gd name="T26" fmla="*/ 548 w 1716"/>
                <a:gd name="T27" fmla="*/ 744 h 749"/>
                <a:gd name="T28" fmla="*/ 545 w 1716"/>
                <a:gd name="T29" fmla="*/ 739 h 749"/>
                <a:gd name="T30" fmla="*/ 529 w 1716"/>
                <a:gd name="T31" fmla="*/ 717 h 749"/>
                <a:gd name="T32" fmla="*/ 496 w 1716"/>
                <a:gd name="T33" fmla="*/ 639 h 749"/>
                <a:gd name="T34" fmla="*/ 433 w 1716"/>
                <a:gd name="T35" fmla="*/ 462 h 749"/>
                <a:gd name="T36" fmla="*/ 412 w 1716"/>
                <a:gd name="T37" fmla="*/ 406 h 749"/>
                <a:gd name="T38" fmla="*/ 405 w 1716"/>
                <a:gd name="T39" fmla="*/ 394 h 749"/>
                <a:gd name="T40" fmla="*/ 384 w 1716"/>
                <a:gd name="T41" fmla="*/ 385 h 749"/>
                <a:gd name="T42" fmla="*/ 365 w 1716"/>
                <a:gd name="T43" fmla="*/ 393 h 749"/>
                <a:gd name="T44" fmla="*/ 345 w 1716"/>
                <a:gd name="T45" fmla="*/ 416 h 749"/>
                <a:gd name="T46" fmla="*/ 305 w 1716"/>
                <a:gd name="T47" fmla="*/ 522 h 749"/>
                <a:gd name="T48" fmla="*/ 240 w 1716"/>
                <a:gd name="T49" fmla="*/ 689 h 749"/>
                <a:gd name="T50" fmla="*/ 228 w 1716"/>
                <a:gd name="T51" fmla="*/ 711 h 749"/>
                <a:gd name="T52" fmla="*/ 221 w 1716"/>
                <a:gd name="T53" fmla="*/ 719 h 749"/>
                <a:gd name="T54" fmla="*/ 205 w 1716"/>
                <a:gd name="T55" fmla="*/ 717 h 749"/>
                <a:gd name="T56" fmla="*/ 184 w 1716"/>
                <a:gd name="T57" fmla="*/ 696 h 749"/>
                <a:gd name="T58" fmla="*/ 146 w 1716"/>
                <a:gd name="T59" fmla="*/ 614 h 749"/>
                <a:gd name="T60" fmla="*/ 84 w 1716"/>
                <a:gd name="T61" fmla="*/ 397 h 749"/>
                <a:gd name="T62" fmla="*/ 0 w 1716"/>
                <a:gd name="T63" fmla="*/ 0 h 749"/>
                <a:gd name="T64" fmla="*/ 62 w 1716"/>
                <a:gd name="T65" fmla="*/ 322 h 749"/>
                <a:gd name="T66" fmla="*/ 128 w 1716"/>
                <a:gd name="T67" fmla="*/ 580 h 749"/>
                <a:gd name="T68" fmla="*/ 165 w 1716"/>
                <a:gd name="T69" fmla="*/ 676 h 749"/>
                <a:gd name="T70" fmla="*/ 194 w 1716"/>
                <a:gd name="T71" fmla="*/ 717 h 749"/>
                <a:gd name="T72" fmla="*/ 215 w 1716"/>
                <a:gd name="T73" fmla="*/ 726 h 749"/>
                <a:gd name="T74" fmla="*/ 224 w 1716"/>
                <a:gd name="T75" fmla="*/ 724 h 749"/>
                <a:gd name="T76" fmla="*/ 238 w 1716"/>
                <a:gd name="T77" fmla="*/ 705 h 749"/>
                <a:gd name="T78" fmla="*/ 289 w 1716"/>
                <a:gd name="T79" fmla="*/ 583 h 749"/>
                <a:gd name="T80" fmla="*/ 345 w 1716"/>
                <a:gd name="T81" fmla="*/ 431 h 749"/>
                <a:gd name="T82" fmla="*/ 362 w 1716"/>
                <a:gd name="T83" fmla="*/ 403 h 749"/>
                <a:gd name="T84" fmla="*/ 384 w 1716"/>
                <a:gd name="T85" fmla="*/ 391 h 749"/>
                <a:gd name="T86" fmla="*/ 398 w 1716"/>
                <a:gd name="T87" fmla="*/ 396 h 749"/>
                <a:gd name="T88" fmla="*/ 407 w 1716"/>
                <a:gd name="T89" fmla="*/ 409 h 749"/>
                <a:gd name="T90" fmla="*/ 482 w 1716"/>
                <a:gd name="T91" fmla="*/ 612 h 749"/>
                <a:gd name="T92" fmla="*/ 523 w 1716"/>
                <a:gd name="T93" fmla="*/ 720 h 749"/>
                <a:gd name="T94" fmla="*/ 541 w 1716"/>
                <a:gd name="T95" fmla="*/ 744 h 749"/>
                <a:gd name="T96" fmla="*/ 550 w 1716"/>
                <a:gd name="T97" fmla="*/ 748 h 749"/>
                <a:gd name="T98" fmla="*/ 597 w 1716"/>
                <a:gd name="T99" fmla="*/ 710 h 749"/>
                <a:gd name="T100" fmla="*/ 650 w 1716"/>
                <a:gd name="T101" fmla="*/ 632 h 749"/>
                <a:gd name="T102" fmla="*/ 722 w 1716"/>
                <a:gd name="T103" fmla="*/ 499 h 749"/>
                <a:gd name="T104" fmla="*/ 754 w 1716"/>
                <a:gd name="T105" fmla="*/ 459 h 749"/>
                <a:gd name="T106" fmla="*/ 828 w 1716"/>
                <a:gd name="T107" fmla="*/ 400 h 749"/>
                <a:gd name="T108" fmla="*/ 995 w 1716"/>
                <a:gd name="T109" fmla="*/ 292 h 749"/>
                <a:gd name="T110" fmla="*/ 1008 w 1716"/>
                <a:gd name="T111" fmla="*/ 284 h 749"/>
                <a:gd name="T112" fmla="*/ 1136 w 1716"/>
                <a:gd name="T113" fmla="*/ 223 h 749"/>
                <a:gd name="T114" fmla="*/ 1260 w 1716"/>
                <a:gd name="T115" fmla="*/ 185 h 749"/>
                <a:gd name="T116" fmla="*/ 1296 w 1716"/>
                <a:gd name="T117" fmla="*/ 176 h 749"/>
                <a:gd name="T118" fmla="*/ 1371 w 1716"/>
                <a:gd name="T119" fmla="*/ 152 h 749"/>
                <a:gd name="T120" fmla="*/ 1467 w 1716"/>
                <a:gd name="T121" fmla="*/ 145 h 749"/>
                <a:gd name="T122" fmla="*/ 1636 w 1716"/>
                <a:gd name="T123" fmla="*/ 157 h 749"/>
                <a:gd name="T124" fmla="*/ 1708 w 1716"/>
                <a:gd name="T125" fmla="*/ 168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6" h="749">
                  <a:moveTo>
                    <a:pt x="1716" y="164"/>
                  </a:moveTo>
                  <a:lnTo>
                    <a:pt x="1716" y="164"/>
                  </a:lnTo>
                  <a:lnTo>
                    <a:pt x="1694" y="160"/>
                  </a:lnTo>
                  <a:lnTo>
                    <a:pt x="1638" y="151"/>
                  </a:lnTo>
                  <a:lnTo>
                    <a:pt x="1599" y="146"/>
                  </a:lnTo>
                  <a:lnTo>
                    <a:pt x="1556" y="143"/>
                  </a:lnTo>
                  <a:lnTo>
                    <a:pt x="1512" y="140"/>
                  </a:lnTo>
                  <a:lnTo>
                    <a:pt x="1467" y="139"/>
                  </a:lnTo>
                  <a:lnTo>
                    <a:pt x="1467" y="139"/>
                  </a:lnTo>
                  <a:lnTo>
                    <a:pt x="1418" y="140"/>
                  </a:lnTo>
                  <a:lnTo>
                    <a:pt x="1393" y="142"/>
                  </a:lnTo>
                  <a:lnTo>
                    <a:pt x="1371" y="146"/>
                  </a:lnTo>
                  <a:lnTo>
                    <a:pt x="1349" y="151"/>
                  </a:lnTo>
                  <a:lnTo>
                    <a:pt x="1328" y="155"/>
                  </a:lnTo>
                  <a:lnTo>
                    <a:pt x="1309" y="163"/>
                  </a:lnTo>
                  <a:lnTo>
                    <a:pt x="1293" y="171"/>
                  </a:lnTo>
                  <a:lnTo>
                    <a:pt x="1294" y="173"/>
                  </a:lnTo>
                  <a:lnTo>
                    <a:pt x="1294" y="170"/>
                  </a:lnTo>
                  <a:lnTo>
                    <a:pt x="1294" y="170"/>
                  </a:lnTo>
                  <a:lnTo>
                    <a:pt x="1259" y="179"/>
                  </a:lnTo>
                  <a:lnTo>
                    <a:pt x="1219" y="189"/>
                  </a:lnTo>
                  <a:lnTo>
                    <a:pt x="1176" y="202"/>
                  </a:lnTo>
                  <a:lnTo>
                    <a:pt x="1133" y="217"/>
                  </a:lnTo>
                  <a:lnTo>
                    <a:pt x="1133" y="217"/>
                  </a:lnTo>
                  <a:lnTo>
                    <a:pt x="1092" y="233"/>
                  </a:lnTo>
                  <a:lnTo>
                    <a:pt x="1054" y="251"/>
                  </a:lnTo>
                  <a:lnTo>
                    <a:pt x="1020" y="269"/>
                  </a:lnTo>
                  <a:lnTo>
                    <a:pt x="1005" y="278"/>
                  </a:lnTo>
                  <a:lnTo>
                    <a:pt x="992" y="288"/>
                  </a:lnTo>
                  <a:lnTo>
                    <a:pt x="993" y="289"/>
                  </a:lnTo>
                  <a:lnTo>
                    <a:pt x="992" y="288"/>
                  </a:lnTo>
                  <a:lnTo>
                    <a:pt x="992" y="288"/>
                  </a:lnTo>
                  <a:lnTo>
                    <a:pt x="928" y="326"/>
                  </a:lnTo>
                  <a:lnTo>
                    <a:pt x="887" y="353"/>
                  </a:lnTo>
                  <a:lnTo>
                    <a:pt x="846" y="381"/>
                  </a:lnTo>
                  <a:lnTo>
                    <a:pt x="846" y="381"/>
                  </a:lnTo>
                  <a:lnTo>
                    <a:pt x="805" y="410"/>
                  </a:lnTo>
                  <a:lnTo>
                    <a:pt x="768" y="440"/>
                  </a:lnTo>
                  <a:lnTo>
                    <a:pt x="768" y="440"/>
                  </a:lnTo>
                  <a:lnTo>
                    <a:pt x="752" y="455"/>
                  </a:lnTo>
                  <a:lnTo>
                    <a:pt x="737" y="469"/>
                  </a:lnTo>
                  <a:lnTo>
                    <a:pt x="725" y="483"/>
                  </a:lnTo>
                  <a:lnTo>
                    <a:pt x="716" y="496"/>
                  </a:lnTo>
                  <a:lnTo>
                    <a:pt x="716" y="496"/>
                  </a:lnTo>
                  <a:lnTo>
                    <a:pt x="682" y="561"/>
                  </a:lnTo>
                  <a:lnTo>
                    <a:pt x="662" y="599"/>
                  </a:lnTo>
                  <a:lnTo>
                    <a:pt x="639" y="637"/>
                  </a:lnTo>
                  <a:lnTo>
                    <a:pt x="639" y="637"/>
                  </a:lnTo>
                  <a:lnTo>
                    <a:pt x="616" y="674"/>
                  </a:lnTo>
                  <a:lnTo>
                    <a:pt x="604" y="692"/>
                  </a:lnTo>
                  <a:lnTo>
                    <a:pt x="592" y="707"/>
                  </a:lnTo>
                  <a:lnTo>
                    <a:pt x="592" y="707"/>
                  </a:lnTo>
                  <a:lnTo>
                    <a:pt x="580" y="720"/>
                  </a:lnTo>
                  <a:lnTo>
                    <a:pt x="570" y="730"/>
                  </a:lnTo>
                  <a:lnTo>
                    <a:pt x="558" y="738"/>
                  </a:lnTo>
                  <a:lnTo>
                    <a:pt x="548" y="744"/>
                  </a:lnTo>
                  <a:lnTo>
                    <a:pt x="548" y="747"/>
                  </a:lnTo>
                  <a:lnTo>
                    <a:pt x="550" y="744"/>
                  </a:lnTo>
                  <a:lnTo>
                    <a:pt x="550" y="744"/>
                  </a:lnTo>
                  <a:lnTo>
                    <a:pt x="545" y="739"/>
                  </a:lnTo>
                  <a:lnTo>
                    <a:pt x="539" y="735"/>
                  </a:lnTo>
                  <a:lnTo>
                    <a:pt x="535" y="726"/>
                  </a:lnTo>
                  <a:lnTo>
                    <a:pt x="529" y="717"/>
                  </a:lnTo>
                  <a:lnTo>
                    <a:pt x="529" y="717"/>
                  </a:lnTo>
                  <a:lnTo>
                    <a:pt x="520" y="701"/>
                  </a:lnTo>
                  <a:lnTo>
                    <a:pt x="513" y="682"/>
                  </a:lnTo>
                  <a:lnTo>
                    <a:pt x="496" y="639"/>
                  </a:lnTo>
                  <a:lnTo>
                    <a:pt x="496" y="639"/>
                  </a:lnTo>
                  <a:lnTo>
                    <a:pt x="483" y="596"/>
                  </a:lnTo>
                  <a:lnTo>
                    <a:pt x="470" y="559"/>
                  </a:lnTo>
                  <a:lnTo>
                    <a:pt x="470" y="559"/>
                  </a:lnTo>
                  <a:lnTo>
                    <a:pt x="433" y="462"/>
                  </a:lnTo>
                  <a:lnTo>
                    <a:pt x="433" y="462"/>
                  </a:lnTo>
                  <a:lnTo>
                    <a:pt x="417" y="421"/>
                  </a:lnTo>
                  <a:lnTo>
                    <a:pt x="417" y="421"/>
                  </a:lnTo>
                  <a:lnTo>
                    <a:pt x="412" y="406"/>
                  </a:lnTo>
                  <a:lnTo>
                    <a:pt x="412" y="406"/>
                  </a:lnTo>
                  <a:lnTo>
                    <a:pt x="409" y="399"/>
                  </a:lnTo>
                  <a:lnTo>
                    <a:pt x="409" y="399"/>
                  </a:lnTo>
                  <a:lnTo>
                    <a:pt x="405" y="394"/>
                  </a:lnTo>
                  <a:lnTo>
                    <a:pt x="401" y="391"/>
                  </a:lnTo>
                  <a:lnTo>
                    <a:pt x="401" y="391"/>
                  </a:lnTo>
                  <a:lnTo>
                    <a:pt x="393" y="387"/>
                  </a:lnTo>
                  <a:lnTo>
                    <a:pt x="384" y="385"/>
                  </a:lnTo>
                  <a:lnTo>
                    <a:pt x="384" y="385"/>
                  </a:lnTo>
                  <a:lnTo>
                    <a:pt x="379" y="387"/>
                  </a:lnTo>
                  <a:lnTo>
                    <a:pt x="371" y="388"/>
                  </a:lnTo>
                  <a:lnTo>
                    <a:pt x="365" y="393"/>
                  </a:lnTo>
                  <a:lnTo>
                    <a:pt x="358" y="399"/>
                  </a:lnTo>
                  <a:lnTo>
                    <a:pt x="358" y="399"/>
                  </a:lnTo>
                  <a:lnTo>
                    <a:pt x="352" y="406"/>
                  </a:lnTo>
                  <a:lnTo>
                    <a:pt x="345" y="416"/>
                  </a:lnTo>
                  <a:lnTo>
                    <a:pt x="339" y="430"/>
                  </a:lnTo>
                  <a:lnTo>
                    <a:pt x="333" y="444"/>
                  </a:lnTo>
                  <a:lnTo>
                    <a:pt x="333" y="444"/>
                  </a:lnTo>
                  <a:lnTo>
                    <a:pt x="305" y="522"/>
                  </a:lnTo>
                  <a:lnTo>
                    <a:pt x="272" y="612"/>
                  </a:lnTo>
                  <a:lnTo>
                    <a:pt x="272" y="612"/>
                  </a:lnTo>
                  <a:lnTo>
                    <a:pt x="256" y="654"/>
                  </a:lnTo>
                  <a:lnTo>
                    <a:pt x="240" y="689"/>
                  </a:lnTo>
                  <a:lnTo>
                    <a:pt x="240" y="689"/>
                  </a:lnTo>
                  <a:lnTo>
                    <a:pt x="234" y="701"/>
                  </a:lnTo>
                  <a:lnTo>
                    <a:pt x="228" y="711"/>
                  </a:lnTo>
                  <a:lnTo>
                    <a:pt x="228" y="711"/>
                  </a:lnTo>
                  <a:lnTo>
                    <a:pt x="222" y="717"/>
                  </a:lnTo>
                  <a:lnTo>
                    <a:pt x="222" y="717"/>
                  </a:lnTo>
                  <a:lnTo>
                    <a:pt x="221" y="719"/>
                  </a:lnTo>
                  <a:lnTo>
                    <a:pt x="221" y="719"/>
                  </a:lnTo>
                  <a:lnTo>
                    <a:pt x="215" y="720"/>
                  </a:lnTo>
                  <a:lnTo>
                    <a:pt x="215" y="720"/>
                  </a:lnTo>
                  <a:lnTo>
                    <a:pt x="210" y="719"/>
                  </a:lnTo>
                  <a:lnTo>
                    <a:pt x="205" y="717"/>
                  </a:lnTo>
                  <a:lnTo>
                    <a:pt x="205" y="717"/>
                  </a:lnTo>
                  <a:lnTo>
                    <a:pt x="199" y="713"/>
                  </a:lnTo>
                  <a:lnTo>
                    <a:pt x="193" y="707"/>
                  </a:lnTo>
                  <a:lnTo>
                    <a:pt x="184" y="696"/>
                  </a:lnTo>
                  <a:lnTo>
                    <a:pt x="177" y="683"/>
                  </a:lnTo>
                  <a:lnTo>
                    <a:pt x="177" y="683"/>
                  </a:lnTo>
                  <a:lnTo>
                    <a:pt x="162" y="654"/>
                  </a:lnTo>
                  <a:lnTo>
                    <a:pt x="146" y="614"/>
                  </a:lnTo>
                  <a:lnTo>
                    <a:pt x="126" y="558"/>
                  </a:lnTo>
                  <a:lnTo>
                    <a:pt x="106" y="487"/>
                  </a:lnTo>
                  <a:lnTo>
                    <a:pt x="106" y="487"/>
                  </a:lnTo>
                  <a:lnTo>
                    <a:pt x="84" y="397"/>
                  </a:lnTo>
                  <a:lnTo>
                    <a:pt x="60" y="288"/>
                  </a:lnTo>
                  <a:lnTo>
                    <a:pt x="34" y="157"/>
                  </a:lnTo>
                  <a:lnTo>
                    <a:pt x="6" y="0"/>
                  </a:lnTo>
                  <a:lnTo>
                    <a:pt x="0" y="0"/>
                  </a:lnTo>
                  <a:lnTo>
                    <a:pt x="0" y="0"/>
                  </a:lnTo>
                  <a:lnTo>
                    <a:pt x="22" y="123"/>
                  </a:lnTo>
                  <a:lnTo>
                    <a:pt x="42" y="229"/>
                  </a:lnTo>
                  <a:lnTo>
                    <a:pt x="62" y="322"/>
                  </a:lnTo>
                  <a:lnTo>
                    <a:pt x="79" y="403"/>
                  </a:lnTo>
                  <a:lnTo>
                    <a:pt x="97" y="472"/>
                  </a:lnTo>
                  <a:lnTo>
                    <a:pt x="112" y="531"/>
                  </a:lnTo>
                  <a:lnTo>
                    <a:pt x="128" y="580"/>
                  </a:lnTo>
                  <a:lnTo>
                    <a:pt x="141" y="620"/>
                  </a:lnTo>
                  <a:lnTo>
                    <a:pt x="141" y="620"/>
                  </a:lnTo>
                  <a:lnTo>
                    <a:pt x="153" y="652"/>
                  </a:lnTo>
                  <a:lnTo>
                    <a:pt x="165" y="676"/>
                  </a:lnTo>
                  <a:lnTo>
                    <a:pt x="177" y="695"/>
                  </a:lnTo>
                  <a:lnTo>
                    <a:pt x="185" y="708"/>
                  </a:lnTo>
                  <a:lnTo>
                    <a:pt x="185" y="708"/>
                  </a:lnTo>
                  <a:lnTo>
                    <a:pt x="194" y="717"/>
                  </a:lnTo>
                  <a:lnTo>
                    <a:pt x="203" y="723"/>
                  </a:lnTo>
                  <a:lnTo>
                    <a:pt x="203" y="723"/>
                  </a:lnTo>
                  <a:lnTo>
                    <a:pt x="209" y="724"/>
                  </a:lnTo>
                  <a:lnTo>
                    <a:pt x="215" y="726"/>
                  </a:lnTo>
                  <a:lnTo>
                    <a:pt x="215" y="726"/>
                  </a:lnTo>
                  <a:lnTo>
                    <a:pt x="221" y="724"/>
                  </a:lnTo>
                  <a:lnTo>
                    <a:pt x="221" y="724"/>
                  </a:lnTo>
                  <a:lnTo>
                    <a:pt x="224" y="724"/>
                  </a:lnTo>
                  <a:lnTo>
                    <a:pt x="227" y="721"/>
                  </a:lnTo>
                  <a:lnTo>
                    <a:pt x="227" y="721"/>
                  </a:lnTo>
                  <a:lnTo>
                    <a:pt x="233" y="716"/>
                  </a:lnTo>
                  <a:lnTo>
                    <a:pt x="238" y="705"/>
                  </a:lnTo>
                  <a:lnTo>
                    <a:pt x="238" y="705"/>
                  </a:lnTo>
                  <a:lnTo>
                    <a:pt x="250" y="683"/>
                  </a:lnTo>
                  <a:lnTo>
                    <a:pt x="262" y="654"/>
                  </a:lnTo>
                  <a:lnTo>
                    <a:pt x="289" y="583"/>
                  </a:lnTo>
                  <a:lnTo>
                    <a:pt x="289" y="583"/>
                  </a:lnTo>
                  <a:lnTo>
                    <a:pt x="337" y="447"/>
                  </a:lnTo>
                  <a:lnTo>
                    <a:pt x="337" y="447"/>
                  </a:lnTo>
                  <a:lnTo>
                    <a:pt x="345" y="431"/>
                  </a:lnTo>
                  <a:lnTo>
                    <a:pt x="351" y="419"/>
                  </a:lnTo>
                  <a:lnTo>
                    <a:pt x="356" y="409"/>
                  </a:lnTo>
                  <a:lnTo>
                    <a:pt x="362" y="403"/>
                  </a:lnTo>
                  <a:lnTo>
                    <a:pt x="362" y="403"/>
                  </a:lnTo>
                  <a:lnTo>
                    <a:pt x="368" y="397"/>
                  </a:lnTo>
                  <a:lnTo>
                    <a:pt x="374" y="394"/>
                  </a:lnTo>
                  <a:lnTo>
                    <a:pt x="380" y="393"/>
                  </a:lnTo>
                  <a:lnTo>
                    <a:pt x="384" y="391"/>
                  </a:lnTo>
                  <a:lnTo>
                    <a:pt x="384" y="391"/>
                  </a:lnTo>
                  <a:lnTo>
                    <a:pt x="392" y="393"/>
                  </a:lnTo>
                  <a:lnTo>
                    <a:pt x="398" y="396"/>
                  </a:lnTo>
                  <a:lnTo>
                    <a:pt x="398" y="396"/>
                  </a:lnTo>
                  <a:lnTo>
                    <a:pt x="402" y="399"/>
                  </a:lnTo>
                  <a:lnTo>
                    <a:pt x="404" y="401"/>
                  </a:lnTo>
                  <a:lnTo>
                    <a:pt x="404" y="401"/>
                  </a:lnTo>
                  <a:lnTo>
                    <a:pt x="407" y="409"/>
                  </a:lnTo>
                  <a:lnTo>
                    <a:pt x="407" y="409"/>
                  </a:lnTo>
                  <a:lnTo>
                    <a:pt x="464" y="561"/>
                  </a:lnTo>
                  <a:lnTo>
                    <a:pt x="464" y="561"/>
                  </a:lnTo>
                  <a:lnTo>
                    <a:pt x="482" y="612"/>
                  </a:lnTo>
                  <a:lnTo>
                    <a:pt x="502" y="670"/>
                  </a:lnTo>
                  <a:lnTo>
                    <a:pt x="502" y="670"/>
                  </a:lnTo>
                  <a:lnTo>
                    <a:pt x="513" y="696"/>
                  </a:lnTo>
                  <a:lnTo>
                    <a:pt x="523" y="720"/>
                  </a:lnTo>
                  <a:lnTo>
                    <a:pt x="523" y="720"/>
                  </a:lnTo>
                  <a:lnTo>
                    <a:pt x="529" y="730"/>
                  </a:lnTo>
                  <a:lnTo>
                    <a:pt x="535" y="738"/>
                  </a:lnTo>
                  <a:lnTo>
                    <a:pt x="541" y="744"/>
                  </a:lnTo>
                  <a:lnTo>
                    <a:pt x="548" y="748"/>
                  </a:lnTo>
                  <a:lnTo>
                    <a:pt x="548" y="749"/>
                  </a:lnTo>
                  <a:lnTo>
                    <a:pt x="550" y="748"/>
                  </a:lnTo>
                  <a:lnTo>
                    <a:pt x="550" y="748"/>
                  </a:lnTo>
                  <a:lnTo>
                    <a:pt x="561" y="744"/>
                  </a:lnTo>
                  <a:lnTo>
                    <a:pt x="573" y="735"/>
                  </a:lnTo>
                  <a:lnTo>
                    <a:pt x="585" y="723"/>
                  </a:lnTo>
                  <a:lnTo>
                    <a:pt x="597" y="710"/>
                  </a:lnTo>
                  <a:lnTo>
                    <a:pt x="597" y="710"/>
                  </a:lnTo>
                  <a:lnTo>
                    <a:pt x="616" y="686"/>
                  </a:lnTo>
                  <a:lnTo>
                    <a:pt x="634" y="660"/>
                  </a:lnTo>
                  <a:lnTo>
                    <a:pt x="650" y="632"/>
                  </a:lnTo>
                  <a:lnTo>
                    <a:pt x="667" y="602"/>
                  </a:lnTo>
                  <a:lnTo>
                    <a:pt x="667" y="602"/>
                  </a:lnTo>
                  <a:lnTo>
                    <a:pt x="697" y="545"/>
                  </a:lnTo>
                  <a:lnTo>
                    <a:pt x="722" y="499"/>
                  </a:lnTo>
                  <a:lnTo>
                    <a:pt x="722" y="499"/>
                  </a:lnTo>
                  <a:lnTo>
                    <a:pt x="731" y="487"/>
                  </a:lnTo>
                  <a:lnTo>
                    <a:pt x="741" y="472"/>
                  </a:lnTo>
                  <a:lnTo>
                    <a:pt x="754" y="459"/>
                  </a:lnTo>
                  <a:lnTo>
                    <a:pt x="771" y="444"/>
                  </a:lnTo>
                  <a:lnTo>
                    <a:pt x="771" y="444"/>
                  </a:lnTo>
                  <a:lnTo>
                    <a:pt x="797" y="422"/>
                  </a:lnTo>
                  <a:lnTo>
                    <a:pt x="828" y="400"/>
                  </a:lnTo>
                  <a:lnTo>
                    <a:pt x="859" y="378"/>
                  </a:lnTo>
                  <a:lnTo>
                    <a:pt x="890" y="357"/>
                  </a:lnTo>
                  <a:lnTo>
                    <a:pt x="951" y="320"/>
                  </a:lnTo>
                  <a:lnTo>
                    <a:pt x="995" y="292"/>
                  </a:lnTo>
                  <a:lnTo>
                    <a:pt x="995" y="292"/>
                  </a:lnTo>
                  <a:lnTo>
                    <a:pt x="996" y="292"/>
                  </a:lnTo>
                  <a:lnTo>
                    <a:pt x="996" y="292"/>
                  </a:lnTo>
                  <a:lnTo>
                    <a:pt x="1008" y="284"/>
                  </a:lnTo>
                  <a:lnTo>
                    <a:pt x="1023" y="275"/>
                  </a:lnTo>
                  <a:lnTo>
                    <a:pt x="1057" y="256"/>
                  </a:lnTo>
                  <a:lnTo>
                    <a:pt x="1095" y="239"/>
                  </a:lnTo>
                  <a:lnTo>
                    <a:pt x="1136" y="223"/>
                  </a:lnTo>
                  <a:lnTo>
                    <a:pt x="1136" y="223"/>
                  </a:lnTo>
                  <a:lnTo>
                    <a:pt x="1179" y="208"/>
                  </a:lnTo>
                  <a:lnTo>
                    <a:pt x="1220" y="195"/>
                  </a:lnTo>
                  <a:lnTo>
                    <a:pt x="1260" y="185"/>
                  </a:lnTo>
                  <a:lnTo>
                    <a:pt x="1294" y="176"/>
                  </a:lnTo>
                  <a:lnTo>
                    <a:pt x="1296" y="176"/>
                  </a:lnTo>
                  <a:lnTo>
                    <a:pt x="1296" y="176"/>
                  </a:lnTo>
                  <a:lnTo>
                    <a:pt x="1296" y="176"/>
                  </a:lnTo>
                  <a:lnTo>
                    <a:pt x="1312" y="168"/>
                  </a:lnTo>
                  <a:lnTo>
                    <a:pt x="1329" y="161"/>
                  </a:lnTo>
                  <a:lnTo>
                    <a:pt x="1350" y="155"/>
                  </a:lnTo>
                  <a:lnTo>
                    <a:pt x="1371" y="152"/>
                  </a:lnTo>
                  <a:lnTo>
                    <a:pt x="1394" y="148"/>
                  </a:lnTo>
                  <a:lnTo>
                    <a:pt x="1418" y="146"/>
                  </a:lnTo>
                  <a:lnTo>
                    <a:pt x="1467" y="145"/>
                  </a:lnTo>
                  <a:lnTo>
                    <a:pt x="1467" y="145"/>
                  </a:lnTo>
                  <a:lnTo>
                    <a:pt x="1512" y="146"/>
                  </a:lnTo>
                  <a:lnTo>
                    <a:pt x="1556" y="149"/>
                  </a:lnTo>
                  <a:lnTo>
                    <a:pt x="1598" y="152"/>
                  </a:lnTo>
                  <a:lnTo>
                    <a:pt x="1636" y="157"/>
                  </a:lnTo>
                  <a:lnTo>
                    <a:pt x="1636" y="157"/>
                  </a:lnTo>
                  <a:lnTo>
                    <a:pt x="1694" y="166"/>
                  </a:lnTo>
                  <a:lnTo>
                    <a:pt x="1694" y="166"/>
                  </a:lnTo>
                  <a:lnTo>
                    <a:pt x="1708" y="168"/>
                  </a:lnTo>
                  <a:lnTo>
                    <a:pt x="1708" y="168"/>
                  </a:lnTo>
                  <a:lnTo>
                    <a:pt x="1714" y="170"/>
                  </a:lnTo>
                  <a:lnTo>
                    <a:pt x="1716" y="164"/>
                  </a:lnTo>
                  <a:close/>
                </a:path>
              </a:pathLst>
            </a:custGeom>
            <a:solidFill>
              <a:srgbClr val="005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4" name="Freeform 195"/>
            <p:cNvSpPr>
              <a:spLocks/>
            </p:cNvSpPr>
            <p:nvPr/>
          </p:nvSpPr>
          <p:spPr bwMode="auto">
            <a:xfrm>
              <a:off x="2100940" y="2830634"/>
              <a:ext cx="1210335" cy="285158"/>
            </a:xfrm>
            <a:custGeom>
              <a:avLst/>
              <a:gdLst>
                <a:gd name="T0" fmla="*/ 1031 w 1622"/>
                <a:gd name="T1" fmla="*/ 187 h 417"/>
                <a:gd name="T2" fmla="*/ 1010 w 1622"/>
                <a:gd name="T3" fmla="*/ 188 h 417"/>
                <a:gd name="T4" fmla="*/ 919 w 1622"/>
                <a:gd name="T5" fmla="*/ 217 h 417"/>
                <a:gd name="T6" fmla="*/ 847 w 1622"/>
                <a:gd name="T7" fmla="*/ 253 h 417"/>
                <a:gd name="T8" fmla="*/ 783 w 1622"/>
                <a:gd name="T9" fmla="*/ 253 h 417"/>
                <a:gd name="T10" fmla="*/ 708 w 1622"/>
                <a:gd name="T11" fmla="*/ 243 h 417"/>
                <a:gd name="T12" fmla="*/ 680 w 1622"/>
                <a:gd name="T13" fmla="*/ 242 h 417"/>
                <a:gd name="T14" fmla="*/ 659 w 1622"/>
                <a:gd name="T15" fmla="*/ 256 h 417"/>
                <a:gd name="T16" fmla="*/ 620 w 1622"/>
                <a:gd name="T17" fmla="*/ 304 h 417"/>
                <a:gd name="T18" fmla="*/ 555 w 1622"/>
                <a:gd name="T19" fmla="*/ 383 h 417"/>
                <a:gd name="T20" fmla="*/ 528 w 1622"/>
                <a:gd name="T21" fmla="*/ 407 h 417"/>
                <a:gd name="T22" fmla="*/ 516 w 1622"/>
                <a:gd name="T23" fmla="*/ 411 h 417"/>
                <a:gd name="T24" fmla="*/ 497 w 1622"/>
                <a:gd name="T25" fmla="*/ 399 h 417"/>
                <a:gd name="T26" fmla="*/ 463 w 1622"/>
                <a:gd name="T27" fmla="*/ 342 h 417"/>
                <a:gd name="T28" fmla="*/ 395 w 1622"/>
                <a:gd name="T29" fmla="*/ 203 h 417"/>
                <a:gd name="T30" fmla="*/ 366 w 1622"/>
                <a:gd name="T31" fmla="*/ 159 h 417"/>
                <a:gd name="T32" fmla="*/ 345 w 1622"/>
                <a:gd name="T33" fmla="*/ 144 h 417"/>
                <a:gd name="T34" fmla="*/ 338 w 1622"/>
                <a:gd name="T35" fmla="*/ 143 h 417"/>
                <a:gd name="T36" fmla="*/ 310 w 1622"/>
                <a:gd name="T37" fmla="*/ 166 h 417"/>
                <a:gd name="T38" fmla="*/ 227 w 1622"/>
                <a:gd name="T39" fmla="*/ 270 h 417"/>
                <a:gd name="T40" fmla="*/ 210 w 1622"/>
                <a:gd name="T41" fmla="*/ 295 h 417"/>
                <a:gd name="T42" fmla="*/ 199 w 1622"/>
                <a:gd name="T43" fmla="*/ 298 h 417"/>
                <a:gd name="T44" fmla="*/ 182 w 1622"/>
                <a:gd name="T45" fmla="*/ 299 h 417"/>
                <a:gd name="T46" fmla="*/ 164 w 1622"/>
                <a:gd name="T47" fmla="*/ 290 h 417"/>
                <a:gd name="T48" fmla="*/ 105 w 1622"/>
                <a:gd name="T49" fmla="*/ 212 h 417"/>
                <a:gd name="T50" fmla="*/ 34 w 1622"/>
                <a:gd name="T51" fmla="*/ 68 h 417"/>
                <a:gd name="T52" fmla="*/ 39 w 1622"/>
                <a:gd name="T53" fmla="*/ 91 h 417"/>
                <a:gd name="T54" fmla="*/ 124 w 1622"/>
                <a:gd name="T55" fmla="*/ 253 h 417"/>
                <a:gd name="T56" fmla="*/ 152 w 1622"/>
                <a:gd name="T57" fmla="*/ 289 h 417"/>
                <a:gd name="T58" fmla="*/ 174 w 1622"/>
                <a:gd name="T59" fmla="*/ 304 h 417"/>
                <a:gd name="T60" fmla="*/ 193 w 1622"/>
                <a:gd name="T61" fmla="*/ 305 h 417"/>
                <a:gd name="T62" fmla="*/ 213 w 1622"/>
                <a:gd name="T63" fmla="*/ 301 h 417"/>
                <a:gd name="T64" fmla="*/ 236 w 1622"/>
                <a:gd name="T65" fmla="*/ 268 h 417"/>
                <a:gd name="T66" fmla="*/ 307 w 1622"/>
                <a:gd name="T67" fmla="*/ 178 h 417"/>
                <a:gd name="T68" fmla="*/ 341 w 1622"/>
                <a:gd name="T69" fmla="*/ 149 h 417"/>
                <a:gd name="T70" fmla="*/ 344 w 1622"/>
                <a:gd name="T71" fmla="*/ 149 h 417"/>
                <a:gd name="T72" fmla="*/ 372 w 1622"/>
                <a:gd name="T73" fmla="*/ 177 h 417"/>
                <a:gd name="T74" fmla="*/ 412 w 1622"/>
                <a:gd name="T75" fmla="*/ 249 h 417"/>
                <a:gd name="T76" fmla="*/ 474 w 1622"/>
                <a:gd name="T77" fmla="*/ 377 h 417"/>
                <a:gd name="T78" fmla="*/ 496 w 1622"/>
                <a:gd name="T79" fmla="*/ 407 h 417"/>
                <a:gd name="T80" fmla="*/ 516 w 1622"/>
                <a:gd name="T81" fmla="*/ 417 h 417"/>
                <a:gd name="T82" fmla="*/ 531 w 1622"/>
                <a:gd name="T83" fmla="*/ 413 h 417"/>
                <a:gd name="T84" fmla="*/ 575 w 1622"/>
                <a:gd name="T85" fmla="*/ 368 h 417"/>
                <a:gd name="T86" fmla="*/ 652 w 1622"/>
                <a:gd name="T87" fmla="*/ 273 h 417"/>
                <a:gd name="T88" fmla="*/ 681 w 1622"/>
                <a:gd name="T89" fmla="*/ 247 h 417"/>
                <a:gd name="T90" fmla="*/ 707 w 1622"/>
                <a:gd name="T91" fmla="*/ 249 h 417"/>
                <a:gd name="T92" fmla="*/ 783 w 1622"/>
                <a:gd name="T93" fmla="*/ 259 h 417"/>
                <a:gd name="T94" fmla="*/ 848 w 1622"/>
                <a:gd name="T95" fmla="*/ 259 h 417"/>
                <a:gd name="T96" fmla="*/ 922 w 1622"/>
                <a:gd name="T97" fmla="*/ 222 h 417"/>
                <a:gd name="T98" fmla="*/ 1010 w 1622"/>
                <a:gd name="T99" fmla="*/ 194 h 417"/>
                <a:gd name="T100" fmla="*/ 1031 w 1622"/>
                <a:gd name="T101" fmla="*/ 193 h 417"/>
                <a:gd name="T102" fmla="*/ 1622 w 1622"/>
                <a:gd name="T103" fmla="*/ 16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2" h="417">
                  <a:moveTo>
                    <a:pt x="1622" y="166"/>
                  </a:moveTo>
                  <a:lnTo>
                    <a:pt x="1031" y="187"/>
                  </a:lnTo>
                  <a:lnTo>
                    <a:pt x="1031" y="190"/>
                  </a:lnTo>
                  <a:lnTo>
                    <a:pt x="1031" y="187"/>
                  </a:lnTo>
                  <a:lnTo>
                    <a:pt x="1031" y="187"/>
                  </a:lnTo>
                  <a:lnTo>
                    <a:pt x="1028" y="187"/>
                  </a:lnTo>
                  <a:lnTo>
                    <a:pt x="1028" y="187"/>
                  </a:lnTo>
                  <a:lnTo>
                    <a:pt x="1010" y="188"/>
                  </a:lnTo>
                  <a:lnTo>
                    <a:pt x="994" y="191"/>
                  </a:lnTo>
                  <a:lnTo>
                    <a:pt x="973" y="197"/>
                  </a:lnTo>
                  <a:lnTo>
                    <a:pt x="948" y="205"/>
                  </a:lnTo>
                  <a:lnTo>
                    <a:pt x="919" y="217"/>
                  </a:lnTo>
                  <a:lnTo>
                    <a:pt x="885" y="233"/>
                  </a:lnTo>
                  <a:lnTo>
                    <a:pt x="845" y="253"/>
                  </a:lnTo>
                  <a:lnTo>
                    <a:pt x="847" y="256"/>
                  </a:lnTo>
                  <a:lnTo>
                    <a:pt x="847" y="253"/>
                  </a:lnTo>
                  <a:lnTo>
                    <a:pt x="847" y="253"/>
                  </a:lnTo>
                  <a:lnTo>
                    <a:pt x="805" y="255"/>
                  </a:lnTo>
                  <a:lnTo>
                    <a:pt x="805" y="255"/>
                  </a:lnTo>
                  <a:lnTo>
                    <a:pt x="783" y="253"/>
                  </a:lnTo>
                  <a:lnTo>
                    <a:pt x="764" y="252"/>
                  </a:lnTo>
                  <a:lnTo>
                    <a:pt x="732" y="247"/>
                  </a:lnTo>
                  <a:lnTo>
                    <a:pt x="732" y="247"/>
                  </a:lnTo>
                  <a:lnTo>
                    <a:pt x="708" y="243"/>
                  </a:lnTo>
                  <a:lnTo>
                    <a:pt x="698" y="242"/>
                  </a:lnTo>
                  <a:lnTo>
                    <a:pt x="689" y="242"/>
                  </a:lnTo>
                  <a:lnTo>
                    <a:pt x="689" y="242"/>
                  </a:lnTo>
                  <a:lnTo>
                    <a:pt x="680" y="242"/>
                  </a:lnTo>
                  <a:lnTo>
                    <a:pt x="680" y="242"/>
                  </a:lnTo>
                  <a:lnTo>
                    <a:pt x="676" y="245"/>
                  </a:lnTo>
                  <a:lnTo>
                    <a:pt x="670" y="247"/>
                  </a:lnTo>
                  <a:lnTo>
                    <a:pt x="659" y="256"/>
                  </a:lnTo>
                  <a:lnTo>
                    <a:pt x="659" y="256"/>
                  </a:lnTo>
                  <a:lnTo>
                    <a:pt x="640" y="277"/>
                  </a:lnTo>
                  <a:lnTo>
                    <a:pt x="620" y="304"/>
                  </a:lnTo>
                  <a:lnTo>
                    <a:pt x="620" y="304"/>
                  </a:lnTo>
                  <a:lnTo>
                    <a:pt x="596" y="333"/>
                  </a:lnTo>
                  <a:lnTo>
                    <a:pt x="571" y="364"/>
                  </a:lnTo>
                  <a:lnTo>
                    <a:pt x="571" y="364"/>
                  </a:lnTo>
                  <a:lnTo>
                    <a:pt x="555" y="383"/>
                  </a:lnTo>
                  <a:lnTo>
                    <a:pt x="540" y="398"/>
                  </a:lnTo>
                  <a:lnTo>
                    <a:pt x="540" y="398"/>
                  </a:lnTo>
                  <a:lnTo>
                    <a:pt x="534" y="404"/>
                  </a:lnTo>
                  <a:lnTo>
                    <a:pt x="528" y="407"/>
                  </a:lnTo>
                  <a:lnTo>
                    <a:pt x="528" y="407"/>
                  </a:lnTo>
                  <a:lnTo>
                    <a:pt x="522" y="410"/>
                  </a:lnTo>
                  <a:lnTo>
                    <a:pt x="516" y="411"/>
                  </a:lnTo>
                  <a:lnTo>
                    <a:pt x="516" y="411"/>
                  </a:lnTo>
                  <a:lnTo>
                    <a:pt x="512" y="410"/>
                  </a:lnTo>
                  <a:lnTo>
                    <a:pt x="506" y="407"/>
                  </a:lnTo>
                  <a:lnTo>
                    <a:pt x="506" y="407"/>
                  </a:lnTo>
                  <a:lnTo>
                    <a:pt x="497" y="399"/>
                  </a:lnTo>
                  <a:lnTo>
                    <a:pt x="487" y="386"/>
                  </a:lnTo>
                  <a:lnTo>
                    <a:pt x="487" y="386"/>
                  </a:lnTo>
                  <a:lnTo>
                    <a:pt x="475" y="367"/>
                  </a:lnTo>
                  <a:lnTo>
                    <a:pt x="463" y="342"/>
                  </a:lnTo>
                  <a:lnTo>
                    <a:pt x="463" y="342"/>
                  </a:lnTo>
                  <a:lnTo>
                    <a:pt x="428" y="267"/>
                  </a:lnTo>
                  <a:lnTo>
                    <a:pt x="412" y="234"/>
                  </a:lnTo>
                  <a:lnTo>
                    <a:pt x="395" y="203"/>
                  </a:lnTo>
                  <a:lnTo>
                    <a:pt x="395" y="203"/>
                  </a:lnTo>
                  <a:lnTo>
                    <a:pt x="381" y="180"/>
                  </a:lnTo>
                  <a:lnTo>
                    <a:pt x="366" y="159"/>
                  </a:lnTo>
                  <a:lnTo>
                    <a:pt x="366" y="159"/>
                  </a:lnTo>
                  <a:lnTo>
                    <a:pt x="359" y="153"/>
                  </a:lnTo>
                  <a:lnTo>
                    <a:pt x="353" y="147"/>
                  </a:lnTo>
                  <a:lnTo>
                    <a:pt x="353" y="147"/>
                  </a:lnTo>
                  <a:lnTo>
                    <a:pt x="345" y="144"/>
                  </a:lnTo>
                  <a:lnTo>
                    <a:pt x="339" y="143"/>
                  </a:lnTo>
                  <a:lnTo>
                    <a:pt x="339" y="143"/>
                  </a:lnTo>
                  <a:lnTo>
                    <a:pt x="338" y="143"/>
                  </a:lnTo>
                  <a:lnTo>
                    <a:pt x="338" y="143"/>
                  </a:lnTo>
                  <a:lnTo>
                    <a:pt x="332" y="146"/>
                  </a:lnTo>
                  <a:lnTo>
                    <a:pt x="325" y="152"/>
                  </a:lnTo>
                  <a:lnTo>
                    <a:pt x="325" y="152"/>
                  </a:lnTo>
                  <a:lnTo>
                    <a:pt x="310" y="166"/>
                  </a:lnTo>
                  <a:lnTo>
                    <a:pt x="294" y="186"/>
                  </a:lnTo>
                  <a:lnTo>
                    <a:pt x="258" y="228"/>
                  </a:lnTo>
                  <a:lnTo>
                    <a:pt x="258" y="228"/>
                  </a:lnTo>
                  <a:lnTo>
                    <a:pt x="227" y="270"/>
                  </a:lnTo>
                  <a:lnTo>
                    <a:pt x="227" y="270"/>
                  </a:lnTo>
                  <a:lnTo>
                    <a:pt x="208" y="296"/>
                  </a:lnTo>
                  <a:lnTo>
                    <a:pt x="211" y="298"/>
                  </a:lnTo>
                  <a:lnTo>
                    <a:pt x="210" y="295"/>
                  </a:lnTo>
                  <a:lnTo>
                    <a:pt x="210" y="295"/>
                  </a:lnTo>
                  <a:lnTo>
                    <a:pt x="204" y="296"/>
                  </a:lnTo>
                  <a:lnTo>
                    <a:pt x="199" y="298"/>
                  </a:lnTo>
                  <a:lnTo>
                    <a:pt x="199" y="298"/>
                  </a:lnTo>
                  <a:lnTo>
                    <a:pt x="193" y="299"/>
                  </a:lnTo>
                  <a:lnTo>
                    <a:pt x="186" y="301"/>
                  </a:lnTo>
                  <a:lnTo>
                    <a:pt x="186" y="301"/>
                  </a:lnTo>
                  <a:lnTo>
                    <a:pt x="182" y="299"/>
                  </a:lnTo>
                  <a:lnTo>
                    <a:pt x="177" y="298"/>
                  </a:lnTo>
                  <a:lnTo>
                    <a:pt x="170" y="296"/>
                  </a:lnTo>
                  <a:lnTo>
                    <a:pt x="164" y="290"/>
                  </a:lnTo>
                  <a:lnTo>
                    <a:pt x="164" y="290"/>
                  </a:lnTo>
                  <a:lnTo>
                    <a:pt x="152" y="280"/>
                  </a:lnTo>
                  <a:lnTo>
                    <a:pt x="139" y="264"/>
                  </a:lnTo>
                  <a:lnTo>
                    <a:pt x="123" y="242"/>
                  </a:lnTo>
                  <a:lnTo>
                    <a:pt x="105" y="212"/>
                  </a:lnTo>
                  <a:lnTo>
                    <a:pt x="105" y="212"/>
                  </a:lnTo>
                  <a:lnTo>
                    <a:pt x="84" y="174"/>
                  </a:lnTo>
                  <a:lnTo>
                    <a:pt x="61" y="127"/>
                  </a:lnTo>
                  <a:lnTo>
                    <a:pt x="34" y="68"/>
                  </a:lnTo>
                  <a:lnTo>
                    <a:pt x="6" y="0"/>
                  </a:lnTo>
                  <a:lnTo>
                    <a:pt x="0" y="1"/>
                  </a:lnTo>
                  <a:lnTo>
                    <a:pt x="0" y="1"/>
                  </a:lnTo>
                  <a:lnTo>
                    <a:pt x="39" y="91"/>
                  </a:lnTo>
                  <a:lnTo>
                    <a:pt x="71" y="162"/>
                  </a:lnTo>
                  <a:lnTo>
                    <a:pt x="99" y="215"/>
                  </a:lnTo>
                  <a:lnTo>
                    <a:pt x="112" y="236"/>
                  </a:lnTo>
                  <a:lnTo>
                    <a:pt x="124" y="253"/>
                  </a:lnTo>
                  <a:lnTo>
                    <a:pt x="124" y="253"/>
                  </a:lnTo>
                  <a:lnTo>
                    <a:pt x="135" y="268"/>
                  </a:lnTo>
                  <a:lnTo>
                    <a:pt x="143" y="280"/>
                  </a:lnTo>
                  <a:lnTo>
                    <a:pt x="152" y="289"/>
                  </a:lnTo>
                  <a:lnTo>
                    <a:pt x="160" y="296"/>
                  </a:lnTo>
                  <a:lnTo>
                    <a:pt x="160" y="296"/>
                  </a:lnTo>
                  <a:lnTo>
                    <a:pt x="167" y="301"/>
                  </a:lnTo>
                  <a:lnTo>
                    <a:pt x="174" y="304"/>
                  </a:lnTo>
                  <a:lnTo>
                    <a:pt x="180" y="305"/>
                  </a:lnTo>
                  <a:lnTo>
                    <a:pt x="186" y="306"/>
                  </a:lnTo>
                  <a:lnTo>
                    <a:pt x="186" y="306"/>
                  </a:lnTo>
                  <a:lnTo>
                    <a:pt x="193" y="305"/>
                  </a:lnTo>
                  <a:lnTo>
                    <a:pt x="201" y="304"/>
                  </a:lnTo>
                  <a:lnTo>
                    <a:pt x="201" y="304"/>
                  </a:lnTo>
                  <a:lnTo>
                    <a:pt x="211" y="301"/>
                  </a:lnTo>
                  <a:lnTo>
                    <a:pt x="213" y="301"/>
                  </a:lnTo>
                  <a:lnTo>
                    <a:pt x="213" y="299"/>
                  </a:lnTo>
                  <a:lnTo>
                    <a:pt x="213" y="299"/>
                  </a:lnTo>
                  <a:lnTo>
                    <a:pt x="236" y="268"/>
                  </a:lnTo>
                  <a:lnTo>
                    <a:pt x="236" y="268"/>
                  </a:lnTo>
                  <a:lnTo>
                    <a:pt x="264" y="233"/>
                  </a:lnTo>
                  <a:lnTo>
                    <a:pt x="294" y="194"/>
                  </a:lnTo>
                  <a:lnTo>
                    <a:pt x="294" y="194"/>
                  </a:lnTo>
                  <a:lnTo>
                    <a:pt x="307" y="178"/>
                  </a:lnTo>
                  <a:lnTo>
                    <a:pt x="320" y="163"/>
                  </a:lnTo>
                  <a:lnTo>
                    <a:pt x="320" y="163"/>
                  </a:lnTo>
                  <a:lnTo>
                    <a:pt x="332" y="153"/>
                  </a:lnTo>
                  <a:lnTo>
                    <a:pt x="341" y="149"/>
                  </a:lnTo>
                  <a:lnTo>
                    <a:pt x="339" y="146"/>
                  </a:lnTo>
                  <a:lnTo>
                    <a:pt x="339" y="149"/>
                  </a:lnTo>
                  <a:lnTo>
                    <a:pt x="339" y="149"/>
                  </a:lnTo>
                  <a:lnTo>
                    <a:pt x="344" y="149"/>
                  </a:lnTo>
                  <a:lnTo>
                    <a:pt x="350" y="152"/>
                  </a:lnTo>
                  <a:lnTo>
                    <a:pt x="350" y="152"/>
                  </a:lnTo>
                  <a:lnTo>
                    <a:pt x="360" y="162"/>
                  </a:lnTo>
                  <a:lnTo>
                    <a:pt x="372" y="177"/>
                  </a:lnTo>
                  <a:lnTo>
                    <a:pt x="372" y="177"/>
                  </a:lnTo>
                  <a:lnTo>
                    <a:pt x="381" y="191"/>
                  </a:lnTo>
                  <a:lnTo>
                    <a:pt x="391" y="209"/>
                  </a:lnTo>
                  <a:lnTo>
                    <a:pt x="412" y="249"/>
                  </a:lnTo>
                  <a:lnTo>
                    <a:pt x="435" y="295"/>
                  </a:lnTo>
                  <a:lnTo>
                    <a:pt x="457" y="343"/>
                  </a:lnTo>
                  <a:lnTo>
                    <a:pt x="457" y="343"/>
                  </a:lnTo>
                  <a:lnTo>
                    <a:pt x="474" y="377"/>
                  </a:lnTo>
                  <a:lnTo>
                    <a:pt x="482" y="389"/>
                  </a:lnTo>
                  <a:lnTo>
                    <a:pt x="488" y="399"/>
                  </a:lnTo>
                  <a:lnTo>
                    <a:pt x="488" y="399"/>
                  </a:lnTo>
                  <a:lnTo>
                    <a:pt x="496" y="407"/>
                  </a:lnTo>
                  <a:lnTo>
                    <a:pt x="503" y="413"/>
                  </a:lnTo>
                  <a:lnTo>
                    <a:pt x="503" y="413"/>
                  </a:lnTo>
                  <a:lnTo>
                    <a:pt x="510" y="416"/>
                  </a:lnTo>
                  <a:lnTo>
                    <a:pt x="516" y="417"/>
                  </a:lnTo>
                  <a:lnTo>
                    <a:pt x="516" y="417"/>
                  </a:lnTo>
                  <a:lnTo>
                    <a:pt x="524" y="416"/>
                  </a:lnTo>
                  <a:lnTo>
                    <a:pt x="531" y="413"/>
                  </a:lnTo>
                  <a:lnTo>
                    <a:pt x="531" y="413"/>
                  </a:lnTo>
                  <a:lnTo>
                    <a:pt x="541" y="405"/>
                  </a:lnTo>
                  <a:lnTo>
                    <a:pt x="552" y="395"/>
                  </a:lnTo>
                  <a:lnTo>
                    <a:pt x="575" y="368"/>
                  </a:lnTo>
                  <a:lnTo>
                    <a:pt x="575" y="368"/>
                  </a:lnTo>
                  <a:lnTo>
                    <a:pt x="609" y="327"/>
                  </a:lnTo>
                  <a:lnTo>
                    <a:pt x="639" y="289"/>
                  </a:lnTo>
                  <a:lnTo>
                    <a:pt x="639" y="289"/>
                  </a:lnTo>
                  <a:lnTo>
                    <a:pt x="652" y="273"/>
                  </a:lnTo>
                  <a:lnTo>
                    <a:pt x="662" y="261"/>
                  </a:lnTo>
                  <a:lnTo>
                    <a:pt x="662" y="261"/>
                  </a:lnTo>
                  <a:lnTo>
                    <a:pt x="673" y="252"/>
                  </a:lnTo>
                  <a:lnTo>
                    <a:pt x="681" y="247"/>
                  </a:lnTo>
                  <a:lnTo>
                    <a:pt x="681" y="247"/>
                  </a:lnTo>
                  <a:lnTo>
                    <a:pt x="689" y="247"/>
                  </a:lnTo>
                  <a:lnTo>
                    <a:pt x="689" y="247"/>
                  </a:lnTo>
                  <a:lnTo>
                    <a:pt x="707" y="249"/>
                  </a:lnTo>
                  <a:lnTo>
                    <a:pt x="730" y="253"/>
                  </a:lnTo>
                  <a:lnTo>
                    <a:pt x="730" y="253"/>
                  </a:lnTo>
                  <a:lnTo>
                    <a:pt x="763" y="258"/>
                  </a:lnTo>
                  <a:lnTo>
                    <a:pt x="783" y="259"/>
                  </a:lnTo>
                  <a:lnTo>
                    <a:pt x="805" y="261"/>
                  </a:lnTo>
                  <a:lnTo>
                    <a:pt x="805" y="261"/>
                  </a:lnTo>
                  <a:lnTo>
                    <a:pt x="847" y="259"/>
                  </a:lnTo>
                  <a:lnTo>
                    <a:pt x="848" y="259"/>
                  </a:lnTo>
                  <a:lnTo>
                    <a:pt x="848" y="258"/>
                  </a:lnTo>
                  <a:lnTo>
                    <a:pt x="848" y="258"/>
                  </a:lnTo>
                  <a:lnTo>
                    <a:pt x="888" y="237"/>
                  </a:lnTo>
                  <a:lnTo>
                    <a:pt x="922" y="222"/>
                  </a:lnTo>
                  <a:lnTo>
                    <a:pt x="951" y="211"/>
                  </a:lnTo>
                  <a:lnTo>
                    <a:pt x="975" y="202"/>
                  </a:lnTo>
                  <a:lnTo>
                    <a:pt x="995" y="197"/>
                  </a:lnTo>
                  <a:lnTo>
                    <a:pt x="1010" y="194"/>
                  </a:lnTo>
                  <a:lnTo>
                    <a:pt x="1028" y="193"/>
                  </a:lnTo>
                  <a:lnTo>
                    <a:pt x="1028" y="193"/>
                  </a:lnTo>
                  <a:lnTo>
                    <a:pt x="1029" y="193"/>
                  </a:lnTo>
                  <a:lnTo>
                    <a:pt x="1031" y="193"/>
                  </a:lnTo>
                  <a:lnTo>
                    <a:pt x="1031" y="193"/>
                  </a:lnTo>
                  <a:lnTo>
                    <a:pt x="1031" y="193"/>
                  </a:lnTo>
                  <a:lnTo>
                    <a:pt x="1622" y="172"/>
                  </a:lnTo>
                  <a:lnTo>
                    <a:pt x="1622" y="166"/>
                  </a:lnTo>
                  <a:close/>
                </a:path>
              </a:pathLst>
            </a:custGeom>
            <a:solidFill>
              <a:srgbClr val="005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5" name="Freeform 196"/>
            <p:cNvSpPr>
              <a:spLocks/>
            </p:cNvSpPr>
            <p:nvPr/>
          </p:nvSpPr>
          <p:spPr bwMode="auto">
            <a:xfrm>
              <a:off x="2099449" y="3915322"/>
              <a:ext cx="1207350" cy="534840"/>
            </a:xfrm>
            <a:custGeom>
              <a:avLst/>
              <a:gdLst>
                <a:gd name="T0" fmla="*/ 1568 w 1617"/>
                <a:gd name="T1" fmla="*/ 219 h 785"/>
                <a:gd name="T2" fmla="*/ 1489 w 1617"/>
                <a:gd name="T3" fmla="*/ 222 h 785"/>
                <a:gd name="T4" fmla="*/ 1454 w 1617"/>
                <a:gd name="T5" fmla="*/ 233 h 785"/>
                <a:gd name="T6" fmla="*/ 1334 w 1617"/>
                <a:gd name="T7" fmla="*/ 326 h 785"/>
                <a:gd name="T8" fmla="*/ 1228 w 1617"/>
                <a:gd name="T9" fmla="*/ 399 h 785"/>
                <a:gd name="T10" fmla="*/ 1148 w 1617"/>
                <a:gd name="T11" fmla="*/ 447 h 785"/>
                <a:gd name="T12" fmla="*/ 1054 w 1617"/>
                <a:gd name="T13" fmla="*/ 533 h 785"/>
                <a:gd name="T14" fmla="*/ 999 w 1617"/>
                <a:gd name="T15" fmla="*/ 589 h 785"/>
                <a:gd name="T16" fmla="*/ 929 w 1617"/>
                <a:gd name="T17" fmla="*/ 658 h 785"/>
                <a:gd name="T18" fmla="*/ 886 w 1617"/>
                <a:gd name="T19" fmla="*/ 692 h 785"/>
                <a:gd name="T20" fmla="*/ 855 w 1617"/>
                <a:gd name="T21" fmla="*/ 705 h 785"/>
                <a:gd name="T22" fmla="*/ 789 w 1617"/>
                <a:gd name="T23" fmla="*/ 702 h 785"/>
                <a:gd name="T24" fmla="*/ 744 w 1617"/>
                <a:gd name="T25" fmla="*/ 702 h 785"/>
                <a:gd name="T26" fmla="*/ 722 w 1617"/>
                <a:gd name="T27" fmla="*/ 698 h 785"/>
                <a:gd name="T28" fmla="*/ 650 w 1617"/>
                <a:gd name="T29" fmla="*/ 707 h 785"/>
                <a:gd name="T30" fmla="*/ 604 w 1617"/>
                <a:gd name="T31" fmla="*/ 721 h 785"/>
                <a:gd name="T32" fmla="*/ 569 w 1617"/>
                <a:gd name="T33" fmla="*/ 727 h 785"/>
                <a:gd name="T34" fmla="*/ 511 w 1617"/>
                <a:gd name="T35" fmla="*/ 711 h 785"/>
                <a:gd name="T36" fmla="*/ 433 w 1617"/>
                <a:gd name="T37" fmla="*/ 665 h 785"/>
                <a:gd name="T38" fmla="*/ 419 w 1617"/>
                <a:gd name="T39" fmla="*/ 664 h 785"/>
                <a:gd name="T40" fmla="*/ 370 w 1617"/>
                <a:gd name="T41" fmla="*/ 677 h 785"/>
                <a:gd name="T42" fmla="*/ 327 w 1617"/>
                <a:gd name="T43" fmla="*/ 716 h 785"/>
                <a:gd name="T44" fmla="*/ 289 w 1617"/>
                <a:gd name="T45" fmla="*/ 757 h 785"/>
                <a:gd name="T46" fmla="*/ 259 w 1617"/>
                <a:gd name="T47" fmla="*/ 777 h 785"/>
                <a:gd name="T48" fmla="*/ 237 w 1617"/>
                <a:gd name="T49" fmla="*/ 777 h 785"/>
                <a:gd name="T50" fmla="*/ 220 w 1617"/>
                <a:gd name="T51" fmla="*/ 763 h 785"/>
                <a:gd name="T52" fmla="*/ 202 w 1617"/>
                <a:gd name="T53" fmla="*/ 732 h 785"/>
                <a:gd name="T54" fmla="*/ 121 w 1617"/>
                <a:gd name="T55" fmla="*/ 511 h 785"/>
                <a:gd name="T56" fmla="*/ 79 w 1617"/>
                <a:gd name="T57" fmla="*/ 378 h 785"/>
                <a:gd name="T58" fmla="*/ 77 w 1617"/>
                <a:gd name="T59" fmla="*/ 366 h 785"/>
                <a:gd name="T60" fmla="*/ 71 w 1617"/>
                <a:gd name="T61" fmla="*/ 368 h 785"/>
                <a:gd name="T62" fmla="*/ 115 w 1617"/>
                <a:gd name="T63" fmla="*/ 512 h 785"/>
                <a:gd name="T64" fmla="*/ 196 w 1617"/>
                <a:gd name="T65" fmla="*/ 733 h 785"/>
                <a:gd name="T66" fmla="*/ 215 w 1617"/>
                <a:gd name="T67" fmla="*/ 766 h 785"/>
                <a:gd name="T68" fmla="*/ 236 w 1617"/>
                <a:gd name="T69" fmla="*/ 782 h 785"/>
                <a:gd name="T70" fmla="*/ 255 w 1617"/>
                <a:gd name="T71" fmla="*/ 785 h 785"/>
                <a:gd name="T72" fmla="*/ 280 w 1617"/>
                <a:gd name="T73" fmla="*/ 773 h 785"/>
                <a:gd name="T74" fmla="*/ 332 w 1617"/>
                <a:gd name="T75" fmla="*/ 720 h 785"/>
                <a:gd name="T76" fmla="*/ 373 w 1617"/>
                <a:gd name="T77" fmla="*/ 682 h 785"/>
                <a:gd name="T78" fmla="*/ 419 w 1617"/>
                <a:gd name="T79" fmla="*/ 670 h 785"/>
                <a:gd name="T80" fmla="*/ 432 w 1617"/>
                <a:gd name="T81" fmla="*/ 670 h 785"/>
                <a:gd name="T82" fmla="*/ 509 w 1617"/>
                <a:gd name="T83" fmla="*/ 716 h 785"/>
                <a:gd name="T84" fmla="*/ 569 w 1617"/>
                <a:gd name="T85" fmla="*/ 733 h 785"/>
                <a:gd name="T86" fmla="*/ 606 w 1617"/>
                <a:gd name="T87" fmla="*/ 727 h 785"/>
                <a:gd name="T88" fmla="*/ 652 w 1617"/>
                <a:gd name="T89" fmla="*/ 713 h 785"/>
                <a:gd name="T90" fmla="*/ 722 w 1617"/>
                <a:gd name="T91" fmla="*/ 704 h 785"/>
                <a:gd name="T92" fmla="*/ 741 w 1617"/>
                <a:gd name="T93" fmla="*/ 705 h 785"/>
                <a:gd name="T94" fmla="*/ 743 w 1617"/>
                <a:gd name="T95" fmla="*/ 705 h 785"/>
                <a:gd name="T96" fmla="*/ 855 w 1617"/>
                <a:gd name="T97" fmla="*/ 711 h 785"/>
                <a:gd name="T98" fmla="*/ 886 w 1617"/>
                <a:gd name="T99" fmla="*/ 698 h 785"/>
                <a:gd name="T100" fmla="*/ 943 w 1617"/>
                <a:gd name="T101" fmla="*/ 654 h 785"/>
                <a:gd name="T102" fmla="*/ 1004 w 1617"/>
                <a:gd name="T103" fmla="*/ 593 h 785"/>
                <a:gd name="T104" fmla="*/ 1082 w 1617"/>
                <a:gd name="T105" fmla="*/ 512 h 785"/>
                <a:gd name="T106" fmla="*/ 1151 w 1617"/>
                <a:gd name="T107" fmla="*/ 452 h 785"/>
                <a:gd name="T108" fmla="*/ 1257 w 1617"/>
                <a:gd name="T109" fmla="*/ 385 h 785"/>
                <a:gd name="T110" fmla="*/ 1337 w 1617"/>
                <a:gd name="T111" fmla="*/ 331 h 785"/>
                <a:gd name="T112" fmla="*/ 1456 w 1617"/>
                <a:gd name="T113" fmla="*/ 238 h 785"/>
                <a:gd name="T114" fmla="*/ 1490 w 1617"/>
                <a:gd name="T115" fmla="*/ 227 h 785"/>
                <a:gd name="T116" fmla="*/ 1568 w 1617"/>
                <a:gd name="T117" fmla="*/ 224 h 785"/>
                <a:gd name="T118" fmla="*/ 1610 w 1617"/>
                <a:gd name="T119" fmla="*/ 227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7" h="785">
                  <a:moveTo>
                    <a:pt x="1617" y="223"/>
                  </a:moveTo>
                  <a:lnTo>
                    <a:pt x="1617" y="223"/>
                  </a:lnTo>
                  <a:lnTo>
                    <a:pt x="1592" y="220"/>
                  </a:lnTo>
                  <a:lnTo>
                    <a:pt x="1568" y="219"/>
                  </a:lnTo>
                  <a:lnTo>
                    <a:pt x="1539" y="219"/>
                  </a:lnTo>
                  <a:lnTo>
                    <a:pt x="1539" y="219"/>
                  </a:lnTo>
                  <a:lnTo>
                    <a:pt x="1514" y="219"/>
                  </a:lnTo>
                  <a:lnTo>
                    <a:pt x="1489" y="222"/>
                  </a:lnTo>
                  <a:lnTo>
                    <a:pt x="1489" y="222"/>
                  </a:lnTo>
                  <a:lnTo>
                    <a:pt x="1468" y="226"/>
                  </a:lnTo>
                  <a:lnTo>
                    <a:pt x="1459" y="229"/>
                  </a:lnTo>
                  <a:lnTo>
                    <a:pt x="1454" y="233"/>
                  </a:lnTo>
                  <a:lnTo>
                    <a:pt x="1454" y="233"/>
                  </a:lnTo>
                  <a:lnTo>
                    <a:pt x="1389" y="282"/>
                  </a:lnTo>
                  <a:lnTo>
                    <a:pt x="1334" y="326"/>
                  </a:lnTo>
                  <a:lnTo>
                    <a:pt x="1334" y="326"/>
                  </a:lnTo>
                  <a:lnTo>
                    <a:pt x="1303" y="347"/>
                  </a:lnTo>
                  <a:lnTo>
                    <a:pt x="1303" y="347"/>
                  </a:lnTo>
                  <a:lnTo>
                    <a:pt x="1228" y="399"/>
                  </a:lnTo>
                  <a:lnTo>
                    <a:pt x="1228" y="399"/>
                  </a:lnTo>
                  <a:lnTo>
                    <a:pt x="1191" y="421"/>
                  </a:lnTo>
                  <a:lnTo>
                    <a:pt x="1165" y="437"/>
                  </a:lnTo>
                  <a:lnTo>
                    <a:pt x="1165" y="437"/>
                  </a:lnTo>
                  <a:lnTo>
                    <a:pt x="1148" y="447"/>
                  </a:lnTo>
                  <a:lnTo>
                    <a:pt x="1128" y="465"/>
                  </a:lnTo>
                  <a:lnTo>
                    <a:pt x="1128" y="465"/>
                  </a:lnTo>
                  <a:lnTo>
                    <a:pt x="1091" y="497"/>
                  </a:lnTo>
                  <a:lnTo>
                    <a:pt x="1054" y="533"/>
                  </a:lnTo>
                  <a:lnTo>
                    <a:pt x="1054" y="533"/>
                  </a:lnTo>
                  <a:lnTo>
                    <a:pt x="1022" y="565"/>
                  </a:lnTo>
                  <a:lnTo>
                    <a:pt x="999" y="589"/>
                  </a:lnTo>
                  <a:lnTo>
                    <a:pt x="999" y="589"/>
                  </a:lnTo>
                  <a:lnTo>
                    <a:pt x="988" y="602"/>
                  </a:lnTo>
                  <a:lnTo>
                    <a:pt x="971" y="620"/>
                  </a:lnTo>
                  <a:lnTo>
                    <a:pt x="951" y="639"/>
                  </a:lnTo>
                  <a:lnTo>
                    <a:pt x="929" y="658"/>
                  </a:lnTo>
                  <a:lnTo>
                    <a:pt x="929" y="658"/>
                  </a:lnTo>
                  <a:lnTo>
                    <a:pt x="907" y="677"/>
                  </a:lnTo>
                  <a:lnTo>
                    <a:pt x="886" y="692"/>
                  </a:lnTo>
                  <a:lnTo>
                    <a:pt x="886" y="692"/>
                  </a:lnTo>
                  <a:lnTo>
                    <a:pt x="868" y="702"/>
                  </a:lnTo>
                  <a:lnTo>
                    <a:pt x="868" y="702"/>
                  </a:lnTo>
                  <a:lnTo>
                    <a:pt x="861" y="704"/>
                  </a:lnTo>
                  <a:lnTo>
                    <a:pt x="855" y="705"/>
                  </a:lnTo>
                  <a:lnTo>
                    <a:pt x="855" y="705"/>
                  </a:lnTo>
                  <a:lnTo>
                    <a:pt x="825" y="704"/>
                  </a:lnTo>
                  <a:lnTo>
                    <a:pt x="789" y="702"/>
                  </a:lnTo>
                  <a:lnTo>
                    <a:pt x="789" y="702"/>
                  </a:lnTo>
                  <a:lnTo>
                    <a:pt x="758" y="699"/>
                  </a:lnTo>
                  <a:lnTo>
                    <a:pt x="758" y="699"/>
                  </a:lnTo>
                  <a:lnTo>
                    <a:pt x="744" y="699"/>
                  </a:lnTo>
                  <a:lnTo>
                    <a:pt x="744" y="702"/>
                  </a:lnTo>
                  <a:lnTo>
                    <a:pt x="744" y="699"/>
                  </a:lnTo>
                  <a:lnTo>
                    <a:pt x="744" y="699"/>
                  </a:lnTo>
                  <a:lnTo>
                    <a:pt x="738" y="698"/>
                  </a:lnTo>
                  <a:lnTo>
                    <a:pt x="722" y="698"/>
                  </a:lnTo>
                  <a:lnTo>
                    <a:pt x="722" y="698"/>
                  </a:lnTo>
                  <a:lnTo>
                    <a:pt x="703" y="699"/>
                  </a:lnTo>
                  <a:lnTo>
                    <a:pt x="678" y="701"/>
                  </a:lnTo>
                  <a:lnTo>
                    <a:pt x="650" y="707"/>
                  </a:lnTo>
                  <a:lnTo>
                    <a:pt x="634" y="711"/>
                  </a:lnTo>
                  <a:lnTo>
                    <a:pt x="618" y="717"/>
                  </a:lnTo>
                  <a:lnTo>
                    <a:pt x="618" y="717"/>
                  </a:lnTo>
                  <a:lnTo>
                    <a:pt x="604" y="721"/>
                  </a:lnTo>
                  <a:lnTo>
                    <a:pt x="591" y="724"/>
                  </a:lnTo>
                  <a:lnTo>
                    <a:pt x="581" y="727"/>
                  </a:lnTo>
                  <a:lnTo>
                    <a:pt x="569" y="727"/>
                  </a:lnTo>
                  <a:lnTo>
                    <a:pt x="569" y="727"/>
                  </a:lnTo>
                  <a:lnTo>
                    <a:pt x="556" y="726"/>
                  </a:lnTo>
                  <a:lnTo>
                    <a:pt x="541" y="723"/>
                  </a:lnTo>
                  <a:lnTo>
                    <a:pt x="526" y="718"/>
                  </a:lnTo>
                  <a:lnTo>
                    <a:pt x="511" y="711"/>
                  </a:lnTo>
                  <a:lnTo>
                    <a:pt x="511" y="711"/>
                  </a:lnTo>
                  <a:lnTo>
                    <a:pt x="478" y="690"/>
                  </a:lnTo>
                  <a:lnTo>
                    <a:pt x="435" y="665"/>
                  </a:lnTo>
                  <a:lnTo>
                    <a:pt x="433" y="665"/>
                  </a:lnTo>
                  <a:lnTo>
                    <a:pt x="433" y="665"/>
                  </a:lnTo>
                  <a:lnTo>
                    <a:pt x="433" y="665"/>
                  </a:lnTo>
                  <a:lnTo>
                    <a:pt x="419" y="664"/>
                  </a:lnTo>
                  <a:lnTo>
                    <a:pt x="419" y="664"/>
                  </a:lnTo>
                  <a:lnTo>
                    <a:pt x="404" y="665"/>
                  </a:lnTo>
                  <a:lnTo>
                    <a:pt x="391" y="667"/>
                  </a:lnTo>
                  <a:lnTo>
                    <a:pt x="380" y="671"/>
                  </a:lnTo>
                  <a:lnTo>
                    <a:pt x="370" y="677"/>
                  </a:lnTo>
                  <a:lnTo>
                    <a:pt x="370" y="677"/>
                  </a:lnTo>
                  <a:lnTo>
                    <a:pt x="360" y="685"/>
                  </a:lnTo>
                  <a:lnTo>
                    <a:pt x="351" y="693"/>
                  </a:lnTo>
                  <a:lnTo>
                    <a:pt x="327" y="716"/>
                  </a:lnTo>
                  <a:lnTo>
                    <a:pt x="327" y="716"/>
                  </a:lnTo>
                  <a:lnTo>
                    <a:pt x="308" y="736"/>
                  </a:lnTo>
                  <a:lnTo>
                    <a:pt x="289" y="757"/>
                  </a:lnTo>
                  <a:lnTo>
                    <a:pt x="289" y="757"/>
                  </a:lnTo>
                  <a:lnTo>
                    <a:pt x="279" y="766"/>
                  </a:lnTo>
                  <a:lnTo>
                    <a:pt x="268" y="773"/>
                  </a:lnTo>
                  <a:lnTo>
                    <a:pt x="268" y="773"/>
                  </a:lnTo>
                  <a:lnTo>
                    <a:pt x="259" y="777"/>
                  </a:lnTo>
                  <a:lnTo>
                    <a:pt x="249" y="779"/>
                  </a:lnTo>
                  <a:lnTo>
                    <a:pt x="249" y="779"/>
                  </a:lnTo>
                  <a:lnTo>
                    <a:pt x="243" y="779"/>
                  </a:lnTo>
                  <a:lnTo>
                    <a:pt x="237" y="777"/>
                  </a:lnTo>
                  <a:lnTo>
                    <a:pt x="231" y="773"/>
                  </a:lnTo>
                  <a:lnTo>
                    <a:pt x="225" y="769"/>
                  </a:lnTo>
                  <a:lnTo>
                    <a:pt x="225" y="769"/>
                  </a:lnTo>
                  <a:lnTo>
                    <a:pt x="220" y="763"/>
                  </a:lnTo>
                  <a:lnTo>
                    <a:pt x="214" y="754"/>
                  </a:lnTo>
                  <a:lnTo>
                    <a:pt x="208" y="744"/>
                  </a:lnTo>
                  <a:lnTo>
                    <a:pt x="202" y="732"/>
                  </a:lnTo>
                  <a:lnTo>
                    <a:pt x="202" y="732"/>
                  </a:lnTo>
                  <a:lnTo>
                    <a:pt x="183" y="686"/>
                  </a:lnTo>
                  <a:lnTo>
                    <a:pt x="162" y="631"/>
                  </a:lnTo>
                  <a:lnTo>
                    <a:pt x="141" y="571"/>
                  </a:lnTo>
                  <a:lnTo>
                    <a:pt x="121" y="511"/>
                  </a:lnTo>
                  <a:lnTo>
                    <a:pt x="121" y="511"/>
                  </a:lnTo>
                  <a:lnTo>
                    <a:pt x="90" y="409"/>
                  </a:lnTo>
                  <a:lnTo>
                    <a:pt x="90" y="409"/>
                  </a:lnTo>
                  <a:lnTo>
                    <a:pt x="79" y="378"/>
                  </a:lnTo>
                  <a:lnTo>
                    <a:pt x="79" y="378"/>
                  </a:lnTo>
                  <a:lnTo>
                    <a:pt x="77" y="366"/>
                  </a:lnTo>
                  <a:lnTo>
                    <a:pt x="74" y="366"/>
                  </a:lnTo>
                  <a:lnTo>
                    <a:pt x="77" y="366"/>
                  </a:lnTo>
                  <a:lnTo>
                    <a:pt x="6" y="0"/>
                  </a:lnTo>
                  <a:lnTo>
                    <a:pt x="0" y="2"/>
                  </a:lnTo>
                  <a:lnTo>
                    <a:pt x="71" y="368"/>
                  </a:lnTo>
                  <a:lnTo>
                    <a:pt x="71" y="368"/>
                  </a:lnTo>
                  <a:lnTo>
                    <a:pt x="71" y="368"/>
                  </a:lnTo>
                  <a:lnTo>
                    <a:pt x="84" y="410"/>
                  </a:lnTo>
                  <a:lnTo>
                    <a:pt x="115" y="512"/>
                  </a:lnTo>
                  <a:lnTo>
                    <a:pt x="115" y="512"/>
                  </a:lnTo>
                  <a:lnTo>
                    <a:pt x="136" y="573"/>
                  </a:lnTo>
                  <a:lnTo>
                    <a:pt x="156" y="633"/>
                  </a:lnTo>
                  <a:lnTo>
                    <a:pt x="177" y="689"/>
                  </a:lnTo>
                  <a:lnTo>
                    <a:pt x="196" y="733"/>
                  </a:lnTo>
                  <a:lnTo>
                    <a:pt x="196" y="733"/>
                  </a:lnTo>
                  <a:lnTo>
                    <a:pt x="202" y="747"/>
                  </a:lnTo>
                  <a:lnTo>
                    <a:pt x="209" y="757"/>
                  </a:lnTo>
                  <a:lnTo>
                    <a:pt x="215" y="766"/>
                  </a:lnTo>
                  <a:lnTo>
                    <a:pt x="222" y="773"/>
                  </a:lnTo>
                  <a:lnTo>
                    <a:pt x="222" y="773"/>
                  </a:lnTo>
                  <a:lnTo>
                    <a:pt x="228" y="779"/>
                  </a:lnTo>
                  <a:lnTo>
                    <a:pt x="236" y="782"/>
                  </a:lnTo>
                  <a:lnTo>
                    <a:pt x="242" y="785"/>
                  </a:lnTo>
                  <a:lnTo>
                    <a:pt x="249" y="785"/>
                  </a:lnTo>
                  <a:lnTo>
                    <a:pt x="249" y="785"/>
                  </a:lnTo>
                  <a:lnTo>
                    <a:pt x="255" y="785"/>
                  </a:lnTo>
                  <a:lnTo>
                    <a:pt x="261" y="783"/>
                  </a:lnTo>
                  <a:lnTo>
                    <a:pt x="271" y="779"/>
                  </a:lnTo>
                  <a:lnTo>
                    <a:pt x="271" y="779"/>
                  </a:lnTo>
                  <a:lnTo>
                    <a:pt x="280" y="773"/>
                  </a:lnTo>
                  <a:lnTo>
                    <a:pt x="287" y="766"/>
                  </a:lnTo>
                  <a:lnTo>
                    <a:pt x="304" y="751"/>
                  </a:lnTo>
                  <a:lnTo>
                    <a:pt x="332" y="720"/>
                  </a:lnTo>
                  <a:lnTo>
                    <a:pt x="332" y="720"/>
                  </a:lnTo>
                  <a:lnTo>
                    <a:pt x="355" y="698"/>
                  </a:lnTo>
                  <a:lnTo>
                    <a:pt x="364" y="689"/>
                  </a:lnTo>
                  <a:lnTo>
                    <a:pt x="373" y="682"/>
                  </a:lnTo>
                  <a:lnTo>
                    <a:pt x="373" y="682"/>
                  </a:lnTo>
                  <a:lnTo>
                    <a:pt x="383" y="677"/>
                  </a:lnTo>
                  <a:lnTo>
                    <a:pt x="394" y="673"/>
                  </a:lnTo>
                  <a:lnTo>
                    <a:pt x="404" y="671"/>
                  </a:lnTo>
                  <a:lnTo>
                    <a:pt x="419" y="670"/>
                  </a:lnTo>
                  <a:lnTo>
                    <a:pt x="419" y="670"/>
                  </a:lnTo>
                  <a:lnTo>
                    <a:pt x="432" y="671"/>
                  </a:lnTo>
                  <a:lnTo>
                    <a:pt x="433" y="668"/>
                  </a:lnTo>
                  <a:lnTo>
                    <a:pt x="432" y="670"/>
                  </a:lnTo>
                  <a:lnTo>
                    <a:pt x="432" y="670"/>
                  </a:lnTo>
                  <a:lnTo>
                    <a:pt x="475" y="696"/>
                  </a:lnTo>
                  <a:lnTo>
                    <a:pt x="509" y="716"/>
                  </a:lnTo>
                  <a:lnTo>
                    <a:pt x="509" y="716"/>
                  </a:lnTo>
                  <a:lnTo>
                    <a:pt x="525" y="723"/>
                  </a:lnTo>
                  <a:lnTo>
                    <a:pt x="539" y="729"/>
                  </a:lnTo>
                  <a:lnTo>
                    <a:pt x="554" y="732"/>
                  </a:lnTo>
                  <a:lnTo>
                    <a:pt x="569" y="733"/>
                  </a:lnTo>
                  <a:lnTo>
                    <a:pt x="569" y="733"/>
                  </a:lnTo>
                  <a:lnTo>
                    <a:pt x="581" y="733"/>
                  </a:lnTo>
                  <a:lnTo>
                    <a:pt x="593" y="730"/>
                  </a:lnTo>
                  <a:lnTo>
                    <a:pt x="606" y="727"/>
                  </a:lnTo>
                  <a:lnTo>
                    <a:pt x="619" y="723"/>
                  </a:lnTo>
                  <a:lnTo>
                    <a:pt x="619" y="723"/>
                  </a:lnTo>
                  <a:lnTo>
                    <a:pt x="635" y="717"/>
                  </a:lnTo>
                  <a:lnTo>
                    <a:pt x="652" y="713"/>
                  </a:lnTo>
                  <a:lnTo>
                    <a:pt x="680" y="707"/>
                  </a:lnTo>
                  <a:lnTo>
                    <a:pt x="703" y="705"/>
                  </a:lnTo>
                  <a:lnTo>
                    <a:pt x="722" y="704"/>
                  </a:lnTo>
                  <a:lnTo>
                    <a:pt x="722" y="704"/>
                  </a:lnTo>
                  <a:lnTo>
                    <a:pt x="738" y="704"/>
                  </a:lnTo>
                  <a:lnTo>
                    <a:pt x="738" y="704"/>
                  </a:lnTo>
                  <a:lnTo>
                    <a:pt x="741" y="705"/>
                  </a:lnTo>
                  <a:lnTo>
                    <a:pt x="741" y="705"/>
                  </a:lnTo>
                  <a:lnTo>
                    <a:pt x="743" y="705"/>
                  </a:lnTo>
                  <a:lnTo>
                    <a:pt x="743" y="705"/>
                  </a:lnTo>
                  <a:lnTo>
                    <a:pt x="743" y="705"/>
                  </a:lnTo>
                  <a:lnTo>
                    <a:pt x="743" y="705"/>
                  </a:lnTo>
                  <a:lnTo>
                    <a:pt x="787" y="708"/>
                  </a:lnTo>
                  <a:lnTo>
                    <a:pt x="824" y="710"/>
                  </a:lnTo>
                  <a:lnTo>
                    <a:pt x="855" y="711"/>
                  </a:lnTo>
                  <a:lnTo>
                    <a:pt x="855" y="711"/>
                  </a:lnTo>
                  <a:lnTo>
                    <a:pt x="862" y="710"/>
                  </a:lnTo>
                  <a:lnTo>
                    <a:pt x="870" y="707"/>
                  </a:lnTo>
                  <a:lnTo>
                    <a:pt x="870" y="707"/>
                  </a:lnTo>
                  <a:lnTo>
                    <a:pt x="886" y="698"/>
                  </a:lnTo>
                  <a:lnTo>
                    <a:pt x="905" y="686"/>
                  </a:lnTo>
                  <a:lnTo>
                    <a:pt x="924" y="670"/>
                  </a:lnTo>
                  <a:lnTo>
                    <a:pt x="943" y="654"/>
                  </a:lnTo>
                  <a:lnTo>
                    <a:pt x="943" y="654"/>
                  </a:lnTo>
                  <a:lnTo>
                    <a:pt x="980" y="620"/>
                  </a:lnTo>
                  <a:lnTo>
                    <a:pt x="994" y="605"/>
                  </a:lnTo>
                  <a:lnTo>
                    <a:pt x="1004" y="593"/>
                  </a:lnTo>
                  <a:lnTo>
                    <a:pt x="1004" y="593"/>
                  </a:lnTo>
                  <a:lnTo>
                    <a:pt x="1017" y="578"/>
                  </a:lnTo>
                  <a:lnTo>
                    <a:pt x="1035" y="559"/>
                  </a:lnTo>
                  <a:lnTo>
                    <a:pt x="1082" y="512"/>
                  </a:lnTo>
                  <a:lnTo>
                    <a:pt x="1082" y="512"/>
                  </a:lnTo>
                  <a:lnTo>
                    <a:pt x="1107" y="490"/>
                  </a:lnTo>
                  <a:lnTo>
                    <a:pt x="1131" y="469"/>
                  </a:lnTo>
                  <a:lnTo>
                    <a:pt x="1131" y="469"/>
                  </a:lnTo>
                  <a:lnTo>
                    <a:pt x="1151" y="452"/>
                  </a:lnTo>
                  <a:lnTo>
                    <a:pt x="1167" y="441"/>
                  </a:lnTo>
                  <a:lnTo>
                    <a:pt x="1167" y="441"/>
                  </a:lnTo>
                  <a:lnTo>
                    <a:pt x="1206" y="419"/>
                  </a:lnTo>
                  <a:lnTo>
                    <a:pt x="1257" y="385"/>
                  </a:lnTo>
                  <a:lnTo>
                    <a:pt x="1257" y="385"/>
                  </a:lnTo>
                  <a:lnTo>
                    <a:pt x="1308" y="353"/>
                  </a:lnTo>
                  <a:lnTo>
                    <a:pt x="1308" y="353"/>
                  </a:lnTo>
                  <a:lnTo>
                    <a:pt x="1337" y="331"/>
                  </a:lnTo>
                  <a:lnTo>
                    <a:pt x="1337" y="331"/>
                  </a:lnTo>
                  <a:lnTo>
                    <a:pt x="1393" y="286"/>
                  </a:lnTo>
                  <a:lnTo>
                    <a:pt x="1456" y="238"/>
                  </a:lnTo>
                  <a:lnTo>
                    <a:pt x="1456" y="238"/>
                  </a:lnTo>
                  <a:lnTo>
                    <a:pt x="1462" y="235"/>
                  </a:lnTo>
                  <a:lnTo>
                    <a:pt x="1470" y="232"/>
                  </a:lnTo>
                  <a:lnTo>
                    <a:pt x="1490" y="227"/>
                  </a:lnTo>
                  <a:lnTo>
                    <a:pt x="1490" y="227"/>
                  </a:lnTo>
                  <a:lnTo>
                    <a:pt x="1514" y="224"/>
                  </a:lnTo>
                  <a:lnTo>
                    <a:pt x="1539" y="224"/>
                  </a:lnTo>
                  <a:lnTo>
                    <a:pt x="1539" y="224"/>
                  </a:lnTo>
                  <a:lnTo>
                    <a:pt x="1568" y="224"/>
                  </a:lnTo>
                  <a:lnTo>
                    <a:pt x="1592" y="226"/>
                  </a:lnTo>
                  <a:lnTo>
                    <a:pt x="1592" y="226"/>
                  </a:lnTo>
                  <a:lnTo>
                    <a:pt x="1610" y="227"/>
                  </a:lnTo>
                  <a:lnTo>
                    <a:pt x="1610" y="227"/>
                  </a:lnTo>
                  <a:lnTo>
                    <a:pt x="1616" y="227"/>
                  </a:lnTo>
                  <a:lnTo>
                    <a:pt x="1617" y="223"/>
                  </a:lnTo>
                  <a:close/>
                </a:path>
              </a:pathLst>
            </a:custGeom>
            <a:solidFill>
              <a:srgbClr val="005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6" name="Freeform 197"/>
            <p:cNvSpPr>
              <a:spLocks/>
            </p:cNvSpPr>
            <p:nvPr/>
          </p:nvSpPr>
          <p:spPr bwMode="auto">
            <a:xfrm>
              <a:off x="662268" y="3901677"/>
              <a:ext cx="1222274" cy="481629"/>
            </a:xfrm>
            <a:custGeom>
              <a:avLst/>
              <a:gdLst>
                <a:gd name="T0" fmla="*/ 1573 w 1637"/>
                <a:gd name="T1" fmla="*/ 176 h 707"/>
                <a:gd name="T2" fmla="*/ 1434 w 1637"/>
                <a:gd name="T3" fmla="*/ 195 h 707"/>
                <a:gd name="T4" fmla="*/ 1276 w 1637"/>
                <a:gd name="T5" fmla="*/ 236 h 707"/>
                <a:gd name="T6" fmla="*/ 1167 w 1637"/>
                <a:gd name="T7" fmla="*/ 255 h 707"/>
                <a:gd name="T8" fmla="*/ 1136 w 1637"/>
                <a:gd name="T9" fmla="*/ 255 h 707"/>
                <a:gd name="T10" fmla="*/ 1065 w 1637"/>
                <a:gd name="T11" fmla="*/ 266 h 707"/>
                <a:gd name="T12" fmla="*/ 959 w 1637"/>
                <a:gd name="T13" fmla="*/ 313 h 707"/>
                <a:gd name="T14" fmla="*/ 832 w 1637"/>
                <a:gd name="T15" fmla="*/ 403 h 707"/>
                <a:gd name="T16" fmla="*/ 715 w 1637"/>
                <a:gd name="T17" fmla="*/ 487 h 707"/>
                <a:gd name="T18" fmla="*/ 663 w 1637"/>
                <a:gd name="T19" fmla="*/ 538 h 707"/>
                <a:gd name="T20" fmla="*/ 591 w 1637"/>
                <a:gd name="T21" fmla="*/ 653 h 707"/>
                <a:gd name="T22" fmla="*/ 555 w 1637"/>
                <a:gd name="T23" fmla="*/ 693 h 707"/>
                <a:gd name="T24" fmla="*/ 535 w 1637"/>
                <a:gd name="T25" fmla="*/ 701 h 707"/>
                <a:gd name="T26" fmla="*/ 510 w 1637"/>
                <a:gd name="T27" fmla="*/ 662 h 707"/>
                <a:gd name="T28" fmla="*/ 455 w 1637"/>
                <a:gd name="T29" fmla="*/ 538 h 707"/>
                <a:gd name="T30" fmla="*/ 433 w 1637"/>
                <a:gd name="T31" fmla="*/ 471 h 707"/>
                <a:gd name="T32" fmla="*/ 389 w 1637"/>
                <a:gd name="T33" fmla="*/ 410 h 707"/>
                <a:gd name="T34" fmla="*/ 368 w 1637"/>
                <a:gd name="T35" fmla="*/ 404 h 707"/>
                <a:gd name="T36" fmla="*/ 336 w 1637"/>
                <a:gd name="T37" fmla="*/ 435 h 707"/>
                <a:gd name="T38" fmla="*/ 272 w 1637"/>
                <a:gd name="T39" fmla="*/ 563 h 707"/>
                <a:gd name="T40" fmla="*/ 224 w 1637"/>
                <a:gd name="T41" fmla="*/ 646 h 707"/>
                <a:gd name="T42" fmla="*/ 209 w 1637"/>
                <a:gd name="T43" fmla="*/ 656 h 707"/>
                <a:gd name="T44" fmla="*/ 187 w 1637"/>
                <a:gd name="T45" fmla="*/ 642 h 707"/>
                <a:gd name="T46" fmla="*/ 143 w 1637"/>
                <a:gd name="T47" fmla="*/ 565 h 707"/>
                <a:gd name="T48" fmla="*/ 47 w 1637"/>
                <a:gd name="T49" fmla="*/ 229 h 707"/>
                <a:gd name="T50" fmla="*/ 14 w 1637"/>
                <a:gd name="T51" fmla="*/ 95 h 707"/>
                <a:gd name="T52" fmla="*/ 92 w 1637"/>
                <a:gd name="T53" fmla="*/ 441 h 707"/>
                <a:gd name="T54" fmla="*/ 147 w 1637"/>
                <a:gd name="T55" fmla="*/ 590 h 707"/>
                <a:gd name="T56" fmla="*/ 191 w 1637"/>
                <a:gd name="T57" fmla="*/ 653 h 707"/>
                <a:gd name="T58" fmla="*/ 209 w 1637"/>
                <a:gd name="T59" fmla="*/ 661 h 707"/>
                <a:gd name="T60" fmla="*/ 234 w 1637"/>
                <a:gd name="T61" fmla="*/ 643 h 707"/>
                <a:gd name="T62" fmla="*/ 278 w 1637"/>
                <a:gd name="T63" fmla="*/ 565 h 707"/>
                <a:gd name="T64" fmla="*/ 340 w 1637"/>
                <a:gd name="T65" fmla="*/ 438 h 707"/>
                <a:gd name="T66" fmla="*/ 367 w 1637"/>
                <a:gd name="T67" fmla="*/ 412 h 707"/>
                <a:gd name="T68" fmla="*/ 386 w 1637"/>
                <a:gd name="T69" fmla="*/ 415 h 707"/>
                <a:gd name="T70" fmla="*/ 429 w 1637"/>
                <a:gd name="T71" fmla="*/ 474 h 707"/>
                <a:gd name="T72" fmla="*/ 449 w 1637"/>
                <a:gd name="T73" fmla="*/ 541 h 707"/>
                <a:gd name="T74" fmla="*/ 505 w 1637"/>
                <a:gd name="T75" fmla="*/ 665 h 707"/>
                <a:gd name="T76" fmla="*/ 533 w 1637"/>
                <a:gd name="T77" fmla="*/ 705 h 707"/>
                <a:gd name="T78" fmla="*/ 557 w 1637"/>
                <a:gd name="T79" fmla="*/ 699 h 707"/>
                <a:gd name="T80" fmla="*/ 591 w 1637"/>
                <a:gd name="T81" fmla="*/ 664 h 707"/>
                <a:gd name="T82" fmla="*/ 663 w 1637"/>
                <a:gd name="T83" fmla="*/ 549 h 707"/>
                <a:gd name="T84" fmla="*/ 719 w 1637"/>
                <a:gd name="T85" fmla="*/ 491 h 707"/>
                <a:gd name="T86" fmla="*/ 825 w 1637"/>
                <a:gd name="T87" fmla="*/ 416 h 707"/>
                <a:gd name="T88" fmla="*/ 837 w 1637"/>
                <a:gd name="T89" fmla="*/ 409 h 707"/>
                <a:gd name="T90" fmla="*/ 962 w 1637"/>
                <a:gd name="T91" fmla="*/ 319 h 707"/>
                <a:gd name="T92" fmla="*/ 1089 w 1637"/>
                <a:gd name="T93" fmla="*/ 266 h 707"/>
                <a:gd name="T94" fmla="*/ 1142 w 1637"/>
                <a:gd name="T95" fmla="*/ 261 h 707"/>
                <a:gd name="T96" fmla="*/ 1145 w 1637"/>
                <a:gd name="T97" fmla="*/ 263 h 707"/>
                <a:gd name="T98" fmla="*/ 1257 w 1637"/>
                <a:gd name="T99" fmla="*/ 246 h 707"/>
                <a:gd name="T100" fmla="*/ 1435 w 1637"/>
                <a:gd name="T101" fmla="*/ 201 h 707"/>
                <a:gd name="T102" fmla="*/ 1573 w 1637"/>
                <a:gd name="T103" fmla="*/ 182 h 707"/>
                <a:gd name="T104" fmla="*/ 1633 w 1637"/>
                <a:gd name="T105" fmla="*/ 18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7" h="707">
                  <a:moveTo>
                    <a:pt x="1637" y="179"/>
                  </a:moveTo>
                  <a:lnTo>
                    <a:pt x="1637" y="179"/>
                  </a:lnTo>
                  <a:lnTo>
                    <a:pt x="1620" y="177"/>
                  </a:lnTo>
                  <a:lnTo>
                    <a:pt x="1573" y="176"/>
                  </a:lnTo>
                  <a:lnTo>
                    <a:pt x="1573" y="176"/>
                  </a:lnTo>
                  <a:lnTo>
                    <a:pt x="1539" y="177"/>
                  </a:lnTo>
                  <a:lnTo>
                    <a:pt x="1502" y="180"/>
                  </a:lnTo>
                  <a:lnTo>
                    <a:pt x="1466" y="186"/>
                  </a:lnTo>
                  <a:lnTo>
                    <a:pt x="1450" y="189"/>
                  </a:lnTo>
                  <a:lnTo>
                    <a:pt x="1434" y="195"/>
                  </a:lnTo>
                  <a:lnTo>
                    <a:pt x="1434" y="195"/>
                  </a:lnTo>
                  <a:lnTo>
                    <a:pt x="1402" y="205"/>
                  </a:lnTo>
                  <a:lnTo>
                    <a:pt x="1362" y="215"/>
                  </a:lnTo>
                  <a:lnTo>
                    <a:pt x="1320" y="226"/>
                  </a:lnTo>
                  <a:lnTo>
                    <a:pt x="1276" y="236"/>
                  </a:lnTo>
                  <a:lnTo>
                    <a:pt x="1276" y="236"/>
                  </a:lnTo>
                  <a:lnTo>
                    <a:pt x="1235" y="243"/>
                  </a:lnTo>
                  <a:lnTo>
                    <a:pt x="1197" y="251"/>
                  </a:lnTo>
                  <a:lnTo>
                    <a:pt x="1197" y="251"/>
                  </a:lnTo>
                  <a:lnTo>
                    <a:pt x="1167" y="255"/>
                  </a:lnTo>
                  <a:lnTo>
                    <a:pt x="1145" y="257"/>
                  </a:lnTo>
                  <a:lnTo>
                    <a:pt x="1145" y="260"/>
                  </a:lnTo>
                  <a:lnTo>
                    <a:pt x="1145" y="257"/>
                  </a:lnTo>
                  <a:lnTo>
                    <a:pt x="1145" y="257"/>
                  </a:lnTo>
                  <a:lnTo>
                    <a:pt x="1136" y="255"/>
                  </a:lnTo>
                  <a:lnTo>
                    <a:pt x="1136" y="255"/>
                  </a:lnTo>
                  <a:lnTo>
                    <a:pt x="1123" y="257"/>
                  </a:lnTo>
                  <a:lnTo>
                    <a:pt x="1107" y="257"/>
                  </a:lnTo>
                  <a:lnTo>
                    <a:pt x="1088" y="260"/>
                  </a:lnTo>
                  <a:lnTo>
                    <a:pt x="1065" y="266"/>
                  </a:lnTo>
                  <a:lnTo>
                    <a:pt x="1040" y="272"/>
                  </a:lnTo>
                  <a:lnTo>
                    <a:pt x="1014" y="282"/>
                  </a:lnTo>
                  <a:lnTo>
                    <a:pt x="987" y="295"/>
                  </a:lnTo>
                  <a:lnTo>
                    <a:pt x="973" y="304"/>
                  </a:lnTo>
                  <a:lnTo>
                    <a:pt x="959" y="313"/>
                  </a:lnTo>
                  <a:lnTo>
                    <a:pt x="959" y="313"/>
                  </a:lnTo>
                  <a:lnTo>
                    <a:pt x="862" y="382"/>
                  </a:lnTo>
                  <a:lnTo>
                    <a:pt x="832" y="403"/>
                  </a:lnTo>
                  <a:lnTo>
                    <a:pt x="835" y="406"/>
                  </a:lnTo>
                  <a:lnTo>
                    <a:pt x="832" y="403"/>
                  </a:lnTo>
                  <a:lnTo>
                    <a:pt x="832" y="403"/>
                  </a:lnTo>
                  <a:lnTo>
                    <a:pt x="813" y="416"/>
                  </a:lnTo>
                  <a:lnTo>
                    <a:pt x="768" y="448"/>
                  </a:lnTo>
                  <a:lnTo>
                    <a:pt x="768" y="448"/>
                  </a:lnTo>
                  <a:lnTo>
                    <a:pt x="715" y="487"/>
                  </a:lnTo>
                  <a:lnTo>
                    <a:pt x="715" y="487"/>
                  </a:lnTo>
                  <a:lnTo>
                    <a:pt x="692" y="506"/>
                  </a:lnTo>
                  <a:lnTo>
                    <a:pt x="676" y="521"/>
                  </a:lnTo>
                  <a:lnTo>
                    <a:pt x="676" y="521"/>
                  </a:lnTo>
                  <a:lnTo>
                    <a:pt x="663" y="538"/>
                  </a:lnTo>
                  <a:lnTo>
                    <a:pt x="647" y="563"/>
                  </a:lnTo>
                  <a:lnTo>
                    <a:pt x="647" y="563"/>
                  </a:lnTo>
                  <a:lnTo>
                    <a:pt x="619" y="609"/>
                  </a:lnTo>
                  <a:lnTo>
                    <a:pt x="605" y="631"/>
                  </a:lnTo>
                  <a:lnTo>
                    <a:pt x="591" y="653"/>
                  </a:lnTo>
                  <a:lnTo>
                    <a:pt x="591" y="653"/>
                  </a:lnTo>
                  <a:lnTo>
                    <a:pt x="576" y="673"/>
                  </a:lnTo>
                  <a:lnTo>
                    <a:pt x="563" y="687"/>
                  </a:lnTo>
                  <a:lnTo>
                    <a:pt x="563" y="687"/>
                  </a:lnTo>
                  <a:lnTo>
                    <a:pt x="555" y="693"/>
                  </a:lnTo>
                  <a:lnTo>
                    <a:pt x="549" y="698"/>
                  </a:lnTo>
                  <a:lnTo>
                    <a:pt x="544" y="699"/>
                  </a:lnTo>
                  <a:lnTo>
                    <a:pt x="539" y="701"/>
                  </a:lnTo>
                  <a:lnTo>
                    <a:pt x="539" y="701"/>
                  </a:lnTo>
                  <a:lnTo>
                    <a:pt x="535" y="701"/>
                  </a:lnTo>
                  <a:lnTo>
                    <a:pt x="535" y="702"/>
                  </a:lnTo>
                  <a:lnTo>
                    <a:pt x="536" y="701"/>
                  </a:lnTo>
                  <a:lnTo>
                    <a:pt x="536" y="701"/>
                  </a:lnTo>
                  <a:lnTo>
                    <a:pt x="524" y="684"/>
                  </a:lnTo>
                  <a:lnTo>
                    <a:pt x="510" y="662"/>
                  </a:lnTo>
                  <a:lnTo>
                    <a:pt x="495" y="636"/>
                  </a:lnTo>
                  <a:lnTo>
                    <a:pt x="482" y="605"/>
                  </a:lnTo>
                  <a:lnTo>
                    <a:pt x="482" y="605"/>
                  </a:lnTo>
                  <a:lnTo>
                    <a:pt x="467" y="572"/>
                  </a:lnTo>
                  <a:lnTo>
                    <a:pt x="455" y="538"/>
                  </a:lnTo>
                  <a:lnTo>
                    <a:pt x="443" y="505"/>
                  </a:lnTo>
                  <a:lnTo>
                    <a:pt x="434" y="471"/>
                  </a:lnTo>
                  <a:lnTo>
                    <a:pt x="434" y="471"/>
                  </a:lnTo>
                  <a:lnTo>
                    <a:pt x="433" y="471"/>
                  </a:lnTo>
                  <a:lnTo>
                    <a:pt x="433" y="471"/>
                  </a:lnTo>
                  <a:lnTo>
                    <a:pt x="418" y="444"/>
                  </a:lnTo>
                  <a:lnTo>
                    <a:pt x="403" y="423"/>
                  </a:lnTo>
                  <a:lnTo>
                    <a:pt x="403" y="423"/>
                  </a:lnTo>
                  <a:lnTo>
                    <a:pt x="396" y="416"/>
                  </a:lnTo>
                  <a:lnTo>
                    <a:pt x="389" y="410"/>
                  </a:lnTo>
                  <a:lnTo>
                    <a:pt x="389" y="410"/>
                  </a:lnTo>
                  <a:lnTo>
                    <a:pt x="381" y="406"/>
                  </a:lnTo>
                  <a:lnTo>
                    <a:pt x="372" y="404"/>
                  </a:lnTo>
                  <a:lnTo>
                    <a:pt x="372" y="404"/>
                  </a:lnTo>
                  <a:lnTo>
                    <a:pt x="368" y="404"/>
                  </a:lnTo>
                  <a:lnTo>
                    <a:pt x="364" y="406"/>
                  </a:lnTo>
                  <a:lnTo>
                    <a:pt x="355" y="412"/>
                  </a:lnTo>
                  <a:lnTo>
                    <a:pt x="355" y="412"/>
                  </a:lnTo>
                  <a:lnTo>
                    <a:pt x="344" y="422"/>
                  </a:lnTo>
                  <a:lnTo>
                    <a:pt x="336" y="435"/>
                  </a:lnTo>
                  <a:lnTo>
                    <a:pt x="336" y="435"/>
                  </a:lnTo>
                  <a:lnTo>
                    <a:pt x="321" y="460"/>
                  </a:lnTo>
                  <a:lnTo>
                    <a:pt x="305" y="493"/>
                  </a:lnTo>
                  <a:lnTo>
                    <a:pt x="272" y="563"/>
                  </a:lnTo>
                  <a:lnTo>
                    <a:pt x="272" y="563"/>
                  </a:lnTo>
                  <a:lnTo>
                    <a:pt x="256" y="597"/>
                  </a:lnTo>
                  <a:lnTo>
                    <a:pt x="240" y="627"/>
                  </a:lnTo>
                  <a:lnTo>
                    <a:pt x="240" y="627"/>
                  </a:lnTo>
                  <a:lnTo>
                    <a:pt x="231" y="637"/>
                  </a:lnTo>
                  <a:lnTo>
                    <a:pt x="224" y="646"/>
                  </a:lnTo>
                  <a:lnTo>
                    <a:pt x="224" y="646"/>
                  </a:lnTo>
                  <a:lnTo>
                    <a:pt x="215" y="653"/>
                  </a:lnTo>
                  <a:lnTo>
                    <a:pt x="209" y="656"/>
                  </a:lnTo>
                  <a:lnTo>
                    <a:pt x="209" y="659"/>
                  </a:lnTo>
                  <a:lnTo>
                    <a:pt x="209" y="656"/>
                  </a:lnTo>
                  <a:lnTo>
                    <a:pt x="209" y="656"/>
                  </a:lnTo>
                  <a:lnTo>
                    <a:pt x="203" y="653"/>
                  </a:lnTo>
                  <a:lnTo>
                    <a:pt x="196" y="649"/>
                  </a:lnTo>
                  <a:lnTo>
                    <a:pt x="196" y="649"/>
                  </a:lnTo>
                  <a:lnTo>
                    <a:pt x="187" y="642"/>
                  </a:lnTo>
                  <a:lnTo>
                    <a:pt x="178" y="631"/>
                  </a:lnTo>
                  <a:lnTo>
                    <a:pt x="169" y="617"/>
                  </a:lnTo>
                  <a:lnTo>
                    <a:pt x="159" y="599"/>
                  </a:lnTo>
                  <a:lnTo>
                    <a:pt x="159" y="599"/>
                  </a:lnTo>
                  <a:lnTo>
                    <a:pt x="143" y="565"/>
                  </a:lnTo>
                  <a:lnTo>
                    <a:pt x="125" y="521"/>
                  </a:lnTo>
                  <a:lnTo>
                    <a:pt x="106" y="466"/>
                  </a:lnTo>
                  <a:lnTo>
                    <a:pt x="86" y="400"/>
                  </a:lnTo>
                  <a:lnTo>
                    <a:pt x="67" y="322"/>
                  </a:lnTo>
                  <a:lnTo>
                    <a:pt x="47" y="229"/>
                  </a:lnTo>
                  <a:lnTo>
                    <a:pt x="26" y="123"/>
                  </a:lnTo>
                  <a:lnTo>
                    <a:pt x="5" y="0"/>
                  </a:lnTo>
                  <a:lnTo>
                    <a:pt x="0" y="0"/>
                  </a:lnTo>
                  <a:lnTo>
                    <a:pt x="0" y="0"/>
                  </a:lnTo>
                  <a:lnTo>
                    <a:pt x="14" y="95"/>
                  </a:lnTo>
                  <a:lnTo>
                    <a:pt x="30" y="182"/>
                  </a:lnTo>
                  <a:lnTo>
                    <a:pt x="47" y="258"/>
                  </a:lnTo>
                  <a:lnTo>
                    <a:pt x="61" y="326"/>
                  </a:lnTo>
                  <a:lnTo>
                    <a:pt x="78" y="388"/>
                  </a:lnTo>
                  <a:lnTo>
                    <a:pt x="92" y="441"/>
                  </a:lnTo>
                  <a:lnTo>
                    <a:pt x="107" y="488"/>
                  </a:lnTo>
                  <a:lnTo>
                    <a:pt x="120" y="528"/>
                  </a:lnTo>
                  <a:lnTo>
                    <a:pt x="120" y="528"/>
                  </a:lnTo>
                  <a:lnTo>
                    <a:pt x="135" y="562"/>
                  </a:lnTo>
                  <a:lnTo>
                    <a:pt x="147" y="590"/>
                  </a:lnTo>
                  <a:lnTo>
                    <a:pt x="160" y="612"/>
                  </a:lnTo>
                  <a:lnTo>
                    <a:pt x="171" y="630"/>
                  </a:lnTo>
                  <a:lnTo>
                    <a:pt x="171" y="630"/>
                  </a:lnTo>
                  <a:lnTo>
                    <a:pt x="181" y="645"/>
                  </a:lnTo>
                  <a:lnTo>
                    <a:pt x="191" y="653"/>
                  </a:lnTo>
                  <a:lnTo>
                    <a:pt x="191" y="653"/>
                  </a:lnTo>
                  <a:lnTo>
                    <a:pt x="200" y="659"/>
                  </a:lnTo>
                  <a:lnTo>
                    <a:pt x="209" y="662"/>
                  </a:lnTo>
                  <a:lnTo>
                    <a:pt x="209" y="662"/>
                  </a:lnTo>
                  <a:lnTo>
                    <a:pt x="209" y="661"/>
                  </a:lnTo>
                  <a:lnTo>
                    <a:pt x="209" y="661"/>
                  </a:lnTo>
                  <a:lnTo>
                    <a:pt x="218" y="658"/>
                  </a:lnTo>
                  <a:lnTo>
                    <a:pt x="227" y="650"/>
                  </a:lnTo>
                  <a:lnTo>
                    <a:pt x="227" y="650"/>
                  </a:lnTo>
                  <a:lnTo>
                    <a:pt x="234" y="643"/>
                  </a:lnTo>
                  <a:lnTo>
                    <a:pt x="241" y="633"/>
                  </a:lnTo>
                  <a:lnTo>
                    <a:pt x="256" y="609"/>
                  </a:lnTo>
                  <a:lnTo>
                    <a:pt x="256" y="609"/>
                  </a:lnTo>
                  <a:lnTo>
                    <a:pt x="268" y="587"/>
                  </a:lnTo>
                  <a:lnTo>
                    <a:pt x="278" y="565"/>
                  </a:lnTo>
                  <a:lnTo>
                    <a:pt x="300" y="516"/>
                  </a:lnTo>
                  <a:lnTo>
                    <a:pt x="300" y="516"/>
                  </a:lnTo>
                  <a:lnTo>
                    <a:pt x="321" y="472"/>
                  </a:lnTo>
                  <a:lnTo>
                    <a:pt x="331" y="453"/>
                  </a:lnTo>
                  <a:lnTo>
                    <a:pt x="340" y="438"/>
                  </a:lnTo>
                  <a:lnTo>
                    <a:pt x="340" y="438"/>
                  </a:lnTo>
                  <a:lnTo>
                    <a:pt x="350" y="425"/>
                  </a:lnTo>
                  <a:lnTo>
                    <a:pt x="358" y="416"/>
                  </a:lnTo>
                  <a:lnTo>
                    <a:pt x="358" y="416"/>
                  </a:lnTo>
                  <a:lnTo>
                    <a:pt x="367" y="412"/>
                  </a:lnTo>
                  <a:lnTo>
                    <a:pt x="372" y="410"/>
                  </a:lnTo>
                  <a:lnTo>
                    <a:pt x="372" y="410"/>
                  </a:lnTo>
                  <a:lnTo>
                    <a:pt x="378" y="412"/>
                  </a:lnTo>
                  <a:lnTo>
                    <a:pt x="386" y="415"/>
                  </a:lnTo>
                  <a:lnTo>
                    <a:pt x="386" y="415"/>
                  </a:lnTo>
                  <a:lnTo>
                    <a:pt x="395" y="423"/>
                  </a:lnTo>
                  <a:lnTo>
                    <a:pt x="405" y="437"/>
                  </a:lnTo>
                  <a:lnTo>
                    <a:pt x="405" y="437"/>
                  </a:lnTo>
                  <a:lnTo>
                    <a:pt x="417" y="453"/>
                  </a:lnTo>
                  <a:lnTo>
                    <a:pt x="429" y="474"/>
                  </a:lnTo>
                  <a:lnTo>
                    <a:pt x="431" y="472"/>
                  </a:lnTo>
                  <a:lnTo>
                    <a:pt x="429" y="472"/>
                  </a:lnTo>
                  <a:lnTo>
                    <a:pt x="429" y="472"/>
                  </a:lnTo>
                  <a:lnTo>
                    <a:pt x="437" y="506"/>
                  </a:lnTo>
                  <a:lnTo>
                    <a:pt x="449" y="541"/>
                  </a:lnTo>
                  <a:lnTo>
                    <a:pt x="462" y="575"/>
                  </a:lnTo>
                  <a:lnTo>
                    <a:pt x="476" y="608"/>
                  </a:lnTo>
                  <a:lnTo>
                    <a:pt x="476" y="608"/>
                  </a:lnTo>
                  <a:lnTo>
                    <a:pt x="490" y="637"/>
                  </a:lnTo>
                  <a:lnTo>
                    <a:pt x="505" y="665"/>
                  </a:lnTo>
                  <a:lnTo>
                    <a:pt x="518" y="687"/>
                  </a:lnTo>
                  <a:lnTo>
                    <a:pt x="532" y="705"/>
                  </a:lnTo>
                  <a:lnTo>
                    <a:pt x="533" y="705"/>
                  </a:lnTo>
                  <a:lnTo>
                    <a:pt x="533" y="705"/>
                  </a:lnTo>
                  <a:lnTo>
                    <a:pt x="533" y="705"/>
                  </a:lnTo>
                  <a:lnTo>
                    <a:pt x="539" y="707"/>
                  </a:lnTo>
                  <a:lnTo>
                    <a:pt x="539" y="707"/>
                  </a:lnTo>
                  <a:lnTo>
                    <a:pt x="544" y="707"/>
                  </a:lnTo>
                  <a:lnTo>
                    <a:pt x="548" y="705"/>
                  </a:lnTo>
                  <a:lnTo>
                    <a:pt x="557" y="699"/>
                  </a:lnTo>
                  <a:lnTo>
                    <a:pt x="557" y="699"/>
                  </a:lnTo>
                  <a:lnTo>
                    <a:pt x="564" y="693"/>
                  </a:lnTo>
                  <a:lnTo>
                    <a:pt x="573" y="684"/>
                  </a:lnTo>
                  <a:lnTo>
                    <a:pt x="591" y="664"/>
                  </a:lnTo>
                  <a:lnTo>
                    <a:pt x="591" y="664"/>
                  </a:lnTo>
                  <a:lnTo>
                    <a:pt x="602" y="646"/>
                  </a:lnTo>
                  <a:lnTo>
                    <a:pt x="616" y="625"/>
                  </a:lnTo>
                  <a:lnTo>
                    <a:pt x="641" y="586"/>
                  </a:lnTo>
                  <a:lnTo>
                    <a:pt x="641" y="586"/>
                  </a:lnTo>
                  <a:lnTo>
                    <a:pt x="663" y="549"/>
                  </a:lnTo>
                  <a:lnTo>
                    <a:pt x="673" y="535"/>
                  </a:lnTo>
                  <a:lnTo>
                    <a:pt x="681" y="525"/>
                  </a:lnTo>
                  <a:lnTo>
                    <a:pt x="681" y="525"/>
                  </a:lnTo>
                  <a:lnTo>
                    <a:pt x="697" y="510"/>
                  </a:lnTo>
                  <a:lnTo>
                    <a:pt x="719" y="491"/>
                  </a:lnTo>
                  <a:lnTo>
                    <a:pt x="719" y="491"/>
                  </a:lnTo>
                  <a:lnTo>
                    <a:pt x="757" y="463"/>
                  </a:lnTo>
                  <a:lnTo>
                    <a:pt x="796" y="435"/>
                  </a:lnTo>
                  <a:lnTo>
                    <a:pt x="796" y="435"/>
                  </a:lnTo>
                  <a:lnTo>
                    <a:pt x="825" y="416"/>
                  </a:lnTo>
                  <a:lnTo>
                    <a:pt x="825" y="416"/>
                  </a:lnTo>
                  <a:lnTo>
                    <a:pt x="837" y="409"/>
                  </a:lnTo>
                  <a:lnTo>
                    <a:pt x="837" y="409"/>
                  </a:lnTo>
                  <a:lnTo>
                    <a:pt x="837" y="409"/>
                  </a:lnTo>
                  <a:lnTo>
                    <a:pt x="837" y="409"/>
                  </a:lnTo>
                  <a:lnTo>
                    <a:pt x="843" y="403"/>
                  </a:lnTo>
                  <a:lnTo>
                    <a:pt x="843" y="403"/>
                  </a:lnTo>
                  <a:lnTo>
                    <a:pt x="883" y="375"/>
                  </a:lnTo>
                  <a:lnTo>
                    <a:pt x="962" y="319"/>
                  </a:lnTo>
                  <a:lnTo>
                    <a:pt x="962" y="319"/>
                  </a:lnTo>
                  <a:lnTo>
                    <a:pt x="989" y="301"/>
                  </a:lnTo>
                  <a:lnTo>
                    <a:pt x="1017" y="288"/>
                  </a:lnTo>
                  <a:lnTo>
                    <a:pt x="1042" y="277"/>
                  </a:lnTo>
                  <a:lnTo>
                    <a:pt x="1067" y="270"/>
                  </a:lnTo>
                  <a:lnTo>
                    <a:pt x="1089" y="266"/>
                  </a:lnTo>
                  <a:lnTo>
                    <a:pt x="1108" y="263"/>
                  </a:lnTo>
                  <a:lnTo>
                    <a:pt x="1123" y="263"/>
                  </a:lnTo>
                  <a:lnTo>
                    <a:pt x="1136" y="261"/>
                  </a:lnTo>
                  <a:lnTo>
                    <a:pt x="1136" y="261"/>
                  </a:lnTo>
                  <a:lnTo>
                    <a:pt x="1142" y="261"/>
                  </a:lnTo>
                  <a:lnTo>
                    <a:pt x="1142" y="261"/>
                  </a:lnTo>
                  <a:lnTo>
                    <a:pt x="1145" y="263"/>
                  </a:lnTo>
                  <a:lnTo>
                    <a:pt x="1145" y="263"/>
                  </a:lnTo>
                  <a:lnTo>
                    <a:pt x="1145" y="263"/>
                  </a:lnTo>
                  <a:lnTo>
                    <a:pt x="1145" y="263"/>
                  </a:lnTo>
                  <a:lnTo>
                    <a:pt x="1145" y="263"/>
                  </a:lnTo>
                  <a:lnTo>
                    <a:pt x="1167" y="261"/>
                  </a:lnTo>
                  <a:lnTo>
                    <a:pt x="1198" y="257"/>
                  </a:lnTo>
                  <a:lnTo>
                    <a:pt x="1198" y="257"/>
                  </a:lnTo>
                  <a:lnTo>
                    <a:pt x="1257" y="246"/>
                  </a:lnTo>
                  <a:lnTo>
                    <a:pt x="1322" y="232"/>
                  </a:lnTo>
                  <a:lnTo>
                    <a:pt x="1384" y="217"/>
                  </a:lnTo>
                  <a:lnTo>
                    <a:pt x="1412" y="208"/>
                  </a:lnTo>
                  <a:lnTo>
                    <a:pt x="1435" y="201"/>
                  </a:lnTo>
                  <a:lnTo>
                    <a:pt x="1435" y="201"/>
                  </a:lnTo>
                  <a:lnTo>
                    <a:pt x="1452" y="195"/>
                  </a:lnTo>
                  <a:lnTo>
                    <a:pt x="1468" y="192"/>
                  </a:lnTo>
                  <a:lnTo>
                    <a:pt x="1503" y="186"/>
                  </a:lnTo>
                  <a:lnTo>
                    <a:pt x="1539" y="183"/>
                  </a:lnTo>
                  <a:lnTo>
                    <a:pt x="1573" y="182"/>
                  </a:lnTo>
                  <a:lnTo>
                    <a:pt x="1573" y="182"/>
                  </a:lnTo>
                  <a:lnTo>
                    <a:pt x="1618" y="183"/>
                  </a:lnTo>
                  <a:lnTo>
                    <a:pt x="1618" y="183"/>
                  </a:lnTo>
                  <a:lnTo>
                    <a:pt x="1633" y="185"/>
                  </a:lnTo>
                  <a:lnTo>
                    <a:pt x="1633" y="185"/>
                  </a:lnTo>
                  <a:lnTo>
                    <a:pt x="1637" y="185"/>
                  </a:lnTo>
                  <a:lnTo>
                    <a:pt x="1637" y="179"/>
                  </a:lnTo>
                  <a:lnTo>
                    <a:pt x="1637" y="179"/>
                  </a:lnTo>
                  <a:close/>
                </a:path>
              </a:pathLst>
            </a:custGeom>
            <a:solidFill>
              <a:srgbClr val="005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7" name="Rectangle 198"/>
            <p:cNvSpPr>
              <a:spLocks noChangeArrowheads="1"/>
            </p:cNvSpPr>
            <p:nvPr/>
          </p:nvSpPr>
          <p:spPr bwMode="auto">
            <a:xfrm>
              <a:off x="605557" y="2542747"/>
              <a:ext cx="5970" cy="9086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8" name="Freeform 199"/>
            <p:cNvSpPr>
              <a:spLocks/>
            </p:cNvSpPr>
            <p:nvPr/>
          </p:nvSpPr>
          <p:spPr bwMode="auto">
            <a:xfrm>
              <a:off x="605557" y="2542747"/>
              <a:ext cx="5970" cy="908682"/>
            </a:xfrm>
            <a:custGeom>
              <a:avLst/>
              <a:gdLst>
                <a:gd name="T0" fmla="*/ 0 w 9"/>
                <a:gd name="T1" fmla="*/ 0 h 1332"/>
                <a:gd name="T2" fmla="*/ 0 w 9"/>
                <a:gd name="T3" fmla="*/ 1332 h 1332"/>
                <a:gd name="T4" fmla="*/ 9 w 9"/>
                <a:gd name="T5" fmla="*/ 1332 h 1332"/>
                <a:gd name="T6" fmla="*/ 9 w 9"/>
                <a:gd name="T7" fmla="*/ 0 h 1332"/>
              </a:gdLst>
              <a:ahLst/>
              <a:cxnLst>
                <a:cxn ang="0">
                  <a:pos x="T0" y="T1"/>
                </a:cxn>
                <a:cxn ang="0">
                  <a:pos x="T2" y="T3"/>
                </a:cxn>
                <a:cxn ang="0">
                  <a:pos x="T4" y="T5"/>
                </a:cxn>
                <a:cxn ang="0">
                  <a:pos x="T6" y="T7"/>
                </a:cxn>
              </a:cxnLst>
              <a:rect l="0" t="0" r="r" b="b"/>
              <a:pathLst>
                <a:path w="9" h="1332">
                  <a:moveTo>
                    <a:pt x="0" y="0"/>
                  </a:moveTo>
                  <a:lnTo>
                    <a:pt x="0" y="1332"/>
                  </a:lnTo>
                  <a:lnTo>
                    <a:pt x="9" y="133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9" name="Rectangle 200"/>
            <p:cNvSpPr>
              <a:spLocks noChangeArrowheads="1"/>
            </p:cNvSpPr>
            <p:nvPr/>
          </p:nvSpPr>
          <p:spPr bwMode="auto">
            <a:xfrm>
              <a:off x="605557" y="3597420"/>
              <a:ext cx="5970" cy="9086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0" name="Freeform 201"/>
            <p:cNvSpPr>
              <a:spLocks/>
            </p:cNvSpPr>
            <p:nvPr/>
          </p:nvSpPr>
          <p:spPr bwMode="auto">
            <a:xfrm>
              <a:off x="605557" y="3597420"/>
              <a:ext cx="5970" cy="908682"/>
            </a:xfrm>
            <a:custGeom>
              <a:avLst/>
              <a:gdLst>
                <a:gd name="T0" fmla="*/ 0 w 9"/>
                <a:gd name="T1" fmla="*/ 0 h 1331"/>
                <a:gd name="T2" fmla="*/ 0 w 9"/>
                <a:gd name="T3" fmla="*/ 1331 h 1331"/>
                <a:gd name="T4" fmla="*/ 9 w 9"/>
                <a:gd name="T5" fmla="*/ 1331 h 1331"/>
                <a:gd name="T6" fmla="*/ 9 w 9"/>
                <a:gd name="T7" fmla="*/ 0 h 1331"/>
              </a:gdLst>
              <a:ahLst/>
              <a:cxnLst>
                <a:cxn ang="0">
                  <a:pos x="T0" y="T1"/>
                </a:cxn>
                <a:cxn ang="0">
                  <a:pos x="T2" y="T3"/>
                </a:cxn>
                <a:cxn ang="0">
                  <a:pos x="T4" y="T5"/>
                </a:cxn>
                <a:cxn ang="0">
                  <a:pos x="T6" y="T7"/>
                </a:cxn>
              </a:cxnLst>
              <a:rect l="0" t="0" r="r" b="b"/>
              <a:pathLst>
                <a:path w="9" h="1331">
                  <a:moveTo>
                    <a:pt x="0" y="0"/>
                  </a:moveTo>
                  <a:lnTo>
                    <a:pt x="0" y="1331"/>
                  </a:lnTo>
                  <a:lnTo>
                    <a:pt x="9" y="133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1" name="Rectangle 202"/>
            <p:cNvSpPr>
              <a:spLocks noChangeArrowheads="1"/>
            </p:cNvSpPr>
            <p:nvPr/>
          </p:nvSpPr>
          <p:spPr bwMode="auto">
            <a:xfrm>
              <a:off x="607050" y="4503373"/>
              <a:ext cx="1401362" cy="54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2" name="Freeform 203"/>
            <p:cNvSpPr>
              <a:spLocks/>
            </p:cNvSpPr>
            <p:nvPr/>
          </p:nvSpPr>
          <p:spPr bwMode="auto">
            <a:xfrm>
              <a:off x="607050" y="4503373"/>
              <a:ext cx="1401362" cy="5458"/>
            </a:xfrm>
            <a:custGeom>
              <a:avLst/>
              <a:gdLst>
                <a:gd name="T0" fmla="*/ 0 w 1879"/>
                <a:gd name="T1" fmla="*/ 9 h 9"/>
                <a:gd name="T2" fmla="*/ 1879 w 1879"/>
                <a:gd name="T3" fmla="*/ 9 h 9"/>
                <a:gd name="T4" fmla="*/ 1879 w 1879"/>
                <a:gd name="T5" fmla="*/ 0 h 9"/>
                <a:gd name="T6" fmla="*/ 0 w 1879"/>
                <a:gd name="T7" fmla="*/ 0 h 9"/>
              </a:gdLst>
              <a:ahLst/>
              <a:cxnLst>
                <a:cxn ang="0">
                  <a:pos x="T0" y="T1"/>
                </a:cxn>
                <a:cxn ang="0">
                  <a:pos x="T2" y="T3"/>
                </a:cxn>
                <a:cxn ang="0">
                  <a:pos x="T4" y="T5"/>
                </a:cxn>
                <a:cxn ang="0">
                  <a:pos x="T6" y="T7"/>
                </a:cxn>
              </a:cxnLst>
              <a:rect l="0" t="0" r="r" b="b"/>
              <a:pathLst>
                <a:path w="1879" h="9">
                  <a:moveTo>
                    <a:pt x="0" y="9"/>
                  </a:moveTo>
                  <a:lnTo>
                    <a:pt x="1879" y="9"/>
                  </a:lnTo>
                  <a:lnTo>
                    <a:pt x="187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3" name="Rectangle 204"/>
            <p:cNvSpPr>
              <a:spLocks noChangeArrowheads="1"/>
            </p:cNvSpPr>
            <p:nvPr/>
          </p:nvSpPr>
          <p:spPr bwMode="auto">
            <a:xfrm>
              <a:off x="2038259" y="4503373"/>
              <a:ext cx="1402854" cy="545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4" name="Freeform 205"/>
            <p:cNvSpPr>
              <a:spLocks/>
            </p:cNvSpPr>
            <p:nvPr/>
          </p:nvSpPr>
          <p:spPr bwMode="auto">
            <a:xfrm>
              <a:off x="2038259" y="4503373"/>
              <a:ext cx="1402854" cy="5458"/>
            </a:xfrm>
            <a:custGeom>
              <a:avLst/>
              <a:gdLst>
                <a:gd name="T0" fmla="*/ 0 w 1878"/>
                <a:gd name="T1" fmla="*/ 9 h 9"/>
                <a:gd name="T2" fmla="*/ 1878 w 1878"/>
                <a:gd name="T3" fmla="*/ 9 h 9"/>
                <a:gd name="T4" fmla="*/ 1878 w 1878"/>
                <a:gd name="T5" fmla="*/ 0 h 9"/>
                <a:gd name="T6" fmla="*/ 0 w 1878"/>
                <a:gd name="T7" fmla="*/ 0 h 9"/>
              </a:gdLst>
              <a:ahLst/>
              <a:cxnLst>
                <a:cxn ang="0">
                  <a:pos x="T0" y="T1"/>
                </a:cxn>
                <a:cxn ang="0">
                  <a:pos x="T2" y="T3"/>
                </a:cxn>
                <a:cxn ang="0">
                  <a:pos x="T4" y="T5"/>
                </a:cxn>
                <a:cxn ang="0">
                  <a:pos x="T6" y="T7"/>
                </a:cxn>
              </a:cxnLst>
              <a:rect l="0" t="0" r="r" b="b"/>
              <a:pathLst>
                <a:path w="1878" h="9">
                  <a:moveTo>
                    <a:pt x="0" y="9"/>
                  </a:moveTo>
                  <a:lnTo>
                    <a:pt x="1878" y="9"/>
                  </a:lnTo>
                  <a:lnTo>
                    <a:pt x="1878" y="0"/>
                  </a:lnTo>
                  <a:lnTo>
                    <a:pt x="0" y="0"/>
                  </a:lnTo>
                </a:path>
              </a:pathLst>
            </a:custGeom>
            <a:noFill/>
            <a:ln w="317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5" name="Rectangle 207"/>
            <p:cNvSpPr>
              <a:spLocks noChangeArrowheads="1"/>
            </p:cNvSpPr>
            <p:nvPr/>
          </p:nvSpPr>
          <p:spPr bwMode="auto">
            <a:xfrm>
              <a:off x="3470961" y="3448701"/>
              <a:ext cx="1401362" cy="6822"/>
            </a:xfrm>
            <a:prstGeom prst="rect">
              <a:avLst/>
            </a:prstGeom>
            <a:solidFill>
              <a:srgbClr val="000000"/>
            </a:solidFill>
            <a:ln w="31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6" name="Freeform 208"/>
            <p:cNvSpPr>
              <a:spLocks/>
            </p:cNvSpPr>
            <p:nvPr/>
          </p:nvSpPr>
          <p:spPr bwMode="auto">
            <a:xfrm>
              <a:off x="3470961" y="3448701"/>
              <a:ext cx="1401362" cy="6822"/>
            </a:xfrm>
            <a:custGeom>
              <a:avLst/>
              <a:gdLst>
                <a:gd name="T0" fmla="*/ 0 w 1878"/>
                <a:gd name="T1" fmla="*/ 8 h 8"/>
                <a:gd name="T2" fmla="*/ 1878 w 1878"/>
                <a:gd name="T3" fmla="*/ 8 h 8"/>
                <a:gd name="T4" fmla="*/ 1878 w 1878"/>
                <a:gd name="T5" fmla="*/ 0 h 8"/>
                <a:gd name="T6" fmla="*/ 0 w 1878"/>
                <a:gd name="T7" fmla="*/ 0 h 8"/>
              </a:gdLst>
              <a:ahLst/>
              <a:cxnLst>
                <a:cxn ang="0">
                  <a:pos x="T0" y="T1"/>
                </a:cxn>
                <a:cxn ang="0">
                  <a:pos x="T2" y="T3"/>
                </a:cxn>
                <a:cxn ang="0">
                  <a:pos x="T4" y="T5"/>
                </a:cxn>
                <a:cxn ang="0">
                  <a:pos x="T6" y="T7"/>
                </a:cxn>
              </a:cxnLst>
              <a:rect l="0" t="0" r="r" b="b"/>
              <a:pathLst>
                <a:path w="1878" h="8">
                  <a:moveTo>
                    <a:pt x="0" y="8"/>
                  </a:moveTo>
                  <a:lnTo>
                    <a:pt x="1878" y="8"/>
                  </a:lnTo>
                  <a:lnTo>
                    <a:pt x="187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7" name="Rectangle 167"/>
            <p:cNvSpPr>
              <a:spLocks noChangeArrowheads="1"/>
            </p:cNvSpPr>
            <p:nvPr/>
          </p:nvSpPr>
          <p:spPr bwMode="auto">
            <a:xfrm>
              <a:off x="4025901" y="3457497"/>
              <a:ext cx="5970" cy="28653"/>
            </a:xfrm>
            <a:prstGeom prst="rect">
              <a:avLst/>
            </a:prstGeom>
            <a:solidFill>
              <a:srgbClr val="00000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20" name="Rectangle 219">
            <a:hlinkClick r:id="rId9" action="ppaction://hlinksldjump"/>
          </p:cNvPr>
          <p:cNvSpPr/>
          <p:nvPr/>
        </p:nvSpPr>
        <p:spPr>
          <a:xfrm>
            <a:off x="0" y="16195"/>
            <a:ext cx="939801"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21" name="Rectangle 220">
            <a:hlinkClick r:id="rId10" action="ppaction://hlinksldjump"/>
          </p:cNvPr>
          <p:cNvSpPr/>
          <p:nvPr/>
        </p:nvSpPr>
        <p:spPr>
          <a:xfrm>
            <a:off x="968627" y="16195"/>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22" name="Rectangle 221">
            <a:hlinkClick r:id="" action="ppaction://noaction"/>
          </p:cNvPr>
          <p:cNvSpPr/>
          <p:nvPr/>
        </p:nvSpPr>
        <p:spPr>
          <a:xfrm>
            <a:off x="1925815" y="16195"/>
            <a:ext cx="89358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25" name="Rectangle 224">
            <a:hlinkClick r:id="rId11" action="ppaction://hlinksldjump"/>
          </p:cNvPr>
          <p:cNvSpPr/>
          <p:nvPr/>
        </p:nvSpPr>
        <p:spPr>
          <a:xfrm>
            <a:off x="2868982" y="16195"/>
            <a:ext cx="936373"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26" name="Rectangle 225">
            <a:hlinkClick r:id="rId12" action="ppaction://hlinksldjump"/>
          </p:cNvPr>
          <p:cNvSpPr/>
          <p:nvPr/>
        </p:nvSpPr>
        <p:spPr>
          <a:xfrm>
            <a:off x="6897378" y="1520"/>
            <a:ext cx="639555"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27" name="Rectangle 226">
            <a:hlinkClick r:id="rId9" action="ppaction://hlinksldjump"/>
          </p:cNvPr>
          <p:cNvSpPr/>
          <p:nvPr/>
        </p:nvSpPr>
        <p:spPr>
          <a:xfrm>
            <a:off x="8779131" y="1520"/>
            <a:ext cx="367023" cy="43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218" name="Rounded Rectangle 217"/>
          <p:cNvSpPr/>
          <p:nvPr/>
        </p:nvSpPr>
        <p:spPr>
          <a:xfrm>
            <a:off x="8247888" y="164657"/>
            <a:ext cx="769317" cy="33299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numCol="1" rtlCol="0" anchor="ctr">
            <a:prstTxWarp prst="textPlain">
              <a:avLst/>
            </a:prstTxWarp>
            <a:scene3d>
              <a:camera prst="perspectiveLeft"/>
              <a:lightRig rig="threePt" dir="t"/>
            </a:scene3d>
          </a:bodyPr>
          <a:lstStyle/>
          <a:p>
            <a:pPr algn="ctr"/>
            <a:r>
              <a:rPr lang="en-US" sz="1200" b="1" dirty="0">
                <a:ln w="0"/>
                <a:solidFill>
                  <a:srgbClr val="D2A000"/>
                </a:solidFill>
                <a:effectLst/>
              </a:rPr>
              <a:t>MIRROR study</a:t>
            </a:r>
            <a:endParaRPr lang="en-GB" sz="1200" b="1" dirty="0">
              <a:ln w="0"/>
              <a:solidFill>
                <a:srgbClr val="D2A000"/>
              </a:solidFill>
              <a:effectLst/>
            </a:endParaRPr>
          </a:p>
        </p:txBody>
      </p:sp>
      <p:sp>
        <p:nvSpPr>
          <p:cNvPr id="230" name="Rectangle 229"/>
          <p:cNvSpPr/>
          <p:nvPr/>
        </p:nvSpPr>
        <p:spPr>
          <a:xfrm>
            <a:off x="6931602" y="4478032"/>
            <a:ext cx="1943162" cy="200055"/>
          </a:xfrm>
          <a:prstGeom prst="rect">
            <a:avLst/>
          </a:prstGeom>
        </p:spPr>
        <p:txBody>
          <a:bodyPr wrap="square" lIns="0" rIns="0">
            <a:spAutoFit/>
          </a:bodyPr>
          <a:lstStyle/>
          <a:p>
            <a:pPr lvl="0" defTabSz="457200">
              <a:defRPr/>
            </a:pPr>
            <a:r>
              <a:rPr lang="en-US" sz="700" i="1" dirty="0">
                <a:solidFill>
                  <a:schemeClr val="bg1">
                    <a:lumMod val="50000"/>
                  </a:schemeClr>
                </a:solidFill>
                <a:latin typeface="Arial" charset="0"/>
              </a:rPr>
              <a:t>Figure reproduced with permission of author</a:t>
            </a:r>
            <a:endParaRPr lang="en-GB" sz="700" i="1" dirty="0">
              <a:solidFill>
                <a:schemeClr val="bg1">
                  <a:lumMod val="50000"/>
                </a:schemeClr>
              </a:solidFill>
            </a:endParaRPr>
          </a:p>
        </p:txBody>
      </p:sp>
    </p:spTree>
    <p:custDataLst>
      <p:tags r:id="rId1"/>
    </p:custDataLst>
    <p:extLst>
      <p:ext uri="{BB962C8B-B14F-4D97-AF65-F5344CB8AC3E}">
        <p14:creationId xmlns:p14="http://schemas.microsoft.com/office/powerpoint/2010/main" val="490047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98CC0C9A62F947A3E4115315CAFE1F" ma:contentTypeVersion="13" ma:contentTypeDescription="Create a new document." ma:contentTypeScope="" ma:versionID="dc2e543c9611838e20b9fe8b91ba84ba">
  <xsd:schema xmlns:xsd="http://www.w3.org/2001/XMLSchema" xmlns:xs="http://www.w3.org/2001/XMLSchema" xmlns:p="http://schemas.microsoft.com/office/2006/metadata/properties" xmlns:ns3="ab5ce509-5354-448f-9777-5bc1d8e232f6" xmlns:ns4="fd7c747a-11ba-4c27-a874-dcd5291262bd" targetNamespace="http://schemas.microsoft.com/office/2006/metadata/properties" ma:root="true" ma:fieldsID="fef110b3e39396e30081686cd92f9ca3" ns3:_="" ns4:_="">
    <xsd:import namespace="ab5ce509-5354-448f-9777-5bc1d8e232f6"/>
    <xsd:import namespace="fd7c747a-11ba-4c27-a874-dcd5291262b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ce509-5354-448f-9777-5bc1d8e23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7c747a-11ba-4c27-a874-dcd5291262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4814A5-1CBF-4008-A516-3DE0DEB57FD6}">
  <ds:schemaRefs>
    <ds:schemaRef ds:uri="http://schemas.microsoft.com/office/2006/metadata/properties"/>
    <ds:schemaRef ds:uri="http://schemas.openxmlformats.org/package/2006/metadata/core-properties"/>
    <ds:schemaRef ds:uri="ab5ce509-5354-448f-9777-5bc1d8e232f6"/>
    <ds:schemaRef ds:uri="http://schemas.microsoft.com/office/infopath/2007/PartnerControls"/>
    <ds:schemaRef ds:uri="http://purl.org/dc/terms/"/>
    <ds:schemaRef ds:uri="http://schemas.microsoft.com/office/2006/documentManagement/types"/>
    <ds:schemaRef ds:uri="fd7c747a-11ba-4c27-a874-dcd5291262bd"/>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E9B4834-9A4E-425B-9746-3D39EF3B6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ce509-5354-448f-9777-5bc1d8e232f6"/>
    <ds:schemaRef ds:uri="fd7c747a-11ba-4c27-a874-dcd529126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5D1839-5AD2-4B19-8CA0-A6DDC644C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TotalTime>
  <Words>5512</Words>
  <Application>Microsoft Macintosh PowerPoint</Application>
  <PresentationFormat>Presentazione su schermo (16:9)</PresentationFormat>
  <Paragraphs>1161</Paragraphs>
  <Slides>35</Slides>
  <Notes>19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46" baseType="lpstr">
      <vt:lpstr>Arial</vt:lpstr>
      <vt:lpstr>Arial Black</vt:lpstr>
      <vt:lpstr>Arial Body</vt:lpstr>
      <vt:lpstr>Arial,Bold</vt:lpstr>
      <vt:lpstr>Baskerville</vt:lpstr>
      <vt:lpstr>Calibri</vt:lpstr>
      <vt:lpstr>Calibri Light</vt:lpstr>
      <vt:lpstr>Volta Modern Display 55 Rom</vt:lpstr>
      <vt:lpstr>Wingdings</vt:lpstr>
      <vt:lpstr>Office Theme</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Ofatumumab results in a rapid reduction in B cells, as early as 2 weeks after treatment initiation, with no evidence of reconstitution between doses</vt:lpstr>
      <vt:lpstr>Ofatumumab 20 mg s.c. demonstrated rapid B-cell depletion and repletion after treatment interruption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99.8% of reported systemic injection-related reactions with ofatumumab were mild to moderate in severity</vt:lpstr>
      <vt:lpstr>Presentazione standard di PowerPoint</vt:lpstr>
      <vt:lpstr>Presentazione standard di PowerPoint</vt:lpstr>
      <vt:lpstr>Presentazione standard di PowerPoint</vt:lpstr>
      <vt:lpstr>Presentazione standard di PowerPoint</vt:lpstr>
      <vt:lpstr>Presentazione standard di PowerPoint</vt:lpstr>
      <vt:lpstr>Average IgM levels  remained well within the references ranges over time</vt:lpstr>
      <vt:lpstr>The mean serum IgG remained stable with up to 3.5 years of ofatumumab treatment </vt:lpstr>
      <vt:lpstr>The overall incidence of serious infections was low over 3.5 years</vt:lpstr>
      <vt:lpstr>Presentazione standard di PowerPoint</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Ofatumumab Book of Evidence_18 Jan 2021</dc:title>
  <dc:creator>Thammera, Saimithra</dc:creator>
  <cp:lastModifiedBy>Massimiliano Calabrese</cp:lastModifiedBy>
  <cp:revision>1758</cp:revision>
  <cp:lastPrinted>2017-09-27T16:10:53Z</cp:lastPrinted>
  <dcterms:created xsi:type="dcterms:W3CDTF">2019-10-25T09:59:53Z</dcterms:created>
  <dcterms:modified xsi:type="dcterms:W3CDTF">2022-08-23T05:52:56Z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MSIP_Label_4929bff8-5b33-42aa-95d2-28f72e792cb0_Enabled">
    <vt:lpwstr>True</vt:lpwstr>
  </property>
  <property fmtid="{D5CDD505-2E9C-101B-9397-08002B2CF9AE}" pid="6" name="MSIP_Label_4929bff8-5b33-42aa-95d2-28f72e792cb0_SiteId">
    <vt:lpwstr>f35a6974-607f-47d4-82d7-ff31d7dc53a5</vt:lpwstr>
  </property>
  <property fmtid="{D5CDD505-2E9C-101B-9397-08002B2CF9AE}" pid="7" name="MSIP_Label_4929bff8-5b33-42aa-95d2-28f72e792cb0_SetDate">
    <vt:lpwstr>2019-11-11T12:47:49.5369789Z</vt:lpwstr>
  </property>
  <property fmtid="{D5CDD505-2E9C-101B-9397-08002B2CF9AE}" pid="8" name="MSIP_Label_4929bff8-5b33-42aa-95d2-28f72e792cb0_Name">
    <vt:lpwstr>Business Use Only</vt:lpwstr>
  </property>
  <property fmtid="{D5CDD505-2E9C-101B-9397-08002B2CF9AE}" pid="9" name="MSIP_Label_4929bff8-5b33-42aa-95d2-28f72e792cb0_ActionId">
    <vt:lpwstr>cad7c145-f03f-479d-8bc0-a5912b8cbe95</vt:lpwstr>
  </property>
  <property fmtid="{D5CDD505-2E9C-101B-9397-08002B2CF9AE}" pid="10" name="MSIP_Label_4929bff8-5b33-42aa-95d2-28f72e792cb0_Extended_MSFT_Method">
    <vt:lpwstr>Automatic</vt:lpwstr>
  </property>
  <property fmtid="{D5CDD505-2E9C-101B-9397-08002B2CF9AE}" pid="11" name="Confidentiality">
    <vt:lpwstr>Business Use Only</vt:lpwstr>
  </property>
  <property fmtid="{D5CDD505-2E9C-101B-9397-08002B2CF9AE}" pid="12" name="ContentTypeId">
    <vt:lpwstr>0x0101006798CC0C9A62F947A3E4115315CAFE1F</vt:lpwstr>
  </property>
  <property fmtid="{D5CDD505-2E9C-101B-9397-08002B2CF9AE}" pid="13" name="Internalusematerials">
    <vt:lpwstr/>
  </property>
  <property fmtid="{D5CDD505-2E9C-101B-9397-08002B2CF9AE}" pid="14" name="Publications">
    <vt:lpwstr/>
  </property>
  <property fmtid="{D5CDD505-2E9C-101B-9397-08002B2CF9AE}" pid="15" name="ScientificCommunicationPlatform">
    <vt:lpwstr/>
  </property>
  <property fmtid="{D5CDD505-2E9C-101B-9397-08002B2CF9AE}" pid="16" name="Globalmedicalmaterials">
    <vt:lpwstr/>
  </property>
  <property fmtid="{D5CDD505-2E9C-101B-9397-08002B2CF9AE}" pid="17" name="Event1">
    <vt:lpwstr/>
  </property>
  <property fmtid="{D5CDD505-2E9C-101B-9397-08002B2CF9AE}" pid="18" name="Mig1">
    <vt:lpwstr>166;#Ofatumumab|e7e38ec9-308b-49ce-9456-388c01e7ca47</vt:lpwstr>
  </property>
  <property fmtid="{D5CDD505-2E9C-101B-9397-08002B2CF9AE}" pid="19" name="DiseaseAreas">
    <vt:lpwstr>21;#Multiple Sclerosis (MS)|a3b20135-7669-478e-a00b-514198dec97a</vt:lpwstr>
  </property>
  <property fmtid="{D5CDD505-2E9C-101B-9397-08002B2CF9AE}" pid="20" name="CongressEvent">
    <vt:lpwstr/>
  </property>
  <property fmtid="{D5CDD505-2E9C-101B-9397-08002B2CF9AE}" pid="21" name="PCPA2">
    <vt:lpwstr/>
  </property>
  <property fmtid="{D5CDD505-2E9C-101B-9397-08002B2CF9AE}" pid="22" name="MRef6">
    <vt:lpwstr/>
  </property>
  <property fmtid="{D5CDD505-2E9C-101B-9397-08002B2CF9AE}" pid="23" name="Year">
    <vt:lpwstr>172;#2020|0a03dfd1-065c-4f3d-abb2-3dd62cbe86a5</vt:lpwstr>
  </property>
  <property fmtid="{D5CDD505-2E9C-101B-9397-08002B2CF9AE}" pid="24" name="ExternalMedEdmaterials0">
    <vt:lpwstr/>
  </property>
  <property fmtid="{D5CDD505-2E9C-101B-9397-08002B2CF9AE}" pid="25" name="Ref2">
    <vt:lpwstr/>
  </property>
</Properties>
</file>